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charts/chart13.xml" ContentType="application/vnd.openxmlformats-officedocument.drawingml.chart+xml"/>
  <Override PartName="/ppt/charts/chart14.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53" r:id="rId2"/>
    <p:sldId id="687" r:id="rId3"/>
    <p:sldId id="688" r:id="rId4"/>
    <p:sldId id="597" r:id="rId5"/>
    <p:sldId id="640" r:id="rId6"/>
    <p:sldId id="641" r:id="rId7"/>
    <p:sldId id="643" r:id="rId8"/>
    <p:sldId id="644" r:id="rId9"/>
    <p:sldId id="646" r:id="rId10"/>
    <p:sldId id="649" r:id="rId11"/>
    <p:sldId id="653" r:id="rId12"/>
    <p:sldId id="624" r:id="rId13"/>
    <p:sldId id="671" r:id="rId14"/>
    <p:sldId id="628" r:id="rId15"/>
    <p:sldId id="629" r:id="rId16"/>
    <p:sldId id="630" r:id="rId17"/>
    <p:sldId id="6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46"/>
    <a:srgbClr val="004364"/>
    <a:srgbClr val="0070A8"/>
    <a:srgbClr val="AFE4FF"/>
    <a:srgbClr val="3BBEFF"/>
    <a:srgbClr val="21B5FF"/>
    <a:srgbClr val="00517A"/>
    <a:srgbClr val="008FD6"/>
    <a:srgbClr val="005782"/>
    <a:srgbClr val="009C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4709" autoAdjust="0"/>
  </p:normalViewPr>
  <p:slideViewPr>
    <p:cSldViewPr>
      <p:cViewPr varScale="1">
        <p:scale>
          <a:sx n="50" d="100"/>
          <a:sy n="50" d="100"/>
        </p:scale>
        <p:origin x="-128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_________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____Microsoft_Office_Excel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30324074074074081"/>
          <c:y val="0.14823021739508771"/>
          <c:w val="0.40028373189462541"/>
          <c:h val="0.6231400428116467"/>
        </c:manualLayout>
      </c:layout>
      <c:doughnutChart>
        <c:varyColors val="1"/>
        <c:ser>
          <c:idx val="0"/>
          <c:order val="0"/>
          <c:tx>
            <c:strRef>
              <c:f>Sheet1!$B$1</c:f>
              <c:strCache>
                <c:ptCount val="1"/>
                <c:pt idx="0">
                  <c:v>Sales</c:v>
                </c:pt>
              </c:strCache>
            </c:strRef>
          </c:tx>
          <c:spPr>
            <a:solidFill>
              <a:srgbClr val="485D74"/>
            </a:solidFill>
            <a:scene3d>
              <a:camera prst="orthographicFront"/>
              <a:lightRig rig="freezing" dir="t"/>
            </a:scene3d>
            <a:sp3d prstMaterial="softEdge">
              <a:bevelT w="196850" h="38100" prst="slope"/>
              <a:bevelB w="95250" h="88900" prst="slope"/>
            </a:sp3d>
          </c:spPr>
          <c:dPt>
            <c:idx val="0"/>
            <c:explosion val="3"/>
            <c:spPr>
              <a:solidFill>
                <a:srgbClr val="004364"/>
              </a:solidFill>
              <a:scene3d>
                <a:camera prst="orthographicFront"/>
                <a:lightRig rig="freezing" dir="t"/>
              </a:scene3d>
              <a:sp3d prstMaterial="softEdge">
                <a:bevelT w="196850" h="38100" prst="slope"/>
                <a:bevelB w="95250" h="88900" prst="slope"/>
              </a:sp3d>
            </c:spPr>
          </c:dPt>
          <c:dPt>
            <c:idx val="1"/>
            <c:explosion val="5"/>
            <c:spPr>
              <a:solidFill>
                <a:srgbClr val="009CEA"/>
              </a:solidFill>
              <a:scene3d>
                <a:camera prst="orthographicFront"/>
                <a:lightRig rig="freezing" dir="t"/>
              </a:scene3d>
              <a:sp3d prstMaterial="softEdge">
                <a:bevelT w="254000" h="38100" prst="slope"/>
                <a:bevelB w="95250" h="88900" prst="slope"/>
              </a:sp3d>
            </c:spPr>
          </c:dPt>
          <c:dLbls>
            <c:dLbl>
              <c:idx val="0"/>
              <c:layout>
                <c:manualLayout>
                  <c:x val="6.7878997764168378E-2"/>
                  <c:y val="-0.14724807676738094"/>
                </c:manualLayout>
              </c:layout>
              <c:numFmt formatCode="0.0%" sourceLinked="0"/>
              <c:spPr/>
              <c:txPr>
                <a:bodyPr/>
                <a:lstStyle/>
                <a:p>
                  <a:pPr>
                    <a:defRPr lang="el-GR" sz="1500" b="1">
                      <a:solidFill>
                        <a:srgbClr val="002C42"/>
                      </a:solidFill>
                    </a:defRPr>
                  </a:pPr>
                  <a:endParaRPr lang="el-GR"/>
                </a:p>
              </c:txPr>
              <c:showCatName val="1"/>
              <c:showPercent val="1"/>
            </c:dLbl>
            <c:dLbl>
              <c:idx val="1"/>
              <c:layout>
                <c:manualLayout>
                  <c:x val="-8.6431904345290231E-2"/>
                  <c:y val="0.14122906046672162"/>
                </c:manualLayout>
              </c:layout>
              <c:numFmt formatCode="0.0%" sourceLinked="0"/>
              <c:spPr/>
              <c:txPr>
                <a:bodyPr/>
                <a:lstStyle/>
                <a:p>
                  <a:pPr>
                    <a:defRPr lang="el-GR" sz="1500" b="1">
                      <a:solidFill>
                        <a:srgbClr val="002C42"/>
                      </a:solidFill>
                    </a:defRPr>
                  </a:pPr>
                  <a:endParaRPr lang="el-GR"/>
                </a:p>
              </c:txPr>
              <c:showCatName val="1"/>
              <c:showPercent val="1"/>
            </c:dLbl>
            <c:dLbl>
              <c:idx val="2"/>
              <c:layout>
                <c:manualLayout>
                  <c:x val="-0.13580246913580246"/>
                  <c:y val="-0.10580768203462008"/>
                </c:manualLayout>
              </c:layout>
              <c:showCatName val="1"/>
              <c:showPercent val="1"/>
            </c:dLbl>
            <c:numFmt formatCode="0.0%" sourceLinked="0"/>
            <c:txPr>
              <a:bodyPr/>
              <a:lstStyle/>
              <a:p>
                <a:pPr>
                  <a:defRPr lang="el-GR" sz="1400" b="1">
                    <a:solidFill>
                      <a:srgbClr val="002C42"/>
                    </a:solidFill>
                  </a:defRPr>
                </a:pPr>
                <a:endParaRPr lang="el-GR"/>
              </a:p>
            </c:txPr>
            <c:showCatName val="1"/>
            <c:showPercent val="1"/>
          </c:dLbls>
          <c:cat>
            <c:strRef>
              <c:f>Sheet1!$A$2:$A$3</c:f>
              <c:strCache>
                <c:ptCount val="2"/>
                <c:pt idx="0">
                  <c:v>Ναι</c:v>
                </c:pt>
                <c:pt idx="1">
                  <c:v>Όχι</c:v>
                </c:pt>
              </c:strCache>
            </c:strRef>
          </c:cat>
          <c:val>
            <c:numRef>
              <c:f>Sheet1!$B$2:$B$3</c:f>
              <c:numCache>
                <c:formatCode>0.0</c:formatCode>
                <c:ptCount val="2"/>
                <c:pt idx="0">
                  <c:v>16.737138830162056</c:v>
                </c:pt>
                <c:pt idx="1">
                  <c:v>83.262861169837933</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38513392556699633"/>
          <c:y val="0.11464063624373592"/>
          <c:w val="0.5361077461471162"/>
          <c:h val="0.82473836197923556"/>
        </c:manualLayout>
      </c:layout>
      <c:barChart>
        <c:barDir val="bar"/>
        <c:grouping val="clustered"/>
        <c:ser>
          <c:idx val="0"/>
          <c:order val="0"/>
          <c:tx>
            <c:strRef>
              <c:f>Φύλλο1!$B$1</c:f>
              <c:strCache>
                <c:ptCount val="1"/>
                <c:pt idx="0">
                  <c:v>Σειρά 1</c:v>
                </c:pt>
              </c:strCache>
            </c:strRef>
          </c:tx>
          <c:spPr>
            <a:solidFill>
              <a:srgbClr val="00517A"/>
            </a:solidFill>
            <a:effectLst/>
            <a:scene3d>
              <a:camera prst="orthographicFront"/>
              <a:lightRig rig="morning" dir="t"/>
            </a:scene3d>
            <a:sp3d prstMaterial="metal">
              <a:bevelT w="254000" h="101600" prst="relaxedInset"/>
              <a:bevelB w="127000" h="127000"/>
            </a:sp3d>
          </c:spPr>
          <c:dLbls>
            <c:dLbl>
              <c:idx val="0"/>
              <c:layout>
                <c:manualLayout>
                  <c:x val="6.7007649684815134E-3"/>
                  <c:y val="4.3179547538560355E-3"/>
                </c:manualLayout>
              </c:layout>
              <c:showVal val="1"/>
            </c:dLbl>
            <c:dLbl>
              <c:idx val="1"/>
              <c:layout>
                <c:manualLayout>
                  <c:x val="1.0905848307423121E-2"/>
                  <c:y val="-4.6668233634974731E-3"/>
                </c:manualLayout>
              </c:layout>
              <c:showVal val="1"/>
            </c:dLbl>
            <c:dLbl>
              <c:idx val="2"/>
              <c:layout>
                <c:manualLayout>
                  <c:x val="1.8888664557956461E-3"/>
                  <c:y val="6.4520811108477964E-3"/>
                </c:manualLayout>
              </c:layout>
              <c:showVal val="1"/>
            </c:dLbl>
            <c:dLbl>
              <c:idx val="3"/>
              <c:layout>
                <c:manualLayout>
                  <c:x val="9.4549879982952726E-3"/>
                  <c:y val="5.6683119833901997E-3"/>
                </c:manualLayout>
              </c:layout>
              <c:showVal val="1"/>
            </c:dLbl>
            <c:dLbl>
              <c:idx val="4"/>
              <c:layout>
                <c:manualLayout>
                  <c:x val="7.4849137447562724E-3"/>
                  <c:y val="8.0981910618444636E-4"/>
                </c:manualLayout>
              </c:layout>
              <c:showVal val="1"/>
            </c:dLbl>
            <c:dLbl>
              <c:idx val="5"/>
              <c:layout>
                <c:manualLayout>
                  <c:x val="3.7058348475672584E-3"/>
                  <c:y val="-3.0215066400282212E-3"/>
                </c:manualLayout>
              </c:layout>
              <c:showVal val="1"/>
            </c:dLbl>
            <c:dLbl>
              <c:idx val="6"/>
              <c:layout>
                <c:manualLayout>
                  <c:x val="8.8360589541694162E-3"/>
                  <c:y val="6.9285462451522334E-3"/>
                </c:manualLayout>
              </c:layout>
              <c:showVal val="1"/>
            </c:dLbl>
            <c:dLbl>
              <c:idx val="7"/>
              <c:layout>
                <c:manualLayout>
                  <c:x val="4.0806918365973504E-3"/>
                  <c:y val="1.9596309789634603E-2"/>
                </c:manualLayout>
              </c:layout>
              <c:showVal val="1"/>
            </c:dLbl>
            <c:dLbl>
              <c:idx val="8"/>
              <c:layout>
                <c:manualLayout>
                  <c:x val="-2.4169414720595821E-3"/>
                  <c:y val="4.2915344537156964E-4"/>
                </c:manualLayout>
              </c:layout>
              <c:showVal val="1"/>
            </c:dLbl>
            <c:dLbl>
              <c:idx val="9"/>
              <c:layout>
                <c:manualLayout>
                  <c:x val="5.9918792202257531E-4"/>
                  <c:y val="7.6215379793943714E-3"/>
                </c:manualLayout>
              </c:layout>
              <c:showVal val="1"/>
            </c:dLbl>
            <c:dLbl>
              <c:idx val="10"/>
              <c:layout>
                <c:manualLayout>
                  <c:x val="1.9943019943020348E-3"/>
                  <c:y val="-2.3694519528342601E-3"/>
                </c:manualLayout>
              </c:layout>
              <c:showVal val="1"/>
            </c:dLbl>
            <c:dLbl>
              <c:idx val="11"/>
              <c:layout>
                <c:manualLayout>
                  <c:x val="8.5492518563384736E-4"/>
                  <c:y val="1.2286598503545181E-2"/>
                </c:manualLayout>
              </c:layout>
              <c:showVal val="1"/>
            </c:dLbl>
            <c:dLbl>
              <c:idx val="12"/>
              <c:layout>
                <c:manualLayout>
                  <c:x val="4.2723826188404112E-4"/>
                  <c:y val="1.5392329690132513E-2"/>
                </c:manualLayout>
              </c:layout>
              <c:showVal val="1"/>
            </c:dLbl>
            <c:dLbl>
              <c:idx val="13"/>
              <c:layout>
                <c:manualLayout>
                  <c:x val="3.0501155304305202E-3"/>
                  <c:y val="1.2401966545226618E-2"/>
                </c:manualLayout>
              </c:layout>
              <c:showVal val="1"/>
            </c:dLbl>
            <c:dLbl>
              <c:idx val="14"/>
              <c:layout>
                <c:manualLayout>
                  <c:x val="4.8433048433048513E-2"/>
                  <c:y val="7.8125000000000104E-3"/>
                </c:manualLayout>
              </c:layout>
              <c:showVal val="1"/>
            </c:dLbl>
            <c:numFmt formatCode="#,##0.0" sourceLinked="0"/>
            <c:txPr>
              <a:bodyPr/>
              <a:lstStyle/>
              <a:p>
                <a:pPr>
                  <a:defRPr lang="el-GR" sz="1500" b="1">
                    <a:solidFill>
                      <a:srgbClr val="002C42"/>
                    </a:solidFill>
                  </a:defRPr>
                </a:pPr>
                <a:endParaRPr lang="el-GR"/>
              </a:p>
            </c:txPr>
            <c:showVal val="1"/>
          </c:dLbls>
          <c:cat>
            <c:strRef>
              <c:f>Φύλλο1!$A$2:$A$4</c:f>
              <c:strCache>
                <c:ptCount val="3"/>
                <c:pt idx="0">
                  <c:v>Ναι και το αποδέχονται</c:v>
                </c:pt>
                <c:pt idx="1">
                  <c:v>Ναι και αντιδρούν</c:v>
                </c:pt>
                <c:pt idx="2">
                  <c:v>Όχι δεν το γνωρίζουν</c:v>
                </c:pt>
              </c:strCache>
            </c:strRef>
          </c:cat>
          <c:val>
            <c:numRef>
              <c:f>Φύλλο1!$B$2:$B$4</c:f>
              <c:numCache>
                <c:formatCode>0.0</c:formatCode>
                <c:ptCount val="3"/>
                <c:pt idx="0">
                  <c:v>27.536715620827771</c:v>
                </c:pt>
                <c:pt idx="1">
                  <c:v>20.627503337783686</c:v>
                </c:pt>
                <c:pt idx="2">
                  <c:v>51.855781041388418</c:v>
                </c:pt>
              </c:numCache>
            </c:numRef>
          </c:val>
        </c:ser>
        <c:gapWidth val="100"/>
        <c:axId val="129891328"/>
        <c:axId val="129889792"/>
      </c:barChart>
      <c:catAx>
        <c:axId val="129891328"/>
        <c:scaling>
          <c:orientation val="maxMin"/>
        </c:scaling>
        <c:axPos val="l"/>
        <c:numFmt formatCode="0.0" sourceLinked="1"/>
        <c:tickLblPos val="nextTo"/>
        <c:txPr>
          <a:bodyPr/>
          <a:lstStyle/>
          <a:p>
            <a:pPr>
              <a:defRPr lang="el-GR" sz="1500" b="1">
                <a:solidFill>
                  <a:srgbClr val="002C42"/>
                </a:solidFill>
              </a:defRPr>
            </a:pPr>
            <a:endParaRPr lang="el-GR"/>
          </a:p>
        </c:txPr>
        <c:crossAx val="129889792"/>
        <c:crosses val="autoZero"/>
        <c:auto val="1"/>
        <c:lblAlgn val="ctr"/>
        <c:lblOffset val="100"/>
      </c:catAx>
      <c:valAx>
        <c:axId val="129889792"/>
        <c:scaling>
          <c:orientation val="minMax"/>
          <c:min val="0"/>
        </c:scaling>
        <c:axPos val="t"/>
        <c:numFmt formatCode="General" sourceLinked="0"/>
        <c:tickLblPos val="low"/>
        <c:spPr>
          <a:ln>
            <a:solidFill>
              <a:schemeClr val="bg1"/>
            </a:solidFill>
          </a:ln>
        </c:spPr>
        <c:txPr>
          <a:bodyPr/>
          <a:lstStyle/>
          <a:p>
            <a:pPr>
              <a:defRPr lang="el-GR" sz="800">
                <a:solidFill>
                  <a:schemeClr val="bg1"/>
                </a:solidFill>
              </a:defRPr>
            </a:pPr>
            <a:endParaRPr lang="el-GR"/>
          </a:p>
        </c:txPr>
        <c:crossAx val="129891328"/>
        <c:crosses val="autoZero"/>
        <c:crossBetween val="between"/>
      </c:valAx>
      <c:spPr>
        <a:noFill/>
        <a:ln w="25400">
          <a:noFill/>
        </a:ln>
      </c:spPr>
    </c:plotArea>
    <c:plotVisOnly val="1"/>
    <c:dispBlanksAs val="gap"/>
  </c:chart>
  <c:spPr>
    <a:scene3d>
      <a:camera prst="orthographicFront"/>
      <a:lightRig rig="threePt" dir="t"/>
    </a:scene3d>
    <a:sp3d prstMaterial="metal"/>
  </c:spPr>
  <c:txPr>
    <a:bodyPr/>
    <a:lstStyle/>
    <a:p>
      <a:pPr>
        <a:defRPr sz="1800"/>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31250000000000089"/>
          <c:y val="0.14823021739508771"/>
          <c:w val="0.39102447263536677"/>
          <c:h val="0.60872572928481783"/>
        </c:manualLayout>
      </c:layout>
      <c:doughnutChart>
        <c:varyColors val="1"/>
        <c:ser>
          <c:idx val="0"/>
          <c:order val="0"/>
          <c:tx>
            <c:strRef>
              <c:f>Sheet1!$B$1</c:f>
              <c:strCache>
                <c:ptCount val="1"/>
                <c:pt idx="0">
                  <c:v>Sales</c:v>
                </c:pt>
              </c:strCache>
            </c:strRef>
          </c:tx>
          <c:spPr>
            <a:solidFill>
              <a:srgbClr val="485D74"/>
            </a:solidFill>
            <a:scene3d>
              <a:camera prst="orthographicFront"/>
              <a:lightRig rig="freezing" dir="t"/>
            </a:scene3d>
            <a:sp3d prstMaterial="softEdge">
              <a:bevelT w="196850" h="38100" prst="slope"/>
              <a:bevelB w="95250" h="88900" prst="slope"/>
            </a:sp3d>
          </c:spPr>
          <c:dPt>
            <c:idx val="0"/>
            <c:explosion val="3"/>
            <c:spPr>
              <a:solidFill>
                <a:srgbClr val="004364"/>
              </a:solidFill>
              <a:scene3d>
                <a:camera prst="orthographicFront"/>
                <a:lightRig rig="freezing" dir="t"/>
              </a:scene3d>
              <a:sp3d prstMaterial="softEdge">
                <a:bevelT w="196850" h="38100" prst="slope"/>
                <a:bevelB w="95250" h="88900" prst="slope"/>
              </a:sp3d>
            </c:spPr>
          </c:dPt>
          <c:dPt>
            <c:idx val="1"/>
            <c:explosion val="5"/>
            <c:spPr>
              <a:solidFill>
                <a:srgbClr val="009CEA"/>
              </a:solidFill>
              <a:scene3d>
                <a:camera prst="orthographicFront"/>
                <a:lightRig rig="freezing" dir="t"/>
              </a:scene3d>
              <a:sp3d prstMaterial="softEdge">
                <a:bevelT w="254000" h="38100" prst="slope"/>
                <a:bevelB w="95250" h="88900" prst="slope"/>
              </a:sp3d>
            </c:spPr>
          </c:dPt>
          <c:dLbls>
            <c:dLbl>
              <c:idx val="0"/>
              <c:layout>
                <c:manualLayout>
                  <c:x val="0.1033728249246622"/>
                  <c:y val="8.5783136085496217E-2"/>
                </c:manualLayout>
              </c:layout>
              <c:showCatName val="1"/>
              <c:showPercent val="1"/>
            </c:dLbl>
            <c:dLbl>
              <c:idx val="1"/>
              <c:layout>
                <c:manualLayout>
                  <c:x val="-0.12038252162924078"/>
                  <c:y val="-5.5766557733298298E-2"/>
                </c:manualLayout>
              </c:layout>
              <c:showCatName val="1"/>
              <c:showPercent val="1"/>
            </c:dLbl>
            <c:dLbl>
              <c:idx val="2"/>
              <c:layout>
                <c:manualLayout>
                  <c:x val="-0.13580246913580246"/>
                  <c:y val="-0.10580768203462008"/>
                </c:manualLayout>
              </c:layout>
              <c:showCatName val="1"/>
              <c:showPercent val="1"/>
            </c:dLbl>
            <c:numFmt formatCode="0.0%" sourceLinked="0"/>
            <c:txPr>
              <a:bodyPr/>
              <a:lstStyle/>
              <a:p>
                <a:pPr>
                  <a:defRPr lang="el-GR" sz="1500" b="1">
                    <a:solidFill>
                      <a:srgbClr val="002C42"/>
                    </a:solidFill>
                  </a:defRPr>
                </a:pPr>
                <a:endParaRPr lang="el-GR"/>
              </a:p>
            </c:txPr>
            <c:showCatName val="1"/>
            <c:showPercent val="1"/>
          </c:dLbls>
          <c:cat>
            <c:strRef>
              <c:f>Sheet1!$A$2:$A$3</c:f>
              <c:strCache>
                <c:ptCount val="2"/>
                <c:pt idx="0">
                  <c:v>Ναι</c:v>
                </c:pt>
                <c:pt idx="1">
                  <c:v>Όχι</c:v>
                </c:pt>
              </c:strCache>
            </c:strRef>
          </c:cat>
          <c:val>
            <c:numRef>
              <c:f>Sheet1!$B$2:$B$3</c:f>
              <c:numCache>
                <c:formatCode>0.0</c:formatCode>
                <c:ptCount val="2"/>
                <c:pt idx="0">
                  <c:v>63.72040220564385</c:v>
                </c:pt>
                <c:pt idx="1">
                  <c:v>36.27959779435615</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6.2955402633494348E-2"/>
          <c:y val="9.1295948934740842E-2"/>
          <c:w val="0.87464655153400483"/>
          <c:h val="0.80132809311276176"/>
        </c:manualLayout>
      </c:layout>
      <c:barChart>
        <c:barDir val="col"/>
        <c:grouping val="clustered"/>
        <c:ser>
          <c:idx val="0"/>
          <c:order val="0"/>
          <c:tx>
            <c:strRef>
              <c:f>Φύλλο1!$B$1</c:f>
              <c:strCache>
                <c:ptCount val="1"/>
                <c:pt idx="0">
                  <c:v>Σειρά 1</c:v>
                </c:pt>
              </c:strCache>
            </c:strRef>
          </c:tx>
          <c:spPr>
            <a:solidFill>
              <a:srgbClr val="00B0F0"/>
            </a:solidFill>
            <a:effectLst>
              <a:outerShdw blurRad="50800" dist="38100" dir="2700000" algn="tl" rotWithShape="0">
                <a:prstClr val="black">
                  <a:alpha val="40000"/>
                </a:prstClr>
              </a:outerShdw>
            </a:effectLst>
            <a:scene3d>
              <a:camera prst="orthographicFront"/>
              <a:lightRig rig="morning" dir="t"/>
            </a:scene3d>
            <a:sp3d prstMaterial="dkEdge">
              <a:bevelT w="177800" prst="convex"/>
              <a:bevelB/>
            </a:sp3d>
          </c:spPr>
          <c:dPt>
            <c:idx val="0"/>
            <c:spPr>
              <a:solidFill>
                <a:srgbClr val="0070A8"/>
              </a:solidFill>
              <a:effectLst>
                <a:outerShdw blurRad="50800" dist="38100" dir="2700000" algn="tl" rotWithShape="0">
                  <a:prstClr val="black">
                    <a:alpha val="40000"/>
                  </a:prstClr>
                </a:outerShdw>
              </a:effectLst>
              <a:scene3d>
                <a:camera prst="orthographicFront"/>
                <a:lightRig rig="morning" dir="t"/>
              </a:scene3d>
              <a:sp3d prstMaterial="dkEdge">
                <a:bevelT w="177800" prst="convex"/>
                <a:bevelB/>
              </a:sp3d>
            </c:spPr>
          </c:dPt>
          <c:dPt>
            <c:idx val="1"/>
            <c:spPr>
              <a:solidFill>
                <a:srgbClr val="0070A8"/>
              </a:solidFill>
              <a:effectLst>
                <a:outerShdw blurRad="50800" dist="38100" dir="2700000" algn="tl" rotWithShape="0">
                  <a:prstClr val="black">
                    <a:alpha val="40000"/>
                  </a:prstClr>
                </a:outerShdw>
              </a:effectLst>
              <a:scene3d>
                <a:camera prst="orthographicFront"/>
                <a:lightRig rig="morning" dir="t"/>
              </a:scene3d>
              <a:sp3d prstMaterial="dkEdge">
                <a:bevelT w="177800" prst="convex"/>
                <a:bevelB/>
              </a:sp3d>
            </c:spPr>
          </c:dPt>
          <c:dPt>
            <c:idx val="2"/>
            <c:spPr>
              <a:solidFill>
                <a:schemeClr val="bg1">
                  <a:lumMod val="50000"/>
                </a:schemeClr>
              </a:solidFill>
              <a:effectLst>
                <a:outerShdw blurRad="50800" dist="38100" dir="2700000" algn="tl" rotWithShape="0">
                  <a:prstClr val="black">
                    <a:alpha val="40000"/>
                  </a:prstClr>
                </a:outerShdw>
              </a:effectLst>
              <a:scene3d>
                <a:camera prst="orthographicFront"/>
                <a:lightRig rig="morning" dir="t"/>
              </a:scene3d>
              <a:sp3d prstMaterial="dkEdge">
                <a:bevelT w="177800" prst="convex"/>
                <a:bevelB/>
              </a:sp3d>
            </c:spPr>
          </c:dPt>
          <c:dPt>
            <c:idx val="3"/>
            <c:spPr>
              <a:solidFill>
                <a:schemeClr val="bg1">
                  <a:lumMod val="50000"/>
                </a:schemeClr>
              </a:solidFill>
              <a:effectLst>
                <a:outerShdw blurRad="50800" dist="38100" dir="2700000" algn="tl" rotWithShape="0">
                  <a:prstClr val="black">
                    <a:alpha val="40000"/>
                  </a:prstClr>
                </a:outerShdw>
              </a:effectLst>
              <a:scene3d>
                <a:camera prst="orthographicFront"/>
                <a:lightRig rig="morning" dir="t"/>
              </a:scene3d>
              <a:sp3d prstMaterial="dkEdge">
                <a:bevelT w="177800" prst="convex"/>
                <a:bevelB/>
              </a:sp3d>
            </c:spPr>
          </c:dPt>
          <c:dLbls>
            <c:dLbl>
              <c:idx val="0"/>
              <c:layout>
                <c:manualLayout>
                  <c:x val="2.0611394163965046E-4"/>
                  <c:y val="-6.4597291255523489E-3"/>
                </c:manualLayout>
              </c:layout>
              <c:showVal val="1"/>
            </c:dLbl>
            <c:dLbl>
              <c:idx val="1"/>
              <c:layout>
                <c:manualLayout>
                  <c:x val="1.7339376695560723E-3"/>
                  <c:y val="-8.3726068300462794E-3"/>
                </c:manualLayout>
              </c:layout>
              <c:showVal val="1"/>
            </c:dLbl>
            <c:dLbl>
              <c:idx val="2"/>
              <c:layout>
                <c:manualLayout>
                  <c:x val="7.4241822713337303E-3"/>
                  <c:y val="-1.5510310059754293E-2"/>
                </c:manualLayout>
              </c:layout>
              <c:showVal val="1"/>
            </c:dLbl>
            <c:dLbl>
              <c:idx val="3"/>
              <c:layout>
                <c:manualLayout>
                  <c:x val="7.0513244667956532E-4"/>
                  <c:y val="-2.1256371924466652E-2"/>
                </c:manualLayout>
              </c:layout>
              <c:showVal val="1"/>
            </c:dLbl>
            <c:dLbl>
              <c:idx val="4"/>
              <c:layout>
                <c:manualLayout>
                  <c:x val="2.8260349035318062E-2"/>
                  <c:y val="-9.9456015578698875E-2"/>
                </c:manualLayout>
              </c:layout>
              <c:showVal val="1"/>
            </c:dLbl>
            <c:spPr>
              <a:noFill/>
            </c:spPr>
            <c:txPr>
              <a:bodyPr/>
              <a:lstStyle/>
              <a:p>
                <a:pPr>
                  <a:defRPr lang="el-GR" sz="1500" b="1">
                    <a:solidFill>
                      <a:srgbClr val="002C42"/>
                    </a:solidFill>
                  </a:defRPr>
                </a:pPr>
                <a:endParaRPr lang="el-GR"/>
              </a:p>
            </c:txPr>
            <c:showVal val="1"/>
          </c:dLbls>
          <c:cat>
            <c:strRef>
              <c:f>Φύλλο1!$A$2:$A$5</c:f>
              <c:strCache>
                <c:ptCount val="4"/>
                <c:pt idx="0">
                  <c:v>Σίγουρα όχι</c:v>
                </c:pt>
                <c:pt idx="1">
                  <c:v>Μάλλον όχι</c:v>
                </c:pt>
                <c:pt idx="2">
                  <c:v>Μάλλον ναι</c:v>
                </c:pt>
                <c:pt idx="3">
                  <c:v>Σίγουρα ναι</c:v>
                </c:pt>
              </c:strCache>
            </c:strRef>
          </c:cat>
          <c:val>
            <c:numRef>
              <c:f>Φύλλο1!$B$2:$B$5</c:f>
              <c:numCache>
                <c:formatCode>0.0</c:formatCode>
                <c:ptCount val="4"/>
                <c:pt idx="0">
                  <c:v>9.0820629257217025</c:v>
                </c:pt>
                <c:pt idx="1">
                  <c:v>3.4382095361660721</c:v>
                </c:pt>
                <c:pt idx="2">
                  <c:v>20.556276354200492</c:v>
                </c:pt>
                <c:pt idx="3">
                  <c:v>66.92345118391178</c:v>
                </c:pt>
              </c:numCache>
            </c:numRef>
          </c:val>
        </c:ser>
        <c:gapWidth val="120"/>
        <c:axId val="129890560"/>
        <c:axId val="129954944"/>
      </c:barChart>
      <c:catAx>
        <c:axId val="129890560"/>
        <c:scaling>
          <c:orientation val="minMax"/>
        </c:scaling>
        <c:axPos val="b"/>
        <c:numFmt formatCode="0.0" sourceLinked="1"/>
        <c:tickLblPos val="nextTo"/>
        <c:txPr>
          <a:bodyPr/>
          <a:lstStyle/>
          <a:p>
            <a:pPr>
              <a:defRPr lang="el-GR" sz="1500" b="1">
                <a:solidFill>
                  <a:srgbClr val="002C42"/>
                </a:solidFill>
              </a:defRPr>
            </a:pPr>
            <a:endParaRPr lang="el-GR"/>
          </a:p>
        </c:txPr>
        <c:crossAx val="129954944"/>
        <c:crosses val="autoZero"/>
        <c:auto val="1"/>
        <c:lblAlgn val="ctr"/>
        <c:lblOffset val="100"/>
      </c:catAx>
      <c:valAx>
        <c:axId val="129954944"/>
        <c:scaling>
          <c:orientation val="minMax"/>
          <c:min val="0"/>
        </c:scaling>
        <c:axPos val="l"/>
        <c:majorGridlines>
          <c:spPr>
            <a:ln>
              <a:noFill/>
            </a:ln>
          </c:spPr>
        </c:majorGridlines>
        <c:numFmt formatCode="0" sourceLinked="0"/>
        <c:tickLblPos val="nextTo"/>
        <c:spPr>
          <a:ln>
            <a:solidFill>
              <a:schemeClr val="bg1">
                <a:lumMod val="85000"/>
              </a:schemeClr>
            </a:solidFill>
          </a:ln>
        </c:spPr>
        <c:txPr>
          <a:bodyPr/>
          <a:lstStyle/>
          <a:p>
            <a:pPr>
              <a:defRPr lang="el-GR" sz="800">
                <a:solidFill>
                  <a:schemeClr val="tx1">
                    <a:lumMod val="75000"/>
                    <a:lumOff val="25000"/>
                  </a:schemeClr>
                </a:solidFill>
              </a:defRPr>
            </a:pPr>
            <a:endParaRPr lang="el-GR"/>
          </a:p>
        </c:txPr>
        <c:crossAx val="129890560"/>
        <c:crosses val="autoZero"/>
        <c:crossBetween val="between"/>
      </c:valAx>
      <c:spPr>
        <a:noFill/>
        <a:ln w="25400">
          <a:noFill/>
        </a:ln>
      </c:spPr>
    </c:plotArea>
    <c:plotVisOnly val="1"/>
    <c:dispBlanksAs val="gap"/>
  </c:chart>
  <c:txPr>
    <a:bodyPr/>
    <a:lstStyle/>
    <a:p>
      <a:pPr>
        <a:defRPr sz="1800"/>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312500000000001"/>
          <c:y val="0.14823021739508771"/>
          <c:w val="0.39102447263536694"/>
          <c:h val="0.60872572928481805"/>
        </c:manualLayout>
      </c:layout>
      <c:doughnutChart>
        <c:varyColors val="1"/>
        <c:ser>
          <c:idx val="0"/>
          <c:order val="0"/>
          <c:tx>
            <c:strRef>
              <c:f>Sheet1!$B$1</c:f>
              <c:strCache>
                <c:ptCount val="1"/>
                <c:pt idx="0">
                  <c:v>Sales</c:v>
                </c:pt>
              </c:strCache>
            </c:strRef>
          </c:tx>
          <c:spPr>
            <a:solidFill>
              <a:srgbClr val="485D74"/>
            </a:solidFill>
            <a:scene3d>
              <a:camera prst="orthographicFront"/>
              <a:lightRig rig="freezing" dir="t"/>
            </a:scene3d>
            <a:sp3d prstMaterial="softEdge">
              <a:bevelT w="196850" h="38100" prst="slope"/>
              <a:bevelB w="95250" h="88900" prst="slope"/>
            </a:sp3d>
          </c:spPr>
          <c:dPt>
            <c:idx val="0"/>
            <c:explosion val="3"/>
            <c:spPr>
              <a:solidFill>
                <a:srgbClr val="004364"/>
              </a:solidFill>
              <a:scene3d>
                <a:camera prst="orthographicFront"/>
                <a:lightRig rig="freezing" dir="t"/>
              </a:scene3d>
              <a:sp3d prstMaterial="softEdge">
                <a:bevelT w="196850" h="38100" prst="slope"/>
                <a:bevelB w="95250" h="88900" prst="slope"/>
              </a:sp3d>
            </c:spPr>
          </c:dPt>
          <c:dPt>
            <c:idx val="1"/>
            <c:explosion val="5"/>
            <c:spPr>
              <a:solidFill>
                <a:srgbClr val="009CEA"/>
              </a:solidFill>
              <a:scene3d>
                <a:camera prst="orthographicFront"/>
                <a:lightRig rig="freezing" dir="t"/>
              </a:scene3d>
              <a:sp3d prstMaterial="softEdge">
                <a:bevelT w="254000" h="38100" prst="slope"/>
                <a:bevelB w="95250" h="88900" prst="slope"/>
              </a:sp3d>
            </c:spPr>
          </c:dPt>
          <c:dLbls>
            <c:dLbl>
              <c:idx val="0"/>
              <c:layout>
                <c:manualLayout>
                  <c:x val="1.3866652085156023E-2"/>
                  <c:y val="-0.16646735063404094"/>
                </c:manualLayout>
              </c:layout>
              <c:showCatName val="1"/>
              <c:showPercent val="1"/>
            </c:dLbl>
            <c:dLbl>
              <c:idx val="1"/>
              <c:layout>
                <c:manualLayout>
                  <c:x val="7.4061922815203893E-2"/>
                  <c:y val="0.1460338316423318"/>
                </c:manualLayout>
              </c:layout>
              <c:showCatName val="1"/>
              <c:showPercent val="1"/>
            </c:dLbl>
            <c:dLbl>
              <c:idx val="2"/>
              <c:layout>
                <c:manualLayout>
                  <c:x val="-0.13580246913580246"/>
                  <c:y val="-0.10580768203462008"/>
                </c:manualLayout>
              </c:layout>
              <c:showCatName val="1"/>
              <c:showPercent val="1"/>
            </c:dLbl>
            <c:numFmt formatCode="0.0%" sourceLinked="0"/>
            <c:txPr>
              <a:bodyPr/>
              <a:lstStyle/>
              <a:p>
                <a:pPr>
                  <a:defRPr lang="el-GR" sz="1500" b="1">
                    <a:solidFill>
                      <a:srgbClr val="002C42"/>
                    </a:solidFill>
                  </a:defRPr>
                </a:pPr>
                <a:endParaRPr lang="el-GR"/>
              </a:p>
            </c:txPr>
            <c:showCatName val="1"/>
            <c:showPercent val="1"/>
          </c:dLbls>
          <c:cat>
            <c:strRef>
              <c:f>Sheet1!$A$2:$A$3</c:f>
              <c:strCache>
                <c:ptCount val="2"/>
                <c:pt idx="0">
                  <c:v>Ναι</c:v>
                </c:pt>
                <c:pt idx="1">
                  <c:v>Όχι</c:v>
                </c:pt>
              </c:strCache>
            </c:strRef>
          </c:cat>
          <c:val>
            <c:numRef>
              <c:f>Sheet1!$B$2:$B$3</c:f>
              <c:numCache>
                <c:formatCode>0.0</c:formatCode>
                <c:ptCount val="2"/>
                <c:pt idx="0">
                  <c:v>4.339910735259572</c:v>
                </c:pt>
                <c:pt idx="1">
                  <c:v>95.660089264740421</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31095679012345873"/>
          <c:y val="0.17465645886094391"/>
          <c:w val="0.38330842325265196"/>
          <c:h val="0.59671380134578988"/>
        </c:manualLayout>
      </c:layout>
      <c:doughnutChart>
        <c:varyColors val="1"/>
        <c:ser>
          <c:idx val="0"/>
          <c:order val="0"/>
          <c:tx>
            <c:strRef>
              <c:f>Sheet1!$B$1</c:f>
              <c:strCache>
                <c:ptCount val="1"/>
                <c:pt idx="0">
                  <c:v>Sales</c:v>
                </c:pt>
              </c:strCache>
            </c:strRef>
          </c:tx>
          <c:spPr>
            <a:solidFill>
              <a:srgbClr val="485D74"/>
            </a:solidFill>
            <a:scene3d>
              <a:camera prst="orthographicFront"/>
              <a:lightRig rig="freezing" dir="t"/>
            </a:scene3d>
            <a:sp3d prstMaterial="softEdge">
              <a:bevelT w="228600" h="38100" prst="slope"/>
              <a:bevelB w="95250" h="88900" prst="slope"/>
            </a:sp3d>
          </c:spPr>
          <c:dPt>
            <c:idx val="0"/>
            <c:explosion val="3"/>
            <c:spPr>
              <a:solidFill>
                <a:srgbClr val="004364"/>
              </a:solidFill>
              <a:scene3d>
                <a:camera prst="orthographicFront"/>
                <a:lightRig rig="freezing" dir="t"/>
              </a:scene3d>
              <a:sp3d prstMaterial="softEdge">
                <a:bevelT w="228600" h="38100" prst="slope"/>
                <a:bevelB w="95250" h="88900" prst="slope"/>
              </a:sp3d>
            </c:spPr>
          </c:dPt>
          <c:dPt>
            <c:idx val="1"/>
            <c:explosion val="5"/>
            <c:spPr>
              <a:solidFill>
                <a:srgbClr val="008BD0"/>
              </a:solidFill>
              <a:scene3d>
                <a:camera prst="orthographicFront"/>
                <a:lightRig rig="freezing" dir="t"/>
              </a:scene3d>
              <a:sp3d prstMaterial="softEdge">
                <a:bevelT w="228600" h="38100" prst="slope"/>
                <a:bevelB w="95250" h="88900" prst="slope"/>
              </a:sp3d>
            </c:spPr>
          </c:dPt>
          <c:dPt>
            <c:idx val="2"/>
            <c:spPr>
              <a:solidFill>
                <a:srgbClr val="8BD8FF"/>
              </a:solidFill>
              <a:scene3d>
                <a:camera prst="orthographicFront"/>
                <a:lightRig rig="freezing" dir="t"/>
              </a:scene3d>
              <a:sp3d prstMaterial="softEdge">
                <a:bevelT w="228600" h="38100" prst="slope"/>
                <a:bevelB w="95250" h="88900" prst="slope"/>
              </a:sp3d>
            </c:spPr>
          </c:dPt>
          <c:dLbls>
            <c:dLbl>
              <c:idx val="0"/>
              <c:layout>
                <c:manualLayout>
                  <c:x val="0.1095456644308356"/>
                  <c:y val="-0.11361467853810869"/>
                </c:manualLayout>
              </c:layout>
              <c:showCatName val="1"/>
              <c:showPercent val="1"/>
            </c:dLbl>
            <c:dLbl>
              <c:idx val="1"/>
              <c:layout>
                <c:manualLayout>
                  <c:x val="-9.260474385146325E-2"/>
                  <c:y val="0.18927658305860384"/>
                </c:manualLayout>
              </c:layout>
              <c:showCatName val="1"/>
              <c:showPercent val="1"/>
            </c:dLbl>
            <c:dLbl>
              <c:idx val="2"/>
              <c:layout>
                <c:manualLayout>
                  <c:x val="-9.8765432098765718E-2"/>
                  <c:y val="-0.12262438114925603"/>
                </c:manualLayout>
              </c:layout>
              <c:showCatName val="1"/>
              <c:showPercent val="1"/>
            </c:dLbl>
            <c:numFmt formatCode="0.0%" sourceLinked="0"/>
            <c:txPr>
              <a:bodyPr/>
              <a:lstStyle/>
              <a:p>
                <a:pPr>
                  <a:defRPr lang="el-GR" sz="1500" b="1">
                    <a:solidFill>
                      <a:srgbClr val="002C42"/>
                    </a:solidFill>
                  </a:defRPr>
                </a:pPr>
                <a:endParaRPr lang="el-GR"/>
              </a:p>
            </c:txPr>
            <c:showCatName val="1"/>
            <c:showPercent val="1"/>
          </c:dLbls>
          <c:cat>
            <c:strRef>
              <c:f>Sheet1!$A$2:$A$4</c:f>
              <c:strCache>
                <c:ptCount val="3"/>
                <c:pt idx="0">
                  <c:v>Όχι</c:v>
                </c:pt>
                <c:pt idx="1">
                  <c:v>Ο ένας από τους δύο</c:v>
                </c:pt>
                <c:pt idx="2">
                  <c:v>Και οι δύο</c:v>
                </c:pt>
              </c:strCache>
            </c:strRef>
          </c:cat>
          <c:val>
            <c:numRef>
              <c:f>Sheet1!$B$2:$B$4</c:f>
              <c:numCache>
                <c:formatCode>0.0</c:formatCode>
                <c:ptCount val="3"/>
                <c:pt idx="0">
                  <c:v>40.368804322292597</c:v>
                </c:pt>
                <c:pt idx="1">
                  <c:v>37.712395270534934</c:v>
                </c:pt>
                <c:pt idx="2">
                  <c:v>21.918800407172501</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37"/>
  <c:chart>
    <c:autoTitleDeleted val="1"/>
    <c:plotArea>
      <c:layout>
        <c:manualLayout>
          <c:layoutTarget val="inner"/>
          <c:xMode val="edge"/>
          <c:yMode val="edge"/>
          <c:x val="0.30144977332379025"/>
          <c:y val="0.10897435897435899"/>
          <c:w val="0.64703507516105963"/>
          <c:h val="0.78205128205128205"/>
        </c:manualLayout>
      </c:layout>
      <c:barChart>
        <c:barDir val="bar"/>
        <c:grouping val="clustered"/>
        <c:ser>
          <c:idx val="0"/>
          <c:order val="0"/>
          <c:tx>
            <c:strRef>
              <c:f>Sheet1!$B$1</c:f>
              <c:strCache>
                <c:ptCount val="1"/>
                <c:pt idx="0">
                  <c:v>Series 1</c:v>
                </c:pt>
              </c:strCache>
            </c:strRef>
          </c:tx>
          <c:spPr>
            <a:solidFill>
              <a:srgbClr val="485D74"/>
            </a:solidFill>
            <a:ln>
              <a:noFill/>
            </a:ln>
            <a:scene3d>
              <a:camera prst="orthographicFront"/>
              <a:lightRig rig="threePt" dir="t"/>
            </a:scene3d>
            <a:sp3d prstMaterial="metal">
              <a:bevelT w="152400" h="152400" prst="slope"/>
              <a:bevelB/>
            </a:sp3d>
          </c:spPr>
          <c:dPt>
            <c:idx val="0"/>
            <c:spPr>
              <a:solidFill>
                <a:srgbClr val="0070A8"/>
              </a:solidFill>
              <a:ln>
                <a:noFill/>
              </a:ln>
              <a:scene3d>
                <a:camera prst="orthographicFront"/>
                <a:lightRig rig="threePt" dir="t"/>
              </a:scene3d>
              <a:sp3d prstMaterial="metal">
                <a:bevelT w="152400" h="152400" prst="slope"/>
                <a:bevelB/>
              </a:sp3d>
            </c:spPr>
          </c:dPt>
          <c:dPt>
            <c:idx val="1"/>
            <c:spPr>
              <a:solidFill>
                <a:srgbClr val="CC66FF"/>
              </a:solidFill>
              <a:ln>
                <a:noFill/>
              </a:ln>
              <a:scene3d>
                <a:camera prst="orthographicFront"/>
                <a:lightRig rig="threePt" dir="t"/>
              </a:scene3d>
              <a:sp3d prstMaterial="metal">
                <a:bevelT w="152400" h="152400" prst="slope"/>
                <a:bevelB/>
              </a:sp3d>
            </c:spPr>
          </c:dPt>
          <c:dPt>
            <c:idx val="3"/>
            <c:spPr>
              <a:solidFill>
                <a:srgbClr val="0070A8"/>
              </a:solidFill>
              <a:ln>
                <a:noFill/>
              </a:ln>
              <a:scene3d>
                <a:camera prst="orthographicFront"/>
                <a:lightRig rig="threePt" dir="t"/>
              </a:scene3d>
              <a:sp3d prstMaterial="metal">
                <a:bevelT w="152400" h="152400" prst="slope"/>
                <a:bevelB/>
              </a:sp3d>
            </c:spPr>
          </c:dPt>
          <c:dPt>
            <c:idx val="4"/>
            <c:spPr>
              <a:solidFill>
                <a:srgbClr val="0070A8"/>
              </a:solidFill>
              <a:ln>
                <a:noFill/>
              </a:ln>
              <a:scene3d>
                <a:camera prst="orthographicFront"/>
                <a:lightRig rig="threePt" dir="t"/>
              </a:scene3d>
              <a:sp3d prstMaterial="metal">
                <a:bevelT w="152400" h="152400" prst="slope"/>
                <a:bevelB/>
              </a:sp3d>
            </c:spPr>
          </c:dPt>
          <c:dLbls>
            <c:dLbl>
              <c:idx val="0"/>
              <c:layout>
                <c:manualLayout>
                  <c:x val="-7.879026485325652E-3"/>
                  <c:y val="8.6903560131906706E-3"/>
                </c:manualLayout>
              </c:layout>
              <c:showVal val="1"/>
            </c:dLbl>
            <c:dLbl>
              <c:idx val="1"/>
              <c:layout>
                <c:manualLayout>
                  <c:x val="1.5757575757575835E-2"/>
                  <c:y val="1.139629180967764E-2"/>
                </c:manualLayout>
              </c:layout>
              <c:showVal val="1"/>
            </c:dLbl>
            <c:dLbl>
              <c:idx val="3"/>
              <c:layout>
                <c:manualLayout>
                  <c:x val="1.164065855404438E-2"/>
                  <c:y val="1.3390705969446127E-2"/>
                </c:manualLayout>
              </c:layout>
              <c:showVal val="1"/>
            </c:dLbl>
            <c:dLbl>
              <c:idx val="4"/>
              <c:layout>
                <c:manualLayout>
                  <c:x val="1.3281078501550943E-2"/>
                  <c:y val="4.4165152432868969E-3"/>
                </c:manualLayout>
              </c:layout>
              <c:showVal val="1"/>
            </c:dLbl>
            <c:dLbl>
              <c:idx val="5"/>
              <c:layout>
                <c:manualLayout>
                  <c:x val="1.5673824862801243E-2"/>
                  <c:y val="6.4105929066558993E-3"/>
                </c:manualLayout>
              </c:layout>
              <c:showVal val="1"/>
            </c:dLbl>
            <c:txPr>
              <a:bodyPr/>
              <a:lstStyle/>
              <a:p>
                <a:pPr>
                  <a:defRPr lang="el-GR" sz="1400" b="1">
                    <a:solidFill>
                      <a:srgbClr val="002C42"/>
                    </a:solidFill>
                  </a:defRPr>
                </a:pPr>
                <a:endParaRPr lang="el-GR"/>
              </a:p>
            </c:txPr>
            <c:showVal val="1"/>
          </c:dLbls>
          <c:cat>
            <c:strRef>
              <c:f>Sheet1!$A$2:$A$6</c:f>
              <c:strCache>
                <c:ptCount val="5"/>
                <c:pt idx="0">
                  <c:v>Αγόρια</c:v>
                </c:pt>
                <c:pt idx="1">
                  <c:v>Κορίτσια</c:v>
                </c:pt>
                <c:pt idx="3">
                  <c:v>Α' Γυμνασίου</c:v>
                </c:pt>
                <c:pt idx="4">
                  <c:v>Β' Γυμνασίου</c:v>
                </c:pt>
              </c:strCache>
            </c:strRef>
          </c:cat>
          <c:val>
            <c:numRef>
              <c:f>Sheet1!$B$2:$B$6</c:f>
              <c:numCache>
                <c:formatCode>0.0</c:formatCode>
                <c:ptCount val="5"/>
                <c:pt idx="0">
                  <c:v>19.462193823216186</c:v>
                </c:pt>
                <c:pt idx="1">
                  <c:v>13.847208777024845</c:v>
                </c:pt>
                <c:pt idx="3">
                  <c:v>11.904030710172744</c:v>
                </c:pt>
                <c:pt idx="4">
                  <c:v>21.766397699129133</c:v>
                </c:pt>
              </c:numCache>
            </c:numRef>
          </c:val>
        </c:ser>
        <c:dLbls>
          <c:showVal val="1"/>
        </c:dLbls>
        <c:gapWidth val="57"/>
        <c:axId val="127162240"/>
        <c:axId val="127163776"/>
      </c:barChart>
      <c:catAx>
        <c:axId val="127162240"/>
        <c:scaling>
          <c:orientation val="maxMin"/>
        </c:scaling>
        <c:axPos val="l"/>
        <c:majorTickMark val="none"/>
        <c:tickLblPos val="nextTo"/>
        <c:txPr>
          <a:bodyPr/>
          <a:lstStyle/>
          <a:p>
            <a:pPr>
              <a:defRPr lang="en-US" sz="1400" b="1">
                <a:solidFill>
                  <a:srgbClr val="002C42"/>
                </a:solidFill>
                <a:latin typeface="+mn-lt"/>
              </a:defRPr>
            </a:pPr>
            <a:endParaRPr lang="el-GR"/>
          </a:p>
        </c:txPr>
        <c:crossAx val="127163776"/>
        <c:crosses val="autoZero"/>
        <c:auto val="1"/>
        <c:lblAlgn val="ctr"/>
        <c:lblOffset val="100"/>
      </c:catAx>
      <c:valAx>
        <c:axId val="127163776"/>
        <c:scaling>
          <c:orientation val="minMax"/>
        </c:scaling>
        <c:delete val="1"/>
        <c:axPos val="t"/>
        <c:numFmt formatCode="0.0" sourceLinked="1"/>
        <c:tickLblPos val="none"/>
        <c:crossAx val="127162240"/>
        <c:crosses val="autoZero"/>
        <c:crossBetween val="between"/>
      </c:valAx>
      <c:spPr>
        <a:noFill/>
        <a:ln w="25400">
          <a:noFill/>
        </a:ln>
      </c:spPr>
    </c:plotArea>
    <c:plotVisOnly val="1"/>
    <c:dispBlanksAs val="gap"/>
  </c:chart>
  <c:spPr>
    <a:noFill/>
    <a:ln>
      <a:noFill/>
    </a:ln>
  </c:spPr>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37"/>
  <c:chart>
    <c:autoTitleDeleted val="1"/>
    <c:plotArea>
      <c:layout>
        <c:manualLayout>
          <c:layoutTarget val="inner"/>
          <c:xMode val="edge"/>
          <c:yMode val="edge"/>
          <c:x val="0.22169826842830381"/>
          <c:y val="2.971118260150855E-2"/>
          <c:w val="0.58601441159270851"/>
          <c:h val="0.90567564484473162"/>
        </c:manualLayout>
      </c:layout>
      <c:barChart>
        <c:barDir val="bar"/>
        <c:grouping val="clustered"/>
        <c:ser>
          <c:idx val="0"/>
          <c:order val="0"/>
          <c:tx>
            <c:strRef>
              <c:f>Sheet1!$B$1</c:f>
              <c:strCache>
                <c:ptCount val="1"/>
                <c:pt idx="0">
                  <c:v>Series 1</c:v>
                </c:pt>
              </c:strCache>
            </c:strRef>
          </c:tx>
          <c:spPr>
            <a:solidFill>
              <a:srgbClr val="0070A8"/>
            </a:solidFill>
            <a:ln>
              <a:noFill/>
            </a:ln>
            <a:scene3d>
              <a:camera prst="orthographicFront"/>
              <a:lightRig rig="threePt" dir="t"/>
            </a:scene3d>
            <a:sp3d prstMaterial="metal">
              <a:bevelT w="152400" h="152400" prst="slope"/>
              <a:bevelB/>
            </a:sp3d>
          </c:spPr>
          <c:dLbls>
            <c:dLbl>
              <c:idx val="0"/>
              <c:layout>
                <c:manualLayout>
                  <c:x val="1.3936402448789961E-2"/>
                  <c:y val="6.8379473595422974E-3"/>
                </c:manualLayout>
              </c:layout>
              <c:showVal val="1"/>
            </c:dLbl>
            <c:dLbl>
              <c:idx val="1"/>
              <c:layout>
                <c:manualLayout>
                  <c:x val="4.0219196424062551E-5"/>
                  <c:y val="1.3675715254821287E-2"/>
                </c:manualLayout>
              </c:layout>
              <c:showVal val="1"/>
            </c:dLbl>
            <c:dLbl>
              <c:idx val="2"/>
              <c:layout>
                <c:manualLayout>
                  <c:x val="8.608711586158533E-3"/>
                  <c:y val="-4.5580333588172168E-3"/>
                </c:manualLayout>
              </c:layout>
              <c:showVal val="1"/>
            </c:dLbl>
            <c:dLbl>
              <c:idx val="3"/>
              <c:layout>
                <c:manualLayout>
                  <c:x val="-9.1097381676206568E-4"/>
                  <c:y val="1.59550908627565E-2"/>
                </c:manualLayout>
              </c:layout>
              <c:showVal val="1"/>
            </c:dLbl>
            <c:dLbl>
              <c:idx val="4"/>
              <c:layout>
                <c:manualLayout>
                  <c:x val="2.3098176917074602E-2"/>
                  <c:y val="2.5071337044654682E-2"/>
                </c:manualLayout>
              </c:layout>
              <c:showVal val="1"/>
            </c:dLbl>
            <c:dLbl>
              <c:idx val="5"/>
              <c:layout>
                <c:manualLayout>
                  <c:x val="9.4910089355151016E-3"/>
                  <c:y val="6.8383062880688888E-3"/>
                </c:manualLayout>
              </c:layout>
              <c:showVal val="1"/>
            </c:dLbl>
            <c:dLbl>
              <c:idx val="6"/>
              <c:layout>
                <c:manualLayout>
                  <c:x val="-1.7896640633003281E-3"/>
                  <c:y val="2.2799140007250546E-3"/>
                </c:manualLayout>
              </c:layout>
              <c:showVal val="1"/>
            </c:dLbl>
            <c:dLbl>
              <c:idx val="7"/>
              <c:layout>
                <c:manualLayout>
                  <c:x val="8.8720300918946268E-3"/>
                  <c:y val="-2.2790166794086288E-3"/>
                </c:manualLayout>
              </c:layout>
              <c:showVal val="1"/>
            </c:dLbl>
            <c:dLbl>
              <c:idx val="10"/>
              <c:layout>
                <c:manualLayout>
                  <c:x val="1.0025060018797665E-2"/>
                  <c:y val="-2.2791961436719574E-3"/>
                </c:manualLayout>
              </c:layout>
              <c:showVal val="1"/>
            </c:dLbl>
            <c:dLbl>
              <c:idx val="11"/>
              <c:layout>
                <c:manualLayout>
                  <c:x val="2.0050120037595279E-2"/>
                  <c:y val="1.3675176862031469E-2"/>
                </c:manualLayout>
              </c:layout>
              <c:showVal val="1"/>
            </c:dLbl>
            <c:numFmt formatCode="#,##0.0" sourceLinked="0"/>
            <c:txPr>
              <a:bodyPr/>
              <a:lstStyle/>
              <a:p>
                <a:pPr>
                  <a:defRPr lang="el-GR" sz="1400" b="1">
                    <a:solidFill>
                      <a:srgbClr val="002C42"/>
                    </a:solidFill>
                  </a:defRPr>
                </a:pPr>
                <a:endParaRPr lang="el-GR"/>
              </a:p>
            </c:txPr>
            <c:showVal val="1"/>
          </c:dLbls>
          <c:cat>
            <c:strRef>
              <c:f>Sheet1!$A$2:$A$5</c:f>
              <c:strCache>
                <c:ptCount val="4"/>
                <c:pt idx="0">
                  <c:v>12 ετών</c:v>
                </c:pt>
                <c:pt idx="1">
                  <c:v>13 ετών</c:v>
                </c:pt>
                <c:pt idx="2">
                  <c:v>14 ετών</c:v>
                </c:pt>
                <c:pt idx="3">
                  <c:v>15 ετών</c:v>
                </c:pt>
              </c:strCache>
            </c:strRef>
          </c:cat>
          <c:val>
            <c:numRef>
              <c:f>Sheet1!$B$2:$B$5</c:f>
              <c:numCache>
                <c:formatCode>0.0</c:formatCode>
                <c:ptCount val="4"/>
                <c:pt idx="0">
                  <c:v>10.016295491580662</c:v>
                </c:pt>
                <c:pt idx="1">
                  <c:v>12.874710078333552</c:v>
                </c:pt>
                <c:pt idx="2">
                  <c:v>21.499526963103079</c:v>
                </c:pt>
                <c:pt idx="3">
                  <c:v>49.621928166351609</c:v>
                </c:pt>
              </c:numCache>
            </c:numRef>
          </c:val>
        </c:ser>
        <c:gapWidth val="86"/>
        <c:axId val="129481344"/>
        <c:axId val="129544576"/>
      </c:barChart>
      <c:catAx>
        <c:axId val="129481344"/>
        <c:scaling>
          <c:orientation val="maxMin"/>
        </c:scaling>
        <c:axPos val="l"/>
        <c:tickLblPos val="nextTo"/>
        <c:txPr>
          <a:bodyPr/>
          <a:lstStyle/>
          <a:p>
            <a:pPr>
              <a:defRPr lang="en-US" sz="1400" b="1">
                <a:solidFill>
                  <a:srgbClr val="002C42"/>
                </a:solidFill>
                <a:latin typeface="+mn-lt"/>
              </a:defRPr>
            </a:pPr>
            <a:endParaRPr lang="el-GR"/>
          </a:p>
        </c:txPr>
        <c:crossAx val="129544576"/>
        <c:crosses val="autoZero"/>
        <c:auto val="1"/>
        <c:lblAlgn val="ctr"/>
        <c:lblOffset val="100"/>
      </c:catAx>
      <c:valAx>
        <c:axId val="129544576"/>
        <c:scaling>
          <c:orientation val="minMax"/>
        </c:scaling>
        <c:delete val="1"/>
        <c:axPos val="t"/>
        <c:numFmt formatCode="0.0" sourceLinked="1"/>
        <c:tickLblPos val="none"/>
        <c:crossAx val="129481344"/>
        <c:crosses val="autoZero"/>
        <c:crossBetween val="between"/>
      </c:valAx>
      <c:spPr>
        <a:noFill/>
        <a:ln w="25400">
          <a:noFill/>
        </a:ln>
      </c:spPr>
    </c:plotArea>
    <c:plotVisOnly val="1"/>
    <c:dispBlanksAs val="gap"/>
  </c:chart>
  <c:spPr>
    <a:noFill/>
    <a:ln>
      <a:noFill/>
    </a:ln>
  </c:spPr>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37"/>
  <c:chart>
    <c:autoTitleDeleted val="1"/>
    <c:plotArea>
      <c:layout>
        <c:manualLayout>
          <c:layoutTarget val="inner"/>
          <c:xMode val="edge"/>
          <c:yMode val="edge"/>
          <c:x val="0.4196315915056073"/>
          <c:y val="9.6153846153846798E-2"/>
          <c:w val="0.47733810546409078"/>
          <c:h val="0.79487179487179482"/>
        </c:manualLayout>
      </c:layout>
      <c:barChart>
        <c:barDir val="bar"/>
        <c:grouping val="clustered"/>
        <c:ser>
          <c:idx val="0"/>
          <c:order val="0"/>
          <c:tx>
            <c:strRef>
              <c:f>Sheet1!$B$1</c:f>
              <c:strCache>
                <c:ptCount val="1"/>
                <c:pt idx="0">
                  <c:v>Series 1</c:v>
                </c:pt>
              </c:strCache>
            </c:strRef>
          </c:tx>
          <c:spPr>
            <a:solidFill>
              <a:srgbClr val="0070A8"/>
            </a:solidFill>
            <a:ln>
              <a:noFill/>
            </a:ln>
            <a:scene3d>
              <a:camera prst="orthographicFront"/>
              <a:lightRig rig="threePt" dir="t"/>
            </a:scene3d>
            <a:sp3d prstMaterial="metal">
              <a:bevelT w="152400" h="152400" prst="slope"/>
              <a:bevelB/>
            </a:sp3d>
          </c:spPr>
          <c:dLbls>
            <c:dLbl>
              <c:idx val="0"/>
              <c:layout>
                <c:manualLayout>
                  <c:x val="-7.879026485325652E-3"/>
                  <c:y val="8.6903560131906706E-3"/>
                </c:manualLayout>
              </c:layout>
              <c:showVal val="1"/>
            </c:dLbl>
            <c:dLbl>
              <c:idx val="1"/>
              <c:layout>
                <c:manualLayout>
                  <c:x val="1.5757575757575835E-2"/>
                  <c:y val="1.139629180967764E-2"/>
                </c:manualLayout>
              </c:layout>
              <c:showVal val="1"/>
            </c:dLbl>
            <c:dLbl>
              <c:idx val="3"/>
              <c:layout>
                <c:manualLayout>
                  <c:x val="1.164065855404438E-2"/>
                  <c:y val="1.3390705969446127E-2"/>
                </c:manualLayout>
              </c:layout>
              <c:showVal val="1"/>
            </c:dLbl>
            <c:dLbl>
              <c:idx val="4"/>
              <c:layout>
                <c:manualLayout>
                  <c:x val="1.3281078501550943E-2"/>
                  <c:y val="4.4165152432868969E-3"/>
                </c:manualLayout>
              </c:layout>
              <c:showVal val="1"/>
            </c:dLbl>
            <c:dLbl>
              <c:idx val="5"/>
              <c:layout>
                <c:manualLayout>
                  <c:x val="1.5673824862801243E-2"/>
                  <c:y val="6.4105929066558993E-3"/>
                </c:manualLayout>
              </c:layout>
              <c:showVal val="1"/>
            </c:dLbl>
            <c:txPr>
              <a:bodyPr/>
              <a:lstStyle/>
              <a:p>
                <a:pPr>
                  <a:defRPr lang="el-GR" sz="1400" b="1">
                    <a:solidFill>
                      <a:srgbClr val="002C42"/>
                    </a:solidFill>
                  </a:defRPr>
                </a:pPr>
                <a:endParaRPr lang="el-GR"/>
              </a:p>
            </c:txPr>
            <c:showVal val="1"/>
          </c:dLbls>
          <c:cat>
            <c:strRef>
              <c:f>Sheet1!$A$2:$A$8</c:f>
              <c:strCache>
                <c:ptCount val="7"/>
                <c:pt idx="0">
                  <c:v>Δεν καπνίζουν</c:v>
                </c:pt>
                <c:pt idx="1">
                  <c:v>Ο ένας από τους δύο</c:v>
                </c:pt>
                <c:pt idx="2">
                  <c:v>Καπνίζουν και οι δύο</c:v>
                </c:pt>
                <c:pt idx="4">
                  <c:v>Όχι, δεν καπνίζουν μέσα στο σπίτι</c:v>
                </c:pt>
                <c:pt idx="5">
                  <c:v>Ο ένας από τους δύο</c:v>
                </c:pt>
                <c:pt idx="6">
                  <c:v>Ναι, και οι δύο</c:v>
                </c:pt>
              </c:strCache>
            </c:strRef>
          </c:cat>
          <c:val>
            <c:numRef>
              <c:f>Sheet1!$B$2:$B$8</c:f>
              <c:numCache>
                <c:formatCode>0.0</c:formatCode>
                <c:ptCount val="7"/>
                <c:pt idx="0">
                  <c:v>12.074483561245286</c:v>
                </c:pt>
                <c:pt idx="1">
                  <c:v>17.176226317155464</c:v>
                </c:pt>
                <c:pt idx="2">
                  <c:v>24.569081003840314</c:v>
                </c:pt>
                <c:pt idx="4">
                  <c:v>23.6</c:v>
                </c:pt>
                <c:pt idx="5">
                  <c:v>20.508732516849001</c:v>
                </c:pt>
                <c:pt idx="6">
                  <c:v>31.684656373821532</c:v>
                </c:pt>
              </c:numCache>
            </c:numRef>
          </c:val>
        </c:ser>
        <c:dLbls>
          <c:showVal val="1"/>
        </c:dLbls>
        <c:gapWidth val="27"/>
        <c:axId val="129613824"/>
        <c:axId val="129615360"/>
      </c:barChart>
      <c:catAx>
        <c:axId val="129613824"/>
        <c:scaling>
          <c:orientation val="maxMin"/>
        </c:scaling>
        <c:axPos val="l"/>
        <c:majorTickMark val="none"/>
        <c:tickLblPos val="nextTo"/>
        <c:txPr>
          <a:bodyPr/>
          <a:lstStyle/>
          <a:p>
            <a:pPr>
              <a:defRPr lang="en-US" sz="1350" b="1">
                <a:solidFill>
                  <a:srgbClr val="002C42"/>
                </a:solidFill>
                <a:latin typeface="+mn-lt"/>
              </a:defRPr>
            </a:pPr>
            <a:endParaRPr lang="el-GR"/>
          </a:p>
        </c:txPr>
        <c:crossAx val="129615360"/>
        <c:crosses val="autoZero"/>
        <c:auto val="1"/>
        <c:lblAlgn val="ctr"/>
        <c:lblOffset val="100"/>
      </c:catAx>
      <c:valAx>
        <c:axId val="129615360"/>
        <c:scaling>
          <c:orientation val="minMax"/>
        </c:scaling>
        <c:delete val="1"/>
        <c:axPos val="t"/>
        <c:numFmt formatCode="0.0" sourceLinked="1"/>
        <c:tickLblPos val="none"/>
        <c:crossAx val="129613824"/>
        <c:crosses val="autoZero"/>
        <c:crossBetween val="between"/>
      </c:valAx>
      <c:spPr>
        <a:noFill/>
        <a:ln w="25400">
          <a:noFill/>
        </a:ln>
      </c:spPr>
    </c:plotArea>
    <c:plotVisOnly val="1"/>
    <c:dispBlanksAs val="gap"/>
  </c:chart>
  <c:spPr>
    <a:noFill/>
    <a:ln>
      <a:noFill/>
    </a:ln>
  </c:spPr>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37"/>
  <c:chart>
    <c:autoTitleDeleted val="1"/>
    <c:plotArea>
      <c:layout>
        <c:manualLayout>
          <c:layoutTarget val="inner"/>
          <c:xMode val="edge"/>
          <c:yMode val="edge"/>
          <c:x val="0.24897274479816148"/>
          <c:y val="4.0589529183253287E-2"/>
          <c:w val="0.58566028648410795"/>
          <c:h val="0.89134774065013767"/>
        </c:manualLayout>
      </c:layout>
      <c:barChart>
        <c:barDir val="bar"/>
        <c:grouping val="clustered"/>
        <c:ser>
          <c:idx val="0"/>
          <c:order val="0"/>
          <c:tx>
            <c:strRef>
              <c:f>Sheet1!$B$1</c:f>
              <c:strCache>
                <c:ptCount val="1"/>
                <c:pt idx="0">
                  <c:v>Series 1</c:v>
                </c:pt>
              </c:strCache>
            </c:strRef>
          </c:tx>
          <c:spPr>
            <a:solidFill>
              <a:srgbClr val="0070A8"/>
            </a:solidFill>
            <a:ln>
              <a:noFill/>
            </a:ln>
            <a:scene3d>
              <a:camera prst="orthographicFront"/>
              <a:lightRig rig="threePt" dir="t"/>
            </a:scene3d>
            <a:sp3d prstMaterial="metal">
              <a:bevelT w="152400" h="152400" prst="slope"/>
              <a:bevelB/>
            </a:sp3d>
          </c:spPr>
          <c:dLbls>
            <c:dLbl>
              <c:idx val="0"/>
              <c:layout>
                <c:manualLayout>
                  <c:x val="1.3936402448789961E-2"/>
                  <c:y val="6.8379473595422974E-3"/>
                </c:manualLayout>
              </c:layout>
              <c:showVal val="1"/>
            </c:dLbl>
            <c:dLbl>
              <c:idx val="1"/>
              <c:layout>
                <c:manualLayout>
                  <c:x val="4.0219196424062551E-5"/>
                  <c:y val="1.3675715254821287E-2"/>
                </c:manualLayout>
              </c:layout>
              <c:showVal val="1"/>
            </c:dLbl>
            <c:dLbl>
              <c:idx val="2"/>
              <c:layout>
                <c:manualLayout>
                  <c:x val="8.608711586158533E-3"/>
                  <c:y val="-4.5580333588172168E-3"/>
                </c:manualLayout>
              </c:layout>
              <c:showVal val="1"/>
            </c:dLbl>
            <c:dLbl>
              <c:idx val="3"/>
              <c:layout>
                <c:manualLayout>
                  <c:x val="-9.1097381676206568E-4"/>
                  <c:y val="1.59550908627565E-2"/>
                </c:manualLayout>
              </c:layout>
              <c:showVal val="1"/>
            </c:dLbl>
            <c:dLbl>
              <c:idx val="4"/>
              <c:layout>
                <c:manualLayout>
                  <c:x val="2.3098176917074602E-2"/>
                  <c:y val="2.5071337044654637E-2"/>
                </c:manualLayout>
              </c:layout>
              <c:showVal val="1"/>
            </c:dLbl>
            <c:dLbl>
              <c:idx val="5"/>
              <c:layout>
                <c:manualLayout>
                  <c:x val="9.4910089355151016E-3"/>
                  <c:y val="6.8383062880688853E-3"/>
                </c:manualLayout>
              </c:layout>
              <c:showVal val="1"/>
            </c:dLbl>
            <c:dLbl>
              <c:idx val="6"/>
              <c:layout>
                <c:manualLayout>
                  <c:x val="-1.7896640633003281E-3"/>
                  <c:y val="2.2799140007250516E-3"/>
                </c:manualLayout>
              </c:layout>
              <c:showVal val="1"/>
            </c:dLbl>
            <c:dLbl>
              <c:idx val="7"/>
              <c:layout>
                <c:manualLayout>
                  <c:x val="8.8720300918946095E-3"/>
                  <c:y val="-2.2790166794086288E-3"/>
                </c:manualLayout>
              </c:layout>
              <c:showVal val="1"/>
            </c:dLbl>
            <c:dLbl>
              <c:idx val="10"/>
              <c:layout>
                <c:manualLayout>
                  <c:x val="1.0025060018797665E-2"/>
                  <c:y val="-2.2791961436719544E-3"/>
                </c:manualLayout>
              </c:layout>
              <c:showVal val="1"/>
            </c:dLbl>
            <c:dLbl>
              <c:idx val="11"/>
              <c:layout>
                <c:manualLayout>
                  <c:x val="2.0050120037595279E-2"/>
                  <c:y val="1.3675176862031469E-2"/>
                </c:manualLayout>
              </c:layout>
              <c:showVal val="1"/>
            </c:dLbl>
            <c:numFmt formatCode="#,##0.0" sourceLinked="0"/>
            <c:txPr>
              <a:bodyPr/>
              <a:lstStyle/>
              <a:p>
                <a:pPr>
                  <a:defRPr lang="el-GR" sz="1400" b="1">
                    <a:solidFill>
                      <a:srgbClr val="002C42"/>
                    </a:solidFill>
                  </a:defRPr>
                </a:pPr>
                <a:endParaRPr lang="el-GR"/>
              </a:p>
            </c:txPr>
            <c:showVal val="1"/>
          </c:dLbls>
          <c:cat>
            <c:strRef>
              <c:f>Sheet1!$A$2:$A$10</c:f>
              <c:strCache>
                <c:ptCount val="9"/>
                <c:pt idx="0">
                  <c:v>Δεν καπνίζουν</c:v>
                </c:pt>
                <c:pt idx="1">
                  <c:v>Καπνίζουν</c:v>
                </c:pt>
                <c:pt idx="3">
                  <c:v>Κανένας</c:v>
                </c:pt>
                <c:pt idx="4">
                  <c:v>Μερικοί</c:v>
                </c:pt>
                <c:pt idx="5">
                  <c:v>Πολλοί</c:v>
                </c:pt>
                <c:pt idx="7">
                  <c:v>Έως 5 ευρώ</c:v>
                </c:pt>
                <c:pt idx="8">
                  <c:v>Πάνω από 6 ευρώ</c:v>
                </c:pt>
              </c:strCache>
            </c:strRef>
          </c:cat>
          <c:val>
            <c:numRef>
              <c:f>Sheet1!$B$2:$B$10</c:f>
              <c:numCache>
                <c:formatCode>0.0</c:formatCode>
                <c:ptCount val="9"/>
                <c:pt idx="0">
                  <c:v>12.67635017080867</c:v>
                </c:pt>
                <c:pt idx="1">
                  <c:v>38.9993026499303</c:v>
                </c:pt>
                <c:pt idx="3">
                  <c:v>9.4498526962981941</c:v>
                </c:pt>
                <c:pt idx="4">
                  <c:v>23.456497242156452</c:v>
                </c:pt>
                <c:pt idx="5">
                  <c:v>54.89148580968277</c:v>
                </c:pt>
                <c:pt idx="7">
                  <c:v>12.4</c:v>
                </c:pt>
                <c:pt idx="8">
                  <c:v>17.8</c:v>
                </c:pt>
              </c:numCache>
            </c:numRef>
          </c:val>
        </c:ser>
        <c:gapWidth val="16"/>
        <c:axId val="130056960"/>
        <c:axId val="130058496"/>
      </c:barChart>
      <c:catAx>
        <c:axId val="130056960"/>
        <c:scaling>
          <c:orientation val="maxMin"/>
        </c:scaling>
        <c:axPos val="l"/>
        <c:tickLblPos val="nextTo"/>
        <c:txPr>
          <a:bodyPr/>
          <a:lstStyle/>
          <a:p>
            <a:pPr>
              <a:defRPr lang="en-US" sz="1400" b="1">
                <a:solidFill>
                  <a:srgbClr val="002C42"/>
                </a:solidFill>
                <a:latin typeface="+mn-lt"/>
              </a:defRPr>
            </a:pPr>
            <a:endParaRPr lang="el-GR"/>
          </a:p>
        </c:txPr>
        <c:crossAx val="130058496"/>
        <c:crosses val="autoZero"/>
        <c:auto val="1"/>
        <c:lblAlgn val="ctr"/>
        <c:lblOffset val="100"/>
      </c:catAx>
      <c:valAx>
        <c:axId val="130058496"/>
        <c:scaling>
          <c:orientation val="minMax"/>
        </c:scaling>
        <c:delete val="1"/>
        <c:axPos val="t"/>
        <c:numFmt formatCode="0.0" sourceLinked="1"/>
        <c:tickLblPos val="none"/>
        <c:crossAx val="130056960"/>
        <c:crosses val="autoZero"/>
        <c:crossBetween val="between"/>
      </c:valAx>
      <c:spPr>
        <a:noFill/>
        <a:ln w="25400">
          <a:noFill/>
        </a:ln>
      </c:spPr>
    </c:plotArea>
    <c:plotVisOnly val="1"/>
    <c:dispBlanksAs val="gap"/>
  </c:chart>
  <c:spPr>
    <a:noFill/>
    <a:ln>
      <a:noFill/>
    </a:ln>
  </c:spPr>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44068948112255413"/>
          <c:y val="9.1770494708173528E-2"/>
          <c:w val="0.51331572335509368"/>
          <c:h val="0.87505267335747883"/>
        </c:manualLayout>
      </c:layout>
      <c:barChart>
        <c:barDir val="bar"/>
        <c:grouping val="clustered"/>
        <c:ser>
          <c:idx val="0"/>
          <c:order val="0"/>
          <c:tx>
            <c:strRef>
              <c:f>Φύλλο1!$B$1</c:f>
              <c:strCache>
                <c:ptCount val="1"/>
                <c:pt idx="0">
                  <c:v>Σειρά 1</c:v>
                </c:pt>
              </c:strCache>
            </c:strRef>
          </c:tx>
          <c:spPr>
            <a:solidFill>
              <a:srgbClr val="00517A"/>
            </a:solidFill>
            <a:effectLst/>
            <a:scene3d>
              <a:camera prst="orthographicFront"/>
              <a:lightRig rig="chilly" dir="t"/>
            </a:scene3d>
            <a:sp3d prstMaterial="dkEdge">
              <a:bevelT w="317500" h="101600" prst="cross"/>
              <a:bevelB w="127000" h="127000"/>
            </a:sp3d>
          </c:spPr>
          <c:dLbls>
            <c:dLbl>
              <c:idx val="0"/>
              <c:layout>
                <c:manualLayout>
                  <c:x val="6.7007649684815134E-3"/>
                  <c:y val="4.3179547538560355E-3"/>
                </c:manualLayout>
              </c:layout>
              <c:showVal val="1"/>
            </c:dLbl>
            <c:dLbl>
              <c:idx val="1"/>
              <c:layout>
                <c:manualLayout>
                  <c:x val="2.3588397604145652E-3"/>
                  <c:y val="6.7684814153988896E-3"/>
                </c:manualLayout>
              </c:layout>
              <c:showVal val="1"/>
            </c:dLbl>
            <c:dLbl>
              <c:idx val="2"/>
              <c:layout>
                <c:manualLayout>
                  <c:x val="1.8888664557956461E-3"/>
                  <c:y val="6.4520811108477964E-3"/>
                </c:manualLayout>
              </c:layout>
              <c:showVal val="1"/>
            </c:dLbl>
            <c:dLbl>
              <c:idx val="3"/>
              <c:layout>
                <c:manualLayout>
                  <c:x val="9.4549879982952917E-3"/>
                  <c:y val="5.6683119833902014E-3"/>
                </c:manualLayout>
              </c:layout>
              <c:showVal val="1"/>
            </c:dLbl>
            <c:dLbl>
              <c:idx val="4"/>
              <c:layout>
                <c:manualLayout>
                  <c:x val="7.4849137447562724E-3"/>
                  <c:y val="8.0981910618444636E-4"/>
                </c:manualLayout>
              </c:layout>
              <c:showVal val="1"/>
            </c:dLbl>
            <c:dLbl>
              <c:idx val="5"/>
              <c:layout>
                <c:manualLayout>
                  <c:x val="3.705834847567271E-3"/>
                  <c:y val="-3.0215066400282212E-3"/>
                </c:manualLayout>
              </c:layout>
              <c:showVal val="1"/>
            </c:dLbl>
            <c:dLbl>
              <c:idx val="6"/>
              <c:layout>
                <c:manualLayout>
                  <c:x val="8.8360589541694248E-3"/>
                  <c:y val="6.9285462451522334E-3"/>
                </c:manualLayout>
              </c:layout>
              <c:showVal val="1"/>
            </c:dLbl>
            <c:dLbl>
              <c:idx val="7"/>
              <c:layout>
                <c:manualLayout>
                  <c:x val="4.0806918365973504E-3"/>
                  <c:y val="1.9596309789634603E-2"/>
                </c:manualLayout>
              </c:layout>
              <c:showVal val="1"/>
            </c:dLbl>
            <c:dLbl>
              <c:idx val="8"/>
              <c:layout>
                <c:manualLayout>
                  <c:x val="-2.4169414720595821E-3"/>
                  <c:y val="4.2915344537156964E-4"/>
                </c:manualLayout>
              </c:layout>
              <c:showVal val="1"/>
            </c:dLbl>
            <c:dLbl>
              <c:idx val="9"/>
              <c:layout>
                <c:manualLayout>
                  <c:x val="5.9918792202257531E-4"/>
                  <c:y val="7.6215379793943714E-3"/>
                </c:manualLayout>
              </c:layout>
              <c:showVal val="1"/>
            </c:dLbl>
            <c:dLbl>
              <c:idx val="10"/>
              <c:layout>
                <c:manualLayout>
                  <c:x val="1.9943019943020391E-3"/>
                  <c:y val="-2.3694519528342601E-3"/>
                </c:manualLayout>
              </c:layout>
              <c:showVal val="1"/>
            </c:dLbl>
            <c:dLbl>
              <c:idx val="11"/>
              <c:layout>
                <c:manualLayout>
                  <c:x val="8.5492518563384736E-4"/>
                  <c:y val="1.2286598503545181E-2"/>
                </c:manualLayout>
              </c:layout>
              <c:showVal val="1"/>
            </c:dLbl>
            <c:dLbl>
              <c:idx val="12"/>
              <c:layout>
                <c:manualLayout>
                  <c:x val="4.2723826188404112E-4"/>
                  <c:y val="1.5392329690132553E-2"/>
                </c:manualLayout>
              </c:layout>
              <c:showVal val="1"/>
            </c:dLbl>
            <c:dLbl>
              <c:idx val="13"/>
              <c:layout>
                <c:manualLayout>
                  <c:x val="3.0501155304305202E-3"/>
                  <c:y val="1.2401966545226618E-2"/>
                </c:manualLayout>
              </c:layout>
              <c:showVal val="1"/>
            </c:dLbl>
            <c:dLbl>
              <c:idx val="14"/>
              <c:layout>
                <c:manualLayout>
                  <c:x val="4.8433048433048513E-2"/>
                  <c:y val="7.8125000000000104E-3"/>
                </c:manualLayout>
              </c:layout>
              <c:showVal val="1"/>
            </c:dLbl>
            <c:numFmt formatCode="#,##0.0" sourceLinked="0"/>
            <c:txPr>
              <a:bodyPr/>
              <a:lstStyle/>
              <a:p>
                <a:pPr>
                  <a:defRPr lang="el-GR" sz="1500" b="1">
                    <a:solidFill>
                      <a:srgbClr val="002C42"/>
                    </a:solidFill>
                  </a:defRPr>
                </a:pPr>
                <a:endParaRPr lang="el-GR"/>
              </a:p>
            </c:txPr>
            <c:showVal val="1"/>
          </c:dLbls>
          <c:cat>
            <c:strRef>
              <c:f>Φύλλο1!$A$2:$A$6</c:f>
              <c:strCache>
                <c:ptCount val="5"/>
                <c:pt idx="0">
                  <c:v>Περιέργεια</c:v>
                </c:pt>
                <c:pt idx="1">
                  <c:v>Προτροπή φίλου</c:v>
                </c:pt>
                <c:pt idx="2">
                  <c:v>Ήθελα να κάνω επίδειξη - εντύπωση</c:v>
                </c:pt>
                <c:pt idx="3">
                  <c:v>Αντίδραση</c:v>
                </c:pt>
                <c:pt idx="4">
                  <c:v>Ήθελα να μιμηθώ κάποιον</c:v>
                </c:pt>
              </c:strCache>
            </c:strRef>
          </c:cat>
          <c:val>
            <c:numRef>
              <c:f>Φύλλο1!$B$2:$B$6</c:f>
              <c:numCache>
                <c:formatCode>0.0</c:formatCode>
                <c:ptCount val="5"/>
                <c:pt idx="0">
                  <c:v>67.278771568782446</c:v>
                </c:pt>
                <c:pt idx="1">
                  <c:v>9.6564825075194189</c:v>
                </c:pt>
                <c:pt idx="2">
                  <c:v>9.2290644293177149</c:v>
                </c:pt>
                <c:pt idx="3">
                  <c:v>8.9441190438499287</c:v>
                </c:pt>
                <c:pt idx="4">
                  <c:v>4.8915624505303184</c:v>
                </c:pt>
              </c:numCache>
            </c:numRef>
          </c:val>
        </c:ser>
        <c:gapWidth val="60"/>
        <c:axId val="134707072"/>
        <c:axId val="134708608"/>
      </c:barChart>
      <c:catAx>
        <c:axId val="134707072"/>
        <c:scaling>
          <c:orientation val="maxMin"/>
        </c:scaling>
        <c:axPos val="l"/>
        <c:numFmt formatCode="0.0" sourceLinked="1"/>
        <c:tickLblPos val="nextTo"/>
        <c:txPr>
          <a:bodyPr/>
          <a:lstStyle/>
          <a:p>
            <a:pPr>
              <a:defRPr lang="el-GR" sz="1500" b="1">
                <a:solidFill>
                  <a:srgbClr val="002C42"/>
                </a:solidFill>
              </a:defRPr>
            </a:pPr>
            <a:endParaRPr lang="el-GR"/>
          </a:p>
        </c:txPr>
        <c:crossAx val="134708608"/>
        <c:crosses val="autoZero"/>
        <c:auto val="1"/>
        <c:lblAlgn val="ctr"/>
        <c:lblOffset val="100"/>
      </c:catAx>
      <c:valAx>
        <c:axId val="134708608"/>
        <c:scaling>
          <c:orientation val="minMax"/>
          <c:min val="0"/>
        </c:scaling>
        <c:axPos val="t"/>
        <c:numFmt formatCode="General" sourceLinked="0"/>
        <c:tickLblPos val="low"/>
        <c:spPr>
          <a:ln>
            <a:solidFill>
              <a:schemeClr val="bg1"/>
            </a:solidFill>
          </a:ln>
        </c:spPr>
        <c:txPr>
          <a:bodyPr/>
          <a:lstStyle/>
          <a:p>
            <a:pPr>
              <a:defRPr lang="el-GR" sz="800">
                <a:solidFill>
                  <a:schemeClr val="bg1"/>
                </a:solidFill>
              </a:defRPr>
            </a:pPr>
            <a:endParaRPr lang="el-GR"/>
          </a:p>
        </c:txPr>
        <c:crossAx val="134707072"/>
        <c:crosses val="autoZero"/>
        <c:crossBetween val="between"/>
      </c:valAx>
      <c:spPr>
        <a:noFill/>
        <a:ln w="25400">
          <a:noFill/>
        </a:ln>
      </c:spPr>
    </c:plotArea>
    <c:plotVisOnly val="1"/>
    <c:dispBlanksAs val="gap"/>
  </c:chart>
  <c:spPr>
    <a:scene3d>
      <a:camera prst="orthographicFront"/>
      <a:lightRig rig="threePt" dir="t"/>
    </a:scene3d>
    <a:sp3d prstMaterial="metal"/>
  </c:spPr>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31250000000000083"/>
          <c:y val="0.14823021739508771"/>
          <c:w val="0.39102447263536666"/>
          <c:h val="0.60872572928481772"/>
        </c:manualLayout>
      </c:layout>
      <c:doughnutChart>
        <c:varyColors val="1"/>
        <c:ser>
          <c:idx val="0"/>
          <c:order val="0"/>
          <c:tx>
            <c:strRef>
              <c:f>Sheet1!$B$1</c:f>
              <c:strCache>
                <c:ptCount val="1"/>
                <c:pt idx="0">
                  <c:v>Sales</c:v>
                </c:pt>
              </c:strCache>
            </c:strRef>
          </c:tx>
          <c:spPr>
            <a:solidFill>
              <a:srgbClr val="485D74"/>
            </a:solidFill>
            <a:scene3d>
              <a:camera prst="orthographicFront"/>
              <a:lightRig rig="freezing" dir="t"/>
            </a:scene3d>
            <a:sp3d prstMaterial="softEdge">
              <a:bevelT w="196850" h="38100" prst="slope"/>
              <a:bevelB w="95250" h="88900" prst="slope"/>
            </a:sp3d>
          </c:spPr>
          <c:dPt>
            <c:idx val="0"/>
            <c:explosion val="3"/>
            <c:spPr>
              <a:solidFill>
                <a:srgbClr val="004364"/>
              </a:solidFill>
              <a:scene3d>
                <a:camera prst="orthographicFront"/>
                <a:lightRig rig="freezing" dir="t"/>
              </a:scene3d>
              <a:sp3d prstMaterial="softEdge">
                <a:bevelT w="196850" h="38100" prst="slope"/>
                <a:bevelB w="95250" h="88900" prst="slope"/>
              </a:sp3d>
            </c:spPr>
          </c:dPt>
          <c:dPt>
            <c:idx val="1"/>
            <c:explosion val="5"/>
            <c:spPr>
              <a:solidFill>
                <a:srgbClr val="009CEA"/>
              </a:solidFill>
              <a:scene3d>
                <a:camera prst="orthographicFront"/>
                <a:lightRig rig="freezing" dir="t"/>
              </a:scene3d>
              <a:sp3d prstMaterial="softEdge">
                <a:bevelT w="254000" h="38100" prst="slope"/>
                <a:bevelB w="95250" h="88900" prst="slope"/>
              </a:sp3d>
            </c:spPr>
          </c:dPt>
          <c:dLbls>
            <c:dLbl>
              <c:idx val="0"/>
              <c:layout>
                <c:manualLayout>
                  <c:x val="2.4669121220958483E-2"/>
                  <c:y val="-0.16646716146982177"/>
                </c:manualLayout>
              </c:layout>
              <c:showCatName val="1"/>
              <c:showPercent val="1"/>
            </c:dLbl>
            <c:dLbl>
              <c:idx val="1"/>
              <c:layout>
                <c:manualLayout>
                  <c:x val="-7.56294352094877E-2"/>
                  <c:y val="0.14843621723013684"/>
                </c:manualLayout>
              </c:layout>
              <c:showCatName val="1"/>
              <c:showPercent val="1"/>
            </c:dLbl>
            <c:dLbl>
              <c:idx val="2"/>
              <c:layout>
                <c:manualLayout>
                  <c:x val="-0.13580246913580246"/>
                  <c:y val="-0.10580768203462008"/>
                </c:manualLayout>
              </c:layout>
              <c:showCatName val="1"/>
              <c:showPercent val="1"/>
            </c:dLbl>
            <c:numFmt formatCode="0.0%" sourceLinked="0"/>
            <c:txPr>
              <a:bodyPr/>
              <a:lstStyle/>
              <a:p>
                <a:pPr>
                  <a:defRPr lang="el-GR" sz="1500" b="1">
                    <a:solidFill>
                      <a:srgbClr val="002C42"/>
                    </a:solidFill>
                  </a:defRPr>
                </a:pPr>
                <a:endParaRPr lang="el-GR"/>
              </a:p>
            </c:txPr>
            <c:showCatName val="1"/>
            <c:showPercent val="1"/>
          </c:dLbls>
          <c:cat>
            <c:strRef>
              <c:f>Sheet1!$A$2:$A$3</c:f>
              <c:strCache>
                <c:ptCount val="2"/>
                <c:pt idx="0">
                  <c:v>Ναι</c:v>
                </c:pt>
                <c:pt idx="1">
                  <c:v>Όχι</c:v>
                </c:pt>
              </c:strCache>
            </c:strRef>
          </c:cat>
          <c:val>
            <c:numRef>
              <c:f>Sheet1!$B$2:$B$3</c:f>
              <c:numCache>
                <c:formatCode>0.0</c:formatCode>
                <c:ptCount val="2"/>
                <c:pt idx="0">
                  <c:v>9.1652963745987162</c:v>
                </c:pt>
                <c:pt idx="1">
                  <c:v>90.834703625401303</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31886735336840905"/>
          <c:y val="0.20173032934300561"/>
          <c:w val="0.31908601411746079"/>
          <c:h val="0.6271996321837644"/>
        </c:manualLayout>
      </c:layout>
      <c:doughnutChart>
        <c:varyColors val="1"/>
        <c:ser>
          <c:idx val="0"/>
          <c:order val="0"/>
          <c:tx>
            <c:strRef>
              <c:f>Sheet1!$B$1</c:f>
              <c:strCache>
                <c:ptCount val="1"/>
                <c:pt idx="0">
                  <c:v>Sales</c:v>
                </c:pt>
              </c:strCache>
            </c:strRef>
          </c:tx>
          <c:spPr>
            <a:solidFill>
              <a:srgbClr val="485D74"/>
            </a:solidFill>
            <a:scene3d>
              <a:camera prst="orthographicFront"/>
              <a:lightRig rig="morning" dir="t"/>
            </a:scene3d>
            <a:sp3d prstMaterial="dkEdge">
              <a:bevelT w="254000" h="127000" prst="convex"/>
              <a:bevelB w="127000" h="127000" prst="slope"/>
            </a:sp3d>
          </c:spPr>
          <c:dPt>
            <c:idx val="0"/>
            <c:explosion val="3"/>
            <c:spPr>
              <a:solidFill>
                <a:srgbClr val="003550"/>
              </a:solidFill>
              <a:scene3d>
                <a:camera prst="orthographicFront"/>
                <a:lightRig rig="morning" dir="t"/>
              </a:scene3d>
              <a:sp3d prstMaterial="dkEdge">
                <a:bevelT w="254000" h="127000" prst="convex"/>
                <a:bevelB w="127000" h="127000" prst="slope"/>
              </a:sp3d>
            </c:spPr>
          </c:dPt>
          <c:dPt>
            <c:idx val="1"/>
            <c:explosion val="5"/>
            <c:spPr>
              <a:solidFill>
                <a:srgbClr val="AFE4FF"/>
              </a:solidFill>
              <a:scene3d>
                <a:camera prst="orthographicFront"/>
                <a:lightRig rig="morning" dir="t"/>
              </a:scene3d>
              <a:sp3d prstMaterial="dkEdge">
                <a:bevelT w="254000" h="127000" prst="convex"/>
                <a:bevelB w="127000" h="127000" prst="slope"/>
              </a:sp3d>
            </c:spPr>
          </c:dPt>
          <c:dLbls>
            <c:dLbl>
              <c:idx val="0"/>
              <c:layout>
                <c:manualLayout>
                  <c:x val="0.11658489623945638"/>
                  <c:y val="-7.7375870892084503E-2"/>
                </c:manualLayout>
              </c:layout>
              <c:showCatName val="1"/>
              <c:showPercent val="1"/>
            </c:dLbl>
            <c:dLbl>
              <c:idx val="1"/>
              <c:layout>
                <c:manualLayout>
                  <c:x val="-0.11561957924456118"/>
                  <c:y val="8.7699409593426758E-2"/>
                </c:manualLayout>
              </c:layout>
              <c:showCatName val="1"/>
              <c:showPercent val="1"/>
            </c:dLbl>
            <c:dLbl>
              <c:idx val="2"/>
              <c:layout>
                <c:manualLayout>
                  <c:x val="3.7036486183823852E-2"/>
                  <c:y val="-0.15709948821966818"/>
                </c:manualLayout>
              </c:layout>
              <c:showCatName val="1"/>
              <c:showPercent val="1"/>
            </c:dLbl>
            <c:numFmt formatCode="0.0%" sourceLinked="0"/>
            <c:txPr>
              <a:bodyPr/>
              <a:lstStyle/>
              <a:p>
                <a:pPr>
                  <a:defRPr lang="el-GR" sz="1500" b="1">
                    <a:solidFill>
                      <a:srgbClr val="002C42"/>
                    </a:solidFill>
                  </a:defRPr>
                </a:pPr>
                <a:endParaRPr lang="el-GR"/>
              </a:p>
            </c:txPr>
            <c:showCatName val="1"/>
            <c:showPercent val="1"/>
          </c:dLbls>
          <c:cat>
            <c:strRef>
              <c:f>Sheet1!$A$2:$A$3</c:f>
              <c:strCache>
                <c:ptCount val="2"/>
                <c:pt idx="0">
                  <c:v>Μόνος/μόνη</c:v>
                </c:pt>
                <c:pt idx="1">
                  <c:v>Με παρέα</c:v>
                </c:pt>
              </c:strCache>
            </c:strRef>
          </c:cat>
          <c:val>
            <c:numRef>
              <c:f>Sheet1!$B$2:$B$3</c:f>
              <c:numCache>
                <c:formatCode>0.0</c:formatCode>
                <c:ptCount val="2"/>
                <c:pt idx="0">
                  <c:v>27.079767203012668</c:v>
                </c:pt>
                <c:pt idx="1">
                  <c:v>72.920232796987278</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manualLayout>
          <c:layoutTarget val="inner"/>
          <c:xMode val="edge"/>
          <c:yMode val="edge"/>
          <c:x val="0.29552469135802589"/>
          <c:y val="0.22954170049553471"/>
          <c:w val="0.38176521337610581"/>
          <c:h val="0.56383390725757565"/>
        </c:manualLayout>
      </c:layout>
      <c:doughnutChart>
        <c:varyColors val="1"/>
        <c:ser>
          <c:idx val="0"/>
          <c:order val="0"/>
          <c:tx>
            <c:strRef>
              <c:f>Sheet1!$B$1</c:f>
              <c:strCache>
                <c:ptCount val="1"/>
                <c:pt idx="0">
                  <c:v>Sales</c:v>
                </c:pt>
              </c:strCache>
            </c:strRef>
          </c:tx>
          <c:spPr>
            <a:solidFill>
              <a:srgbClr val="485D74"/>
            </a:solidFill>
            <a:scene3d>
              <a:camera prst="orthographicFront"/>
              <a:lightRig rig="freezing" dir="t"/>
            </a:scene3d>
            <a:sp3d prstMaterial="softEdge">
              <a:bevelT w="228600" h="38100" prst="convex"/>
              <a:bevelB w="95250" h="88900" prst="slope"/>
            </a:sp3d>
          </c:spPr>
          <c:dPt>
            <c:idx val="0"/>
            <c:explosion val="3"/>
            <c:spPr>
              <a:solidFill>
                <a:srgbClr val="00517A"/>
              </a:solidFill>
              <a:scene3d>
                <a:camera prst="orthographicFront"/>
                <a:lightRig rig="freezing" dir="t"/>
              </a:scene3d>
              <a:sp3d prstMaterial="softEdge">
                <a:bevelT w="228600" h="38100" prst="convex"/>
                <a:bevelB w="95250" h="88900" prst="slope"/>
              </a:sp3d>
            </c:spPr>
          </c:dPt>
          <c:dPt>
            <c:idx val="1"/>
            <c:explosion val="1"/>
            <c:spPr>
              <a:solidFill>
                <a:srgbClr val="008BD0"/>
              </a:solidFill>
              <a:scene3d>
                <a:camera prst="orthographicFront"/>
                <a:lightRig rig="freezing" dir="t"/>
              </a:scene3d>
              <a:sp3d prstMaterial="softEdge">
                <a:bevelT w="228600" h="38100" prst="convex"/>
                <a:bevelB w="95250" h="88900" prst="slope"/>
              </a:sp3d>
            </c:spPr>
          </c:dPt>
          <c:dLbls>
            <c:dLbl>
              <c:idx val="0"/>
              <c:layout>
                <c:manualLayout>
                  <c:x val="0.16664442986293407"/>
                  <c:y val="5.5044862283306795E-2"/>
                </c:manualLayout>
              </c:layout>
              <c:showCatName val="1"/>
              <c:showPercent val="1"/>
            </c:dLbl>
            <c:dLbl>
              <c:idx val="1"/>
              <c:layout>
                <c:manualLayout>
                  <c:x val="-0.11729622338874328"/>
                  <c:y val="-0.12475835241030236"/>
                </c:manualLayout>
              </c:layout>
              <c:showCatName val="1"/>
              <c:showPercent val="1"/>
            </c:dLbl>
            <c:dLbl>
              <c:idx val="2"/>
              <c:layout>
                <c:manualLayout>
                  <c:x val="-0.1126543209876545"/>
                  <c:y val="-0.13425753441571353"/>
                </c:manualLayout>
              </c:layout>
              <c:showCatName val="1"/>
              <c:showPercent val="1"/>
            </c:dLbl>
            <c:dLbl>
              <c:idx val="3"/>
              <c:layout>
                <c:manualLayout>
                  <c:x val="4.47529649071646E-2"/>
                  <c:y val="-0.16527187642000488"/>
                </c:manualLayout>
              </c:layout>
              <c:showCatName val="1"/>
              <c:showPercent val="1"/>
            </c:dLbl>
            <c:numFmt formatCode="0.0%" sourceLinked="0"/>
            <c:txPr>
              <a:bodyPr/>
              <a:lstStyle/>
              <a:p>
                <a:pPr>
                  <a:defRPr lang="el-GR" sz="1500" b="1">
                    <a:solidFill>
                      <a:srgbClr val="002C42"/>
                    </a:solidFill>
                  </a:defRPr>
                </a:pPr>
                <a:endParaRPr lang="el-GR"/>
              </a:p>
            </c:txPr>
            <c:showCatName val="1"/>
            <c:showPercent val="1"/>
          </c:dLbls>
          <c:cat>
            <c:strRef>
              <c:f>Sheet1!$A$2:$A$3</c:f>
              <c:strCache>
                <c:ptCount val="2"/>
                <c:pt idx="0">
                  <c:v>Ναι θα μπορούσα</c:v>
                </c:pt>
                <c:pt idx="1">
                  <c:v>Όχι δεν θα μπορούσα</c:v>
                </c:pt>
              </c:strCache>
            </c:strRef>
          </c:cat>
          <c:val>
            <c:numRef>
              <c:f>Sheet1!$B$2:$B$3</c:f>
              <c:numCache>
                <c:formatCode>0.0</c:formatCode>
                <c:ptCount val="2"/>
                <c:pt idx="0">
                  <c:v>70.608108108107984</c:v>
                </c:pt>
                <c:pt idx="1">
                  <c:v>29.391891891891891</c:v>
                </c:pt>
              </c:numCache>
            </c:numRef>
          </c:val>
        </c:ser>
        <c:dLbls>
          <c:showCatName val="1"/>
          <c:showPercent val="1"/>
        </c:dLbls>
        <c:firstSliceAng val="0"/>
        <c:holeSize val="34"/>
      </c:doughnutChart>
    </c:plotArea>
    <c:plotVisOnly val="1"/>
    <c:dispBlanksAs val="zero"/>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3AD8A-1E92-4341-A656-AA72C4EF9BBA}" type="datetimeFigureOut">
              <a:rPr lang="el-GR" smtClean="0"/>
              <a:pPr/>
              <a:t>30/5/2016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1F448-63AE-4084-ADA7-02E9715966B8}" type="slidenum">
              <a:rPr lang="el-GR" smtClean="0"/>
              <a:pPr/>
              <a:t>‹#›</a:t>
            </a:fld>
            <a:endParaRPr lang="el-GR"/>
          </a:p>
        </p:txBody>
      </p:sp>
    </p:spTree>
    <p:extLst>
      <p:ext uri="{BB962C8B-B14F-4D97-AF65-F5344CB8AC3E}">
        <p14:creationId xmlns:p14="http://schemas.microsoft.com/office/powerpoint/2010/main" xmlns="" val="57951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microsoft.com/office/2007/relationships/hdphoto" Target="../media/hdphoto2.wdp"/><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11" Type="http://schemas.openxmlformats.org/officeDocument/2006/relationships/image" Target="../media/image10.jpeg"/><Relationship Id="rId10" Type="http://schemas.openxmlformats.org/officeDocument/2006/relationships/image" Target="../media/image9.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11.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userDrawn="1"/>
        </p:nvSpPr>
        <p:spPr>
          <a:xfrm>
            <a:off x="0" y="742602"/>
            <a:ext cx="3200400" cy="5353397"/>
          </a:xfrm>
          <a:prstGeom prst="rect">
            <a:avLst/>
          </a:prstGeom>
          <a:solidFill>
            <a:srgbClr val="004364"/>
          </a:solidFill>
          <a:ln>
            <a:solidFill>
              <a:schemeClr val="accent1">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ctrTitle" hasCustomPrompt="1"/>
          </p:nvPr>
        </p:nvSpPr>
        <p:spPr>
          <a:xfrm>
            <a:off x="152400" y="1329978"/>
            <a:ext cx="2819400" cy="187042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2400" b="1" cap="none" spc="0" baseline="0">
                <a:ln w="11430"/>
                <a:solidFill>
                  <a:srgbClr val="D0CEB4"/>
                </a:solidFill>
                <a:effectLst>
                  <a:outerShdw blurRad="50800" dist="39000" dir="5460000" algn="tl">
                    <a:srgbClr val="000000">
                      <a:alpha val="38000"/>
                    </a:srgbClr>
                  </a:outerShdw>
                </a:effectLst>
              </a:defRPr>
            </a:lvl1pPr>
          </a:lstStyle>
          <a:p>
            <a:r>
              <a:rPr lang="en-US" dirty="0" smtClean="0"/>
              <a:t>Click to edit Title</a:t>
            </a:r>
            <a:endParaRPr lang="en-US" dirty="0"/>
          </a:p>
        </p:txBody>
      </p:sp>
      <p:sp>
        <p:nvSpPr>
          <p:cNvPr id="3" name="Subtitle 2"/>
          <p:cNvSpPr>
            <a:spLocks noGrp="1"/>
          </p:cNvSpPr>
          <p:nvPr>
            <p:ph type="subTitle" idx="1"/>
          </p:nvPr>
        </p:nvSpPr>
        <p:spPr>
          <a:xfrm>
            <a:off x="152400" y="5334000"/>
            <a:ext cx="2895600" cy="437803"/>
          </a:xfrm>
        </p:spPr>
        <p:txBody>
          <a:bodyPr>
            <a:normAutofit/>
          </a:bodyPr>
          <a:lstStyle>
            <a:lvl1pPr marL="0" indent="0" algn="ctr">
              <a:buNone/>
              <a:defRPr sz="1600" b="1">
                <a:solidFill>
                  <a:srgbClr val="D0CEB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userDrawn="1"/>
        </p:nvSpPr>
        <p:spPr>
          <a:xfrm>
            <a:off x="0" y="0"/>
            <a:ext cx="9144000" cy="533400"/>
          </a:xfrm>
          <a:prstGeom prst="rect">
            <a:avLst/>
          </a:prstGeom>
          <a:solidFill>
            <a:srgbClr val="004364"/>
          </a:solidFill>
          <a:ln>
            <a:solidFill>
              <a:srgbClr val="31494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userDrawn="1"/>
        </p:nvSpPr>
        <p:spPr>
          <a:xfrm>
            <a:off x="0" y="6324600"/>
            <a:ext cx="9144000" cy="533400"/>
          </a:xfrm>
          <a:prstGeom prst="rect">
            <a:avLst/>
          </a:prstGeom>
          <a:solidFill>
            <a:srgbClr val="004364"/>
          </a:solidFill>
          <a:ln>
            <a:solidFill>
              <a:schemeClr val="accent1">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8917" name="Picture 5" descr="C:\Documents and Settings\Administrator\Επιφάνεια εργασίας\Ημερίδα-Το-κάπνισμα-στην-Ελλάδα-σήμερα-και-η-σχέση-του-με-το-σύγχρονο-σχολείο-socialpolicy.gr_.jpg"/>
          <p:cNvPicPr>
            <a:picLocks noChangeAspect="1" noChangeArrowheads="1"/>
          </p:cNvPicPr>
          <p:nvPr userDrawn="1"/>
        </p:nvPicPr>
        <p:blipFill>
          <a:blip r:embed="rId2" cstate="print">
            <a:duotone>
              <a:prstClr val="black"/>
              <a:srgbClr val="C2E3FE">
                <a:tint val="45000"/>
                <a:satMod val="400000"/>
              </a:srgbClr>
            </a:duotone>
          </a:blip>
          <a:srcRect l="11903" t="6667"/>
          <a:stretch>
            <a:fillRect/>
          </a:stretch>
        </p:blipFill>
        <p:spPr bwMode="auto">
          <a:xfrm>
            <a:off x="3429000" y="685800"/>
            <a:ext cx="2819399" cy="2209800"/>
          </a:xfrm>
          <a:prstGeom prst="rect">
            <a:avLst/>
          </a:prstGeom>
          <a:ln>
            <a:noFill/>
          </a:ln>
          <a:effectLst>
            <a:softEdge rad="127000"/>
          </a:effectLst>
        </p:spPr>
      </p:pic>
      <p:pic>
        <p:nvPicPr>
          <p:cNvPr id="38921" name="Picture 9" descr="C:\Documents and Settings\Administrator\Επιφάνεια εργασίας\c29f3d9bd113b51a11dd8eb022112433_L.jpg"/>
          <p:cNvPicPr>
            <a:picLocks noChangeAspect="1" noChangeArrowheads="1"/>
          </p:cNvPicPr>
          <p:nvPr userDrawn="1"/>
        </p:nvPicPr>
        <p:blipFill>
          <a:blip r:embed="rId3" cstate="print">
            <a:duotone>
              <a:prstClr val="black"/>
              <a:srgbClr val="C2E3FE">
                <a:tint val="45000"/>
                <a:satMod val="400000"/>
              </a:srgbClr>
            </a:duotone>
          </a:blip>
          <a:srcRect l="11269" r="5021"/>
          <a:stretch>
            <a:fillRect/>
          </a:stretch>
        </p:blipFill>
        <p:spPr bwMode="auto">
          <a:xfrm>
            <a:off x="6248400" y="685800"/>
            <a:ext cx="2743200" cy="2209800"/>
          </a:xfrm>
          <a:prstGeom prst="rect">
            <a:avLst/>
          </a:prstGeom>
          <a:ln>
            <a:noFill/>
          </a:ln>
          <a:effectLst>
            <a:softEdge rad="127000"/>
          </a:effectLst>
        </p:spPr>
      </p:pic>
      <p:pic>
        <p:nvPicPr>
          <p:cNvPr id="26" name="Picture 9" descr="C:\Documents and Settings\Administrator\Επιφάνεια εργασίας\c29f3d9bd113b51a11dd8eb022112433_L.jpg"/>
          <p:cNvPicPr>
            <a:picLocks noChangeAspect="1" noChangeArrowheads="1"/>
          </p:cNvPicPr>
          <p:nvPr userDrawn="1"/>
        </p:nvPicPr>
        <p:blipFill>
          <a:blip r:embed="rId3" cstate="print">
            <a:duotone>
              <a:prstClr val="black"/>
              <a:srgbClr val="C2E3FE">
                <a:tint val="45000"/>
                <a:satMod val="400000"/>
              </a:srgbClr>
            </a:duotone>
          </a:blip>
          <a:srcRect l="11269" r="5021"/>
          <a:stretch>
            <a:fillRect/>
          </a:stretch>
        </p:blipFill>
        <p:spPr bwMode="auto">
          <a:xfrm>
            <a:off x="3429000" y="2819400"/>
            <a:ext cx="2819400" cy="2209800"/>
          </a:xfrm>
          <a:prstGeom prst="rect">
            <a:avLst/>
          </a:prstGeom>
          <a:ln>
            <a:noFill/>
          </a:ln>
          <a:effectLst>
            <a:softEdge rad="127000"/>
          </a:effectLst>
        </p:spPr>
      </p:pic>
      <p:pic>
        <p:nvPicPr>
          <p:cNvPr id="28" name="Picture 5" descr="C:\Documents and Settings\Administrator\Επιφάνεια εργασίας\Ημερίδα-Το-κάπνισμα-στην-Ελλάδα-σήμερα-και-η-σχέση-του-με-το-σύγχρονο-σχολείο-socialpolicy.gr_.jpg"/>
          <p:cNvPicPr>
            <a:picLocks noChangeAspect="1" noChangeArrowheads="1"/>
          </p:cNvPicPr>
          <p:nvPr userDrawn="1"/>
        </p:nvPicPr>
        <p:blipFill>
          <a:blip r:embed="rId2" cstate="print">
            <a:duotone>
              <a:prstClr val="black"/>
              <a:srgbClr val="C2E3FE">
                <a:tint val="45000"/>
                <a:satMod val="400000"/>
              </a:srgbClr>
            </a:duotone>
          </a:blip>
          <a:srcRect l="11903" t="6667"/>
          <a:stretch>
            <a:fillRect/>
          </a:stretch>
        </p:blipFill>
        <p:spPr bwMode="auto">
          <a:xfrm>
            <a:off x="6172200" y="2819400"/>
            <a:ext cx="2819399" cy="2209800"/>
          </a:xfrm>
          <a:prstGeom prst="rect">
            <a:avLst/>
          </a:prstGeom>
          <a:ln>
            <a:noFill/>
          </a:ln>
          <a:effectLst>
            <a:softEdge rad="127000"/>
          </a:effectLst>
        </p:spPr>
      </p:pic>
      <p:pic>
        <p:nvPicPr>
          <p:cNvPr id="20" name="Picture 19" descr="http://xenesglosses.eu/wp-content/uploads/2014/03/iep.png"/>
          <p:cNvPicPr/>
          <p:nvPr userDrawn="1"/>
        </p:nvPicPr>
        <p:blipFill>
          <a:blip r:embed="rId4" cstate="print"/>
          <a:srcRect l="19200" t="17242" r="20000" b="13793"/>
          <a:stretch>
            <a:fillRect/>
          </a:stretch>
        </p:blipFill>
        <p:spPr bwMode="auto">
          <a:xfrm>
            <a:off x="5831195" y="5194159"/>
            <a:ext cx="707391" cy="791157"/>
          </a:xfrm>
          <a:prstGeom prst="roundRect">
            <a:avLst>
              <a:gd name="adj" fmla="val 8594"/>
            </a:avLst>
          </a:prstGeom>
          <a:solidFill>
            <a:srgbClr val="FFFFFF">
              <a:shade val="85000"/>
            </a:srgbClr>
          </a:solidFill>
          <a:ln>
            <a:noFill/>
          </a:ln>
          <a:effectLst/>
        </p:spPr>
      </p:pic>
      <p:pic>
        <p:nvPicPr>
          <p:cNvPr id="21" name="Picture 20" descr="C:\Documents and Settings\Administrator\Επιφάνεια εργασίας\408px-Ministry_of_Health_and_Social_Solidarity_logo.svg.png"/>
          <p:cNvPicPr/>
          <p:nvPr userDrawn="1"/>
        </p:nvPicPr>
        <p:blipFill rotWithShape="1">
          <a:blip r:embed="rId5" cstate="print"/>
          <a:srcRect l="13605" r="12925" b="14286"/>
          <a:stretch/>
        </p:blipFill>
        <p:spPr bwMode="auto">
          <a:xfrm>
            <a:off x="3769995" y="5029200"/>
            <a:ext cx="1411605" cy="1016000"/>
          </a:xfrm>
          <a:prstGeom prst="rect">
            <a:avLst/>
          </a:prstGeom>
          <a:noFill/>
          <a:ln>
            <a:noFill/>
          </a:ln>
          <a:extLst>
            <a:ext uri="{53640926-AAD7-44D8-BBD7-CCE9431645EC}">
              <a14:shadowObscured xmlns:a14="http://schemas.microsoft.com/office/drawing/2010/main" xmlns=""/>
            </a:ext>
          </a:extLst>
        </p:spPr>
      </p:pic>
      <p:pic>
        <p:nvPicPr>
          <p:cNvPr id="23" name="Picture 22" descr="https://encrypted-tbn0.gstatic.com/images?q=tbn:ANd9GcRQC4p-5e95f1a50Gjqu7D1TzJ7Shqj42oObDSlNXhFBiTvpbYs"/>
          <p:cNvPicPr/>
          <p:nvPr userDrawn="1"/>
        </p:nvPicPr>
        <p:blipFill rotWithShape="1">
          <a:blip r:embed="rId6" cstate="print">
            <a:extLst>
              <a:ext uri="{28A0092B-C50C-407E-A947-70E740481C1C}">
                <a14:useLocalDpi xmlns:a14="http://schemas.microsoft.com/office/drawing/2010/main" xmlns="" val="0"/>
              </a:ext>
            </a:extLst>
          </a:blip>
          <a:srcRect l="4827" b="25247"/>
          <a:stretch/>
        </p:blipFill>
        <p:spPr bwMode="auto">
          <a:xfrm>
            <a:off x="7050196" y="5117960"/>
            <a:ext cx="2060792" cy="943557"/>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9" name="Rectangle 18"/>
          <p:cNvSpPr/>
          <p:nvPr userDrawn="1"/>
        </p:nvSpPr>
        <p:spPr>
          <a:xfrm>
            <a:off x="0" y="1600200"/>
            <a:ext cx="9144000" cy="1371600"/>
          </a:xfrm>
          <a:prstGeom prst="rect">
            <a:avLst/>
          </a:prstGeom>
          <a:solidFill>
            <a:srgbClr val="004364"/>
          </a:solidFill>
          <a:ln>
            <a:solidFill>
              <a:schemeClr val="accent1">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ctrTitle" hasCustomPrompt="1"/>
          </p:nvPr>
        </p:nvSpPr>
        <p:spPr>
          <a:xfrm>
            <a:off x="1295400" y="1634778"/>
            <a:ext cx="7360280" cy="118462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r">
              <a:defRPr sz="2200" b="1" cap="none" spc="0" baseline="0">
                <a:ln w="11430"/>
                <a:solidFill>
                  <a:schemeClr val="bg1"/>
                </a:solidFill>
                <a:effectLst>
                  <a:outerShdw blurRad="50800" dist="39000" dir="5460000" algn="tl">
                    <a:srgbClr val="000000">
                      <a:alpha val="38000"/>
                    </a:srgbClr>
                  </a:outerShdw>
                </a:effectLst>
              </a:defRPr>
            </a:lvl1pPr>
          </a:lstStyle>
          <a:p>
            <a:r>
              <a:rPr lang="en-US" dirty="0" smtClean="0"/>
              <a:t>Click to edit Title</a:t>
            </a:r>
            <a:endParaRPr lang="en-US" dirty="0"/>
          </a:p>
        </p:txBody>
      </p:sp>
      <p:sp>
        <p:nvSpPr>
          <p:cNvPr id="3" name="Subtitle 2"/>
          <p:cNvSpPr>
            <a:spLocks noGrp="1"/>
          </p:cNvSpPr>
          <p:nvPr>
            <p:ph type="subTitle" idx="1"/>
          </p:nvPr>
        </p:nvSpPr>
        <p:spPr>
          <a:xfrm>
            <a:off x="4572000" y="4325958"/>
            <a:ext cx="2895600" cy="437803"/>
          </a:xfrm>
        </p:spPr>
        <p:txBody>
          <a:bodyPr>
            <a:normAutofit/>
          </a:bodyPr>
          <a:lstStyle>
            <a:lvl1pPr marL="0" indent="0" algn="ctr">
              <a:buNone/>
              <a:defRPr sz="1600" b="1">
                <a:solidFill>
                  <a:srgbClr val="D0CEB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p:cNvPicPr/>
          <p:nvPr userDrawn="1"/>
        </p:nvPicPr>
        <p:blipFill>
          <a:blip r:embed="rId2" cstate="print">
            <a:duotone>
              <a:prstClr val="black"/>
              <a:srgbClr val="0099CC">
                <a:tint val="45000"/>
                <a:satMod val="400000"/>
              </a:srgbClr>
            </a:duotone>
            <a:extLst>
              <a:ext uri="{BEBA8EAE-BF5A-486C-A8C5-ECC9F3942E4B}">
                <a14:imgProps xmlns:a14="http://schemas.microsoft.com/office/drawing/2010/main" xmlns="">
                  <a14:imgLayer r:embed="rId6">
                    <a14:imgEffect>
                      <a14:colorTemperature colorTemp="4700"/>
                    </a14:imgEffect>
                  </a14:imgLayer>
                </a14:imgProps>
              </a:ext>
              <a:ext uri="{28A0092B-C50C-407E-A947-70E740481C1C}">
                <a14:useLocalDpi xmlns:a14="http://schemas.microsoft.com/office/drawing/2010/main" xmlns="" val="0"/>
              </a:ext>
            </a:extLst>
          </a:blip>
          <a:srcRect/>
          <a:stretch>
            <a:fillRect/>
          </a:stretch>
        </p:blipFill>
        <p:spPr bwMode="auto">
          <a:xfrm>
            <a:off x="0" y="3357059"/>
            <a:ext cx="3352800" cy="3505200"/>
          </a:xfrm>
          <a:prstGeom prst="rect">
            <a:avLst/>
          </a:prstGeom>
          <a:noFill/>
        </p:spPr>
      </p:pic>
      <p:pic>
        <p:nvPicPr>
          <p:cNvPr id="1027" name="Picture 3"/>
          <p:cNvPicPr>
            <a:picLocks noChangeAspect="1" noChangeArrowheads="1"/>
          </p:cNvPicPr>
          <p:nvPr userDrawn="1"/>
        </p:nvPicPr>
        <p:blipFill>
          <a:blip r:embed="rId7" cstate="print">
            <a:extLst>
              <a:ext uri="{BEBA8EAE-BF5A-486C-A8C5-ECC9F3942E4B}">
                <a14:imgProps xmlns:a14="http://schemas.microsoft.com/office/drawing/2010/main" xmlns="">
                  <a14:imgLayer r:embed="rId8">
                    <a14:imgEffect>
                      <a14:colorTemperature colorTemp="4125"/>
                    </a14:imgEffect>
                    <a14:imgEffect>
                      <a14:saturation sat="105000"/>
                    </a14:imgEffect>
                  </a14:imgLayer>
                </a14:imgProps>
              </a:ext>
              <a:ext uri="{28A0092B-C50C-407E-A947-70E740481C1C}">
                <a14:useLocalDpi xmlns:a14="http://schemas.microsoft.com/office/drawing/2010/main" xmlns="" val="0"/>
              </a:ext>
            </a:extLst>
          </a:blip>
          <a:srcRect/>
          <a:stretch>
            <a:fillRect/>
          </a:stretch>
        </p:blipFill>
        <p:spPr bwMode="auto">
          <a:xfrm>
            <a:off x="3505200" y="3072658"/>
            <a:ext cx="5562600" cy="3709142"/>
          </a:xfrm>
          <a:prstGeom prst="rect">
            <a:avLst/>
          </a:prstGeom>
          <a:solidFill>
            <a:srgbClr val="FFFFFF">
              <a:shade val="85000"/>
            </a:srgbClr>
          </a:solidFill>
          <a:ln w="88900" cap="sq">
            <a:solidFill>
              <a:schemeClr val="bg1">
                <a:lumMod val="95000"/>
              </a:schemeClr>
            </a:solidFill>
            <a:miter lim="800000"/>
          </a:ln>
          <a:effectLst>
            <a:outerShdw dist="35921" dir="2700000" algn="ctr" rotWithShape="0">
              <a:schemeClr val="bg2"/>
            </a:outerShdw>
            <a:softEdge rad="152400"/>
          </a:effectLst>
          <a:scene3d>
            <a:camera prst="orthographicFront"/>
            <a:lightRig rig="twoPt" dir="t">
              <a:rot lat="0" lon="0" rev="7200000"/>
            </a:lightRig>
          </a:scene3d>
          <a:sp3d>
            <a:bevelT w="25400" h="19050"/>
            <a:bevelB w="139700" prst="cross"/>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9 - Εικόνα" descr="παιδειας.png"/>
          <p:cNvPicPr/>
          <p:nvPr userDrawn="1"/>
        </p:nvPicPr>
        <p:blipFill>
          <a:blip r:embed="rId9" cstate="print"/>
          <a:srcRect/>
          <a:stretch>
            <a:fillRect/>
          </a:stretch>
        </p:blipFill>
        <p:spPr bwMode="auto">
          <a:xfrm>
            <a:off x="500034" y="285728"/>
            <a:ext cx="2571768" cy="1119187"/>
          </a:xfrm>
          <a:prstGeom prst="rect">
            <a:avLst/>
          </a:prstGeom>
          <a:noFill/>
          <a:ln w="9525">
            <a:noFill/>
            <a:miter lim="800000"/>
            <a:headEnd/>
            <a:tailEnd/>
          </a:ln>
        </p:spPr>
      </p:pic>
      <p:pic>
        <p:nvPicPr>
          <p:cNvPr id="11" name="9 - Εικόνα" descr="ισα.jpeg"/>
          <p:cNvPicPr/>
          <p:nvPr userDrawn="1"/>
        </p:nvPicPr>
        <p:blipFill>
          <a:blip r:embed="rId10" cstate="print"/>
          <a:srcRect r="6091"/>
          <a:stretch>
            <a:fillRect/>
          </a:stretch>
        </p:blipFill>
        <p:spPr bwMode="auto">
          <a:xfrm>
            <a:off x="3929058" y="142876"/>
            <a:ext cx="1928826" cy="1357298"/>
          </a:xfrm>
          <a:prstGeom prst="rect">
            <a:avLst/>
          </a:prstGeom>
          <a:noFill/>
          <a:ln w="9525">
            <a:noFill/>
            <a:miter lim="800000"/>
            <a:headEnd/>
            <a:tailEnd/>
          </a:ln>
        </p:spPr>
      </p:pic>
      <p:pic>
        <p:nvPicPr>
          <p:cNvPr id="12" name="11 - Εικόνα" descr="https://pbs.twimg.com/profile_images/1597935344/logo_KEDE_2011_400x400.jpg"/>
          <p:cNvPicPr/>
          <p:nvPr userDrawn="1"/>
        </p:nvPicPr>
        <p:blipFill>
          <a:blip r:embed="rId11" cstate="print"/>
          <a:srcRect/>
          <a:stretch>
            <a:fillRect/>
          </a:stretch>
        </p:blipFill>
        <p:spPr bwMode="auto">
          <a:xfrm>
            <a:off x="7158065" y="214290"/>
            <a:ext cx="1200149" cy="1214446"/>
          </a:xfrm>
          <a:prstGeom prst="rect">
            <a:avLst/>
          </a:prstGeom>
          <a:noFill/>
          <a:ln w="9525">
            <a:noFill/>
            <a:miter lim="800000"/>
            <a:headEnd/>
            <a:tailEnd/>
          </a:ln>
        </p:spPr>
      </p:pic>
    </p:spTree>
    <p:extLst>
      <p:ext uri="{BB962C8B-B14F-4D97-AF65-F5344CB8AC3E}">
        <p14:creationId xmlns:p14="http://schemas.microsoft.com/office/powerpoint/2010/main" xmlns="" val="221395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0"/>
            <a:ext cx="9144000" cy="990600"/>
          </a:xfrm>
          <a:prstGeom prst="rect">
            <a:avLst/>
          </a:prstGeom>
          <a:solidFill>
            <a:srgbClr val="004364"/>
          </a:solidFill>
          <a:ln>
            <a:solidFill>
              <a:srgbClr val="31494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p>
        </p:txBody>
      </p:sp>
      <p:sp>
        <p:nvSpPr>
          <p:cNvPr id="2" name="Title 1"/>
          <p:cNvSpPr>
            <a:spLocks noGrp="1"/>
          </p:cNvSpPr>
          <p:nvPr>
            <p:ph type="title"/>
          </p:nvPr>
        </p:nvSpPr>
        <p:spPr>
          <a:xfrm>
            <a:off x="0" y="0"/>
            <a:ext cx="9144000" cy="1000108"/>
          </a:xfrm>
        </p:spPr>
        <p:txBody>
          <a:bodyPr>
            <a:normAutofit/>
          </a:bodyPr>
          <a:lstStyle>
            <a:lvl1pPr algn="ctr">
              <a:defRPr sz="17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http://xenesglosses.eu/wp-content/uploads/2014/03/iep.png"/>
          <p:cNvPicPr/>
          <p:nvPr userDrawn="1"/>
        </p:nvPicPr>
        <p:blipFill>
          <a:blip r:embed="rId2" cstate="print"/>
          <a:srcRect l="19200" t="17242" r="20000" b="13793"/>
          <a:stretch>
            <a:fillRect/>
          </a:stretch>
        </p:blipFill>
        <p:spPr bwMode="auto">
          <a:xfrm>
            <a:off x="8434571" y="6132402"/>
            <a:ext cx="550921" cy="673059"/>
          </a:xfrm>
          <a:prstGeom prst="roundRect">
            <a:avLst>
              <a:gd name="adj" fmla="val 8594"/>
            </a:avLst>
          </a:prstGeom>
          <a:solidFill>
            <a:srgbClr val="FFFFFF">
              <a:shade val="85000"/>
            </a:srgbClr>
          </a:solidFill>
          <a:ln>
            <a:noFill/>
          </a:ln>
          <a:effectLst/>
        </p:spPr>
      </p:pic>
      <p:pic>
        <p:nvPicPr>
          <p:cNvPr id="9" name="Picture 8" descr="C:\Documents and Settings\Administrator\Επιφάνεια εργασίας\408px-Ministry_of_Health_and_Social_Solidarity_logo.svg.png"/>
          <p:cNvPicPr/>
          <p:nvPr userDrawn="1"/>
        </p:nvPicPr>
        <p:blipFill rotWithShape="1">
          <a:blip r:embed="rId3" cstate="print"/>
          <a:srcRect l="13605" r="12925" b="14286"/>
          <a:stretch/>
        </p:blipFill>
        <p:spPr bwMode="auto">
          <a:xfrm>
            <a:off x="76200" y="5943601"/>
            <a:ext cx="1295400" cy="878910"/>
          </a:xfrm>
          <a:prstGeom prst="rect">
            <a:avLst/>
          </a:prstGeom>
          <a:noFill/>
          <a:ln>
            <a:noFill/>
          </a:ln>
          <a:extLst>
            <a:ext uri="{53640926-AAD7-44D8-BBD7-CCE9431645EC}">
              <a14:shadowObscured xmlns:a14="http://schemas.microsoft.com/office/drawing/2010/main" xmlns=""/>
            </a:ext>
          </a:extLst>
        </p:spPr>
      </p:pic>
      <p:pic>
        <p:nvPicPr>
          <p:cNvPr id="10" name="Picture 9" descr="https://encrypted-tbn0.gstatic.com/images?q=tbn:ANd9GcRQC4p-5e95f1a50Gjqu7D1TzJ7Shqj42oObDSlNXhFBiTvpbYs"/>
          <p:cNvPicPr/>
          <p:nvPr userDrawn="1"/>
        </p:nvPicPr>
        <p:blipFill rotWithShape="1">
          <a:blip r:embed="rId4" cstate="print">
            <a:extLst>
              <a:ext uri="{28A0092B-C50C-407E-A947-70E740481C1C}">
                <a14:useLocalDpi xmlns:a14="http://schemas.microsoft.com/office/drawing/2010/main" xmlns="" val="0"/>
              </a:ext>
            </a:extLst>
          </a:blip>
          <a:srcRect l="4827" b="25247"/>
          <a:stretch/>
        </p:blipFill>
        <p:spPr bwMode="auto">
          <a:xfrm>
            <a:off x="6553200" y="6019801"/>
            <a:ext cx="1832192" cy="802710"/>
          </a:xfrm>
          <a:prstGeom prst="rect">
            <a:avLst/>
          </a:prstGeom>
          <a:noFill/>
          <a:ln>
            <a:noFill/>
          </a:ln>
          <a:extLst>
            <a:ext uri="{53640926-AAD7-44D8-BBD7-CCE9431645EC}">
              <a14:shadowObscured xmlns:a14="http://schemas.microsoft.com/office/drawing/2010/main" xmlns=""/>
            </a:ext>
          </a:extLst>
        </p:spPr>
      </p:pic>
      <p:pic>
        <p:nvPicPr>
          <p:cNvPr id="11" name="Picture 2"/>
          <p:cNvPicPr>
            <a:picLocks noChangeAspect="1" noChangeArrowheads="1"/>
          </p:cNvPicPr>
          <p:nvPr userDrawn="1"/>
        </p:nvPicPr>
        <p:blipFill rotWithShape="1">
          <a:blip r:embed="rId5" cstate="print">
            <a:extLst>
              <a:ext uri="{BEBA8EAE-BF5A-486C-A8C5-ECC9F3942E4B}">
                <a14:imgProps xmlns:a14="http://schemas.microsoft.com/office/drawing/2010/main" xmlns="">
                  <a14:imgLayer r:embed="rId6">
                    <a14:imgEffect>
                      <a14:sharpenSoften amount="4000"/>
                    </a14:imgEffect>
                    <a14:imgEffect>
                      <a14:brightnessContrast bright="22000" contrast="7000"/>
                    </a14:imgEffect>
                  </a14:imgLayer>
                </a14:imgProps>
              </a:ext>
              <a:ext uri="{28A0092B-C50C-407E-A947-70E740481C1C}">
                <a14:useLocalDpi xmlns:a14="http://schemas.microsoft.com/office/drawing/2010/main" xmlns="" val="0"/>
              </a:ext>
            </a:extLst>
          </a:blip>
          <a:srcRect t="15005" b="4689"/>
          <a:stretch/>
        </p:blipFill>
        <p:spPr bwMode="auto">
          <a:xfrm>
            <a:off x="4602956" y="530087"/>
            <a:ext cx="4388644" cy="2517913"/>
          </a:xfrm>
          <a:prstGeom prst="rect">
            <a:avLst/>
          </a:prstGeom>
          <a:solidFill>
            <a:srgbClr val="FFFFFF">
              <a:shade val="85000"/>
            </a:srgbClr>
          </a:solidFill>
          <a:ln w="88900" cap="sq">
            <a:solidFill>
              <a:schemeClr val="bg1">
                <a:lumMod val="95000"/>
              </a:schemeClr>
            </a:solidFill>
            <a:miter lim="800000"/>
          </a:ln>
          <a:effectLst>
            <a:outerShdw dist="35921" dir="2700000" algn="ctr" rotWithShape="0">
              <a:schemeClr val="bg2"/>
            </a:outerShdw>
            <a:softEdge rad="152400"/>
          </a:effectLst>
          <a:scene3d>
            <a:camera prst="orthographicFront"/>
            <a:lightRig rig="twoPt" dir="t">
              <a:rot lat="0" lon="0" rev="7200000"/>
            </a:lightRig>
          </a:scene3d>
          <a:sp3d>
            <a:bevelT w="25400" h="19050"/>
            <a:bevelB w="139700" prst="cross"/>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print">
            <a:duotone>
              <a:prstClr val="black"/>
              <a:srgbClr val="006699">
                <a:tint val="45000"/>
                <a:satMod val="400000"/>
              </a:srgbClr>
            </a:duotone>
            <a:extLst>
              <a:ext uri="{28A0092B-C50C-407E-A947-70E740481C1C}">
                <a14:useLocalDpi xmlns:a14="http://schemas.microsoft.com/office/drawing/2010/main" xmlns="" val="0"/>
              </a:ext>
            </a:extLst>
          </a:blip>
          <a:srcRect t="15005" b="4689"/>
          <a:stretch/>
        </p:blipFill>
        <p:spPr bwMode="auto">
          <a:xfrm>
            <a:off x="4602956" y="530087"/>
            <a:ext cx="4388644" cy="25179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userDrawn="1"/>
        </p:nvSpPr>
        <p:spPr>
          <a:xfrm>
            <a:off x="0" y="3810000"/>
            <a:ext cx="9144000" cy="1371600"/>
          </a:xfrm>
          <a:prstGeom prst="roundRect">
            <a:avLst/>
          </a:prstGeom>
          <a:solidFill>
            <a:srgbClr val="004364"/>
          </a:solidFill>
        </p:spPr>
        <p:style>
          <a:lnRef idx="0">
            <a:schemeClr val="dk1"/>
          </a:lnRef>
          <a:fillRef idx="3">
            <a:schemeClr val="dk1"/>
          </a:fillRef>
          <a:effectRef idx="3">
            <a:schemeClr val="dk1"/>
          </a:effectRef>
          <a:fontRef idx="minor">
            <a:schemeClr val="lt1"/>
          </a:fontRef>
        </p:style>
        <p:txBody>
          <a:bodyPr rtlCol="0" anchor="ctr"/>
          <a:lstStyle/>
          <a:p>
            <a:pPr algn="ctr"/>
            <a:endParaRPr lang="el-GR"/>
          </a:p>
        </p:txBody>
      </p:sp>
      <p:sp>
        <p:nvSpPr>
          <p:cNvPr id="9" name="Text Placeholder 2"/>
          <p:cNvSpPr>
            <a:spLocks noGrp="1"/>
          </p:cNvSpPr>
          <p:nvPr>
            <p:ph type="body" idx="1"/>
          </p:nvPr>
        </p:nvSpPr>
        <p:spPr>
          <a:xfrm>
            <a:off x="1066799" y="3624263"/>
            <a:ext cx="8068865" cy="1176337"/>
          </a:xfrm>
        </p:spPr>
        <p:txBody>
          <a:bodyPr anchor="b">
            <a:normAutofit/>
          </a:bodyPr>
          <a:lstStyle>
            <a:lvl1pPr marL="0" indent="0" algn="r">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Rectangle 16"/>
          <p:cNvSpPr/>
          <p:nvPr userDrawn="1"/>
        </p:nvSpPr>
        <p:spPr>
          <a:xfrm>
            <a:off x="4429124" y="3124200"/>
            <a:ext cx="4724400" cy="353943"/>
          </a:xfrm>
          <a:prstGeom prst="rect">
            <a:avLst/>
          </a:prstGeom>
          <a:noFill/>
        </p:spPr>
        <p:txBody>
          <a:bodyPr wrap="square" lIns="91440" tIns="45720" rIns="91440" bIns="45720">
            <a:spAutoFit/>
          </a:bodyPr>
          <a:lstStyle/>
          <a:p>
            <a:pPr algn="ctr"/>
            <a:r>
              <a:rPr lang="el-GR" sz="1700" b="0" cap="none" spc="0" dirty="0" smtClean="0">
                <a:ln w="18415" cmpd="sng">
                  <a:solidFill>
                    <a:srgbClr val="006699"/>
                  </a:solidFill>
                  <a:prstDash val="solid"/>
                </a:ln>
                <a:solidFill>
                  <a:srgbClr val="006699"/>
                </a:solidFill>
                <a:effectLst>
                  <a:outerShdw blurRad="63500" dir="3600000" algn="tl" rotWithShape="0">
                    <a:srgbClr val="000000">
                      <a:alpha val="70000"/>
                    </a:srgbClr>
                  </a:outerShdw>
                </a:effectLst>
              </a:rPr>
              <a:t>πρόλη</a:t>
            </a:r>
            <a:r>
              <a:rPr lang="el-GR" sz="1700" b="0" cap="none" spc="0" baseline="0" dirty="0" smtClean="0">
                <a:ln w="18415" cmpd="sng">
                  <a:solidFill>
                    <a:srgbClr val="006699"/>
                  </a:solidFill>
                  <a:prstDash val="solid"/>
                </a:ln>
                <a:solidFill>
                  <a:srgbClr val="006699"/>
                </a:solidFill>
                <a:effectLst>
                  <a:outerShdw blurRad="63500" dir="3600000" algn="tl" rotWithShape="0">
                    <a:srgbClr val="000000">
                      <a:alpha val="70000"/>
                    </a:srgbClr>
                  </a:outerShdw>
                </a:effectLst>
              </a:rPr>
              <a:t>ψη καπνίσματος στα γυμνάσια</a:t>
            </a:r>
            <a:endParaRPr lang="en-US" sz="1700" b="0" cap="none" spc="0" dirty="0">
              <a:ln w="18415" cmpd="sng">
                <a:solidFill>
                  <a:srgbClr val="006699"/>
                </a:solidFill>
                <a:prstDash val="solid"/>
              </a:ln>
              <a:solidFill>
                <a:srgbClr val="006699"/>
              </a:solidFill>
              <a:effectLst>
                <a:outerShdw blurRad="63500" dir="3600000" algn="tl" rotWithShape="0">
                  <a:srgbClr val="000000">
                    <a:alpha val="70000"/>
                  </a:srgbClr>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6" name="Picture 5" descr="C:\Documents and Settings\Administrator\Επιφάνεια εργασίας\Ημερίδα-Το-κάπνισμα-στην-Ελλάδα-σήμερα-και-η-σχέση-του-με-το-σύγχρονο-σχολείο-socialpolicy.gr_.jpg"/>
          <p:cNvPicPr>
            <a:picLocks noChangeAspect="1" noChangeArrowheads="1"/>
          </p:cNvPicPr>
          <p:nvPr userDrawn="1"/>
        </p:nvPicPr>
        <p:blipFill>
          <a:blip r:embed="rId2" cstate="print">
            <a:duotone>
              <a:prstClr val="black"/>
              <a:srgbClr val="006699">
                <a:tint val="45000"/>
                <a:satMod val="400000"/>
              </a:srgbClr>
            </a:duotone>
          </a:blip>
          <a:srcRect l="11903" t="6667"/>
          <a:stretch>
            <a:fillRect/>
          </a:stretch>
        </p:blipFill>
        <p:spPr bwMode="auto">
          <a:xfrm>
            <a:off x="6287012" y="433917"/>
            <a:ext cx="2654663" cy="2080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userDrawn="1"/>
        </p:nvSpPr>
        <p:spPr>
          <a:xfrm>
            <a:off x="0" y="3581399"/>
            <a:ext cx="9144000" cy="1600201"/>
          </a:xfrm>
          <a:prstGeom prst="roundRect">
            <a:avLst/>
          </a:prstGeom>
          <a:solidFill>
            <a:srgbClr val="004364"/>
          </a:solidFill>
        </p:spPr>
        <p:style>
          <a:lnRef idx="0">
            <a:schemeClr val="dk1"/>
          </a:lnRef>
          <a:fillRef idx="3">
            <a:schemeClr val="dk1"/>
          </a:fillRef>
          <a:effectRef idx="3">
            <a:schemeClr val="dk1"/>
          </a:effectRef>
          <a:fontRef idx="minor">
            <a:schemeClr val="lt1"/>
          </a:fontRef>
        </p:style>
        <p:txBody>
          <a:bodyPr rtlCol="0" anchor="ctr"/>
          <a:lstStyle/>
          <a:p>
            <a:pPr algn="ctr"/>
            <a:endParaRPr lang="el-GR"/>
          </a:p>
        </p:txBody>
      </p:sp>
      <p:sp>
        <p:nvSpPr>
          <p:cNvPr id="9" name="Text Placeholder 2"/>
          <p:cNvSpPr>
            <a:spLocks noGrp="1"/>
          </p:cNvSpPr>
          <p:nvPr>
            <p:ph type="body" idx="1"/>
          </p:nvPr>
        </p:nvSpPr>
        <p:spPr>
          <a:xfrm>
            <a:off x="1066799" y="3624263"/>
            <a:ext cx="8068865" cy="566737"/>
          </a:xfrm>
        </p:spPr>
        <p:txBody>
          <a:bodyPr anchor="b">
            <a:normAutofit/>
          </a:bodyPr>
          <a:lstStyle>
            <a:lvl1pPr marL="0" indent="0" algn="r">
              <a:buNone/>
              <a:defRPr sz="2800" b="1">
                <a:solidFill>
                  <a:srgbClr val="D0CEB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9" descr="C:\Documents and Settings\Administrator\Επιφάνεια εργασίας\c29f3d9bd113b51a11dd8eb022112433_L.jpg"/>
          <p:cNvPicPr>
            <a:picLocks noChangeAspect="1" noChangeArrowheads="1"/>
          </p:cNvPicPr>
          <p:nvPr userDrawn="1"/>
        </p:nvPicPr>
        <p:blipFill>
          <a:blip r:embed="rId3" cstate="print">
            <a:duotone>
              <a:prstClr val="black"/>
              <a:srgbClr val="006699">
                <a:tint val="45000"/>
                <a:satMod val="400000"/>
              </a:srgbClr>
            </a:duotone>
          </a:blip>
          <a:srcRect l="11269" r="5021"/>
          <a:stretch>
            <a:fillRect/>
          </a:stretch>
        </p:blipFill>
        <p:spPr bwMode="auto">
          <a:xfrm>
            <a:off x="3657600" y="433917"/>
            <a:ext cx="2582917" cy="2080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16"/>
          <p:cNvSpPr/>
          <p:nvPr userDrawn="1"/>
        </p:nvSpPr>
        <p:spPr>
          <a:xfrm>
            <a:off x="3276600" y="2663279"/>
            <a:ext cx="6019800" cy="384721"/>
          </a:xfrm>
          <a:prstGeom prst="rect">
            <a:avLst/>
          </a:prstGeom>
          <a:noFill/>
        </p:spPr>
        <p:txBody>
          <a:bodyPr wrap="square" lIns="91440" tIns="45720" rIns="91440" bIns="45720">
            <a:spAutoFit/>
          </a:bodyPr>
          <a:lstStyle/>
          <a:p>
            <a:pPr algn="ctr"/>
            <a:r>
              <a:rPr lang="el-GR" sz="1900" b="0" cap="none" spc="0" dirty="0" smtClean="0">
                <a:ln w="18415" cmpd="sng">
                  <a:solidFill>
                    <a:srgbClr val="006699"/>
                  </a:solidFill>
                  <a:prstDash val="solid"/>
                </a:ln>
                <a:solidFill>
                  <a:srgbClr val="006699"/>
                </a:solidFill>
                <a:effectLst>
                  <a:outerShdw blurRad="63500" dir="3600000" algn="tl" rotWithShape="0">
                    <a:srgbClr val="000000">
                      <a:alpha val="70000"/>
                    </a:srgbClr>
                  </a:outerShdw>
                </a:effectLst>
              </a:rPr>
              <a:t>έρευνα για τη πρόλη</a:t>
            </a:r>
            <a:r>
              <a:rPr lang="el-GR" sz="1900" b="0" cap="none" spc="0" baseline="0" dirty="0" smtClean="0">
                <a:ln w="18415" cmpd="sng">
                  <a:solidFill>
                    <a:srgbClr val="006699"/>
                  </a:solidFill>
                  <a:prstDash val="solid"/>
                </a:ln>
                <a:solidFill>
                  <a:srgbClr val="006699"/>
                </a:solidFill>
                <a:effectLst>
                  <a:outerShdw blurRad="63500" dir="3600000" algn="tl" rotWithShape="0">
                    <a:srgbClr val="000000">
                      <a:alpha val="70000"/>
                    </a:srgbClr>
                  </a:outerShdw>
                </a:effectLst>
              </a:rPr>
              <a:t>ψη καπνίσματος στα γυμνάσια</a:t>
            </a:r>
            <a:endParaRPr lang="en-US" sz="1900" b="0" cap="none" spc="0" dirty="0">
              <a:ln w="18415" cmpd="sng">
                <a:solidFill>
                  <a:srgbClr val="006699"/>
                </a:solidFill>
                <a:prstDash val="solid"/>
              </a:ln>
              <a:solidFill>
                <a:srgbClr val="006699"/>
              </a:solidFill>
              <a:effectLst>
                <a:outerShdw blurRad="63500" dir="3600000" algn="tl" rotWithShape="0">
                  <a:srgbClr val="000000">
                    <a:alpha val="70000"/>
                  </a:srgbClr>
                </a:outerShdw>
              </a:effectLst>
            </a:endParaRPr>
          </a:p>
        </p:txBody>
      </p:sp>
      <p:pic>
        <p:nvPicPr>
          <p:cNvPr id="10" name="Picture 9" descr="http://xenesglosses.eu/wp-content/uploads/2014/03/iep.png"/>
          <p:cNvPicPr/>
          <p:nvPr userDrawn="1"/>
        </p:nvPicPr>
        <p:blipFill>
          <a:blip r:embed="rId4" cstate="print"/>
          <a:srcRect l="19200" t="17242" r="20000" b="13793"/>
          <a:stretch>
            <a:fillRect/>
          </a:stretch>
        </p:blipFill>
        <p:spPr bwMode="auto">
          <a:xfrm>
            <a:off x="8434571" y="6132402"/>
            <a:ext cx="550921" cy="673059"/>
          </a:xfrm>
          <a:prstGeom prst="roundRect">
            <a:avLst>
              <a:gd name="adj" fmla="val 8594"/>
            </a:avLst>
          </a:prstGeom>
          <a:solidFill>
            <a:srgbClr val="FFFFFF">
              <a:shade val="85000"/>
            </a:srgbClr>
          </a:solidFill>
          <a:ln>
            <a:noFill/>
          </a:ln>
          <a:effectLst/>
        </p:spPr>
      </p:pic>
      <p:pic>
        <p:nvPicPr>
          <p:cNvPr id="14" name="Picture 13" descr="C:\Documents and Settings\Administrator\Επιφάνεια εργασίας\408px-Ministry_of_Health_and_Social_Solidarity_logo.svg.png"/>
          <p:cNvPicPr/>
          <p:nvPr userDrawn="1"/>
        </p:nvPicPr>
        <p:blipFill rotWithShape="1">
          <a:blip r:embed="rId5" cstate="print"/>
          <a:srcRect l="13605" r="12925" b="14286"/>
          <a:stretch/>
        </p:blipFill>
        <p:spPr bwMode="auto">
          <a:xfrm>
            <a:off x="76200" y="5943601"/>
            <a:ext cx="1295400" cy="878910"/>
          </a:xfrm>
          <a:prstGeom prst="rect">
            <a:avLst/>
          </a:prstGeom>
          <a:noFill/>
          <a:ln>
            <a:noFill/>
          </a:ln>
          <a:extLst>
            <a:ext uri="{53640926-AAD7-44D8-BBD7-CCE9431645EC}">
              <a14:shadowObscured xmlns:a14="http://schemas.microsoft.com/office/drawing/2010/main" xmlns=""/>
            </a:ext>
          </a:extLst>
        </p:spPr>
      </p:pic>
      <p:pic>
        <p:nvPicPr>
          <p:cNvPr id="18" name="Picture 17" descr="https://encrypted-tbn0.gstatic.com/images?q=tbn:ANd9GcRQC4p-5e95f1a50Gjqu7D1TzJ7Shqj42oObDSlNXhFBiTvpbYs"/>
          <p:cNvPicPr/>
          <p:nvPr userDrawn="1"/>
        </p:nvPicPr>
        <p:blipFill rotWithShape="1">
          <a:blip r:embed="rId6" cstate="print">
            <a:extLst>
              <a:ext uri="{28A0092B-C50C-407E-A947-70E740481C1C}">
                <a14:useLocalDpi xmlns:a14="http://schemas.microsoft.com/office/drawing/2010/main" xmlns="" val="0"/>
              </a:ext>
            </a:extLst>
          </a:blip>
          <a:srcRect l="4827" b="25247"/>
          <a:stretch/>
        </p:blipFill>
        <p:spPr bwMode="auto">
          <a:xfrm>
            <a:off x="6553200" y="6019801"/>
            <a:ext cx="1832192" cy="80271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7780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userDrawn="1"/>
        </p:nvSpPr>
        <p:spPr>
          <a:xfrm>
            <a:off x="0" y="0"/>
            <a:ext cx="9144000" cy="457200"/>
          </a:xfrm>
          <a:prstGeom prst="rect">
            <a:avLst/>
          </a:prstGeom>
          <a:solidFill>
            <a:srgbClr val="004364"/>
          </a:solidFill>
          <a:ln>
            <a:solidFill>
              <a:schemeClr val="accent1">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p>
        </p:txBody>
      </p:sp>
      <p:sp>
        <p:nvSpPr>
          <p:cNvPr id="7" name="Title 1"/>
          <p:cNvSpPr>
            <a:spLocks noGrp="1"/>
          </p:cNvSpPr>
          <p:nvPr>
            <p:ph type="title"/>
          </p:nvPr>
        </p:nvSpPr>
        <p:spPr>
          <a:xfrm>
            <a:off x="457200" y="76200"/>
            <a:ext cx="8229600" cy="381000"/>
          </a:xfrm>
        </p:spPr>
        <p:txBody>
          <a:bodyPr>
            <a:normAutofit/>
          </a:bodyPr>
          <a:lstStyle>
            <a:lvl1pPr>
              <a:defRPr sz="2000" b="1">
                <a:solidFill>
                  <a:srgbClr val="D5E3ED"/>
                </a:solidFill>
              </a:defRPr>
            </a:lvl1pPr>
          </a:lstStyle>
          <a:p>
            <a:r>
              <a:rPr lang="en-US" dirty="0" smtClean="0"/>
              <a:t>Click to edit Master title style</a:t>
            </a:r>
            <a:endParaRPr lang="en-US" dirty="0"/>
          </a:p>
        </p:txBody>
      </p:sp>
      <p:pic>
        <p:nvPicPr>
          <p:cNvPr id="10" name="Picture 9" descr="http://xenesglosses.eu/wp-content/uploads/2014/03/iep.png"/>
          <p:cNvPicPr/>
          <p:nvPr userDrawn="1"/>
        </p:nvPicPr>
        <p:blipFill>
          <a:blip r:embed="rId2" cstate="print"/>
          <a:srcRect l="19200" t="17242" r="20000" b="13793"/>
          <a:stretch>
            <a:fillRect/>
          </a:stretch>
        </p:blipFill>
        <p:spPr bwMode="auto">
          <a:xfrm>
            <a:off x="8503309" y="6269874"/>
            <a:ext cx="482183" cy="535587"/>
          </a:xfrm>
          <a:prstGeom prst="roundRect">
            <a:avLst>
              <a:gd name="adj" fmla="val 8594"/>
            </a:avLst>
          </a:prstGeom>
          <a:solidFill>
            <a:srgbClr val="FFFFFF">
              <a:shade val="85000"/>
            </a:srgbClr>
          </a:solidFill>
          <a:ln>
            <a:noFill/>
          </a:ln>
          <a:effectLst/>
        </p:spPr>
      </p:pic>
      <p:pic>
        <p:nvPicPr>
          <p:cNvPr id="13" name="Picture 12" descr="C:\Documents and Settings\Administrator\Επιφάνεια εργασίας\408px-Ministry_of_Health_and_Social_Solidarity_logo.svg.png"/>
          <p:cNvPicPr/>
          <p:nvPr userDrawn="1"/>
        </p:nvPicPr>
        <p:blipFill rotWithShape="1">
          <a:blip r:embed="rId3" cstate="print"/>
          <a:srcRect l="13605" r="12925" b="14286"/>
          <a:stretch/>
        </p:blipFill>
        <p:spPr bwMode="auto">
          <a:xfrm>
            <a:off x="76200" y="6183753"/>
            <a:ext cx="762000" cy="638757"/>
          </a:xfrm>
          <a:prstGeom prst="rect">
            <a:avLst/>
          </a:prstGeom>
          <a:noFill/>
          <a:ln>
            <a:noFill/>
          </a:ln>
          <a:extLst>
            <a:ext uri="{53640926-AAD7-44D8-BBD7-CCE9431645EC}">
              <a14:shadowObscured xmlns:a14="http://schemas.microsoft.com/office/drawing/2010/main" xmlns=""/>
            </a:ext>
          </a:extLst>
        </p:spPr>
      </p:pic>
      <p:pic>
        <p:nvPicPr>
          <p:cNvPr id="14" name="Picture 13" descr="https://encrypted-tbn0.gstatic.com/images?q=tbn:ANd9GcRQC4p-5e95f1a50Gjqu7D1TzJ7Shqj42oObDSlNXhFBiTvpbYs"/>
          <p:cNvPicPr/>
          <p:nvPr userDrawn="1"/>
        </p:nvPicPr>
        <p:blipFill rotWithShape="1">
          <a:blip r:embed="rId4" cstate="print">
            <a:extLst>
              <a:ext uri="{28A0092B-C50C-407E-A947-70E740481C1C}">
                <a14:useLocalDpi xmlns:a14="http://schemas.microsoft.com/office/drawing/2010/main" xmlns="" val="0"/>
              </a:ext>
            </a:extLst>
          </a:blip>
          <a:srcRect l="4827" b="25247"/>
          <a:stretch/>
        </p:blipFill>
        <p:spPr bwMode="auto">
          <a:xfrm>
            <a:off x="6858000" y="6183753"/>
            <a:ext cx="1603592" cy="638757"/>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5" r:id="rId4"/>
    <p:sldLayoutId id="2147483651" r:id="rId5"/>
    <p:sldLayoutId id="2147483661" r:id="rId6"/>
    <p:sldLayoutId id="2147483654" r:id="rId7"/>
    <p:sldLayoutId id="2147483652" r:id="rId8"/>
    <p:sldLayoutId id="2147483653"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524000"/>
            <a:ext cx="8382000" cy="1489422"/>
          </a:xfrm>
        </p:spPr>
        <p:txBody>
          <a:bodyPr/>
          <a:lstStyle/>
          <a:p>
            <a:pPr>
              <a:lnSpc>
                <a:spcPct val="110000"/>
              </a:lnSpc>
            </a:pPr>
            <a:r>
              <a:rPr lang="el-GR" dirty="0" smtClean="0">
                <a:solidFill>
                  <a:schemeClr val="bg1"/>
                </a:solidFill>
              </a:rPr>
              <a:t>Πρωτοβουλία </a:t>
            </a:r>
            <a:r>
              <a:rPr lang="el-GR" dirty="0">
                <a:solidFill>
                  <a:schemeClr val="bg1"/>
                </a:solidFill>
              </a:rPr>
              <a:t/>
            </a:r>
            <a:br>
              <a:rPr lang="el-GR" dirty="0">
                <a:solidFill>
                  <a:schemeClr val="bg1"/>
                </a:solidFill>
              </a:rPr>
            </a:br>
            <a:r>
              <a:rPr lang="el-GR" dirty="0">
                <a:solidFill>
                  <a:schemeClr val="bg1"/>
                </a:solidFill>
              </a:rPr>
              <a:t>για την πρόληψη </a:t>
            </a:r>
            <a:r>
              <a:rPr lang="el-GR" dirty="0" smtClean="0">
                <a:solidFill>
                  <a:schemeClr val="bg1"/>
                </a:solidFill>
              </a:rPr>
              <a:t>του </a:t>
            </a:r>
            <a:r>
              <a:rPr lang="el-GR" dirty="0">
                <a:solidFill>
                  <a:schemeClr val="bg1"/>
                </a:solidFill>
              </a:rPr>
              <a:t>καπνίσματος</a:t>
            </a:r>
            <a:br>
              <a:rPr lang="el-GR" dirty="0">
                <a:solidFill>
                  <a:schemeClr val="bg1"/>
                </a:solidFill>
              </a:rPr>
            </a:br>
            <a:r>
              <a:rPr lang="el-GR" dirty="0">
                <a:solidFill>
                  <a:schemeClr val="bg1"/>
                </a:solidFill>
              </a:rPr>
              <a:t>στους μαθητές </a:t>
            </a:r>
            <a:r>
              <a:rPr lang="el-GR" dirty="0" smtClean="0">
                <a:solidFill>
                  <a:schemeClr val="bg1"/>
                </a:solidFill>
              </a:rPr>
              <a:t>γυμνασίου</a:t>
            </a:r>
            <a:r>
              <a:rPr lang="en-US" dirty="0" smtClean="0">
                <a:solidFill>
                  <a:schemeClr val="bg1"/>
                </a:solidFill>
              </a:rPr>
              <a:t> </a:t>
            </a:r>
            <a:r>
              <a:rPr lang="el-GR" dirty="0" smtClean="0">
                <a:solidFill>
                  <a:schemeClr val="bg1"/>
                </a:solidFill>
              </a:rPr>
              <a:t>όλης </a:t>
            </a:r>
            <a:r>
              <a:rPr lang="el-GR" dirty="0">
                <a:solidFill>
                  <a:schemeClr val="bg1"/>
                </a:solidFill>
              </a:rPr>
              <a:t>της χώρας</a:t>
            </a:r>
            <a:endParaRPr lang="en-US" dirty="0">
              <a:solidFill>
                <a:schemeClr val="bg1"/>
              </a:solidFill>
            </a:endParaRPr>
          </a:p>
        </p:txBody>
      </p:sp>
      <p:sp>
        <p:nvSpPr>
          <p:cNvPr id="3" name="Subtitle 2"/>
          <p:cNvSpPr>
            <a:spLocks noGrp="1"/>
          </p:cNvSpPr>
          <p:nvPr>
            <p:ph type="subTitle" idx="1"/>
          </p:nvPr>
        </p:nvSpPr>
        <p:spPr>
          <a:xfrm>
            <a:off x="285720" y="3048000"/>
            <a:ext cx="2143140" cy="358588"/>
          </a:xfrm>
        </p:spPr>
        <p:txBody>
          <a:bodyPr>
            <a:noAutofit/>
          </a:bodyPr>
          <a:lstStyle/>
          <a:p>
            <a:pPr algn="l"/>
            <a:r>
              <a:rPr lang="en-US" sz="1800" b="0" dirty="0" smtClean="0">
                <a:solidFill>
                  <a:srgbClr val="004364"/>
                </a:solidFill>
                <a:latin typeface="Franklin Gothic Heavy" pitchFamily="34" charset="0"/>
              </a:rPr>
              <a:t>2</a:t>
            </a:r>
            <a:r>
              <a:rPr lang="el-GR" sz="1800" b="0" dirty="0" smtClean="0">
                <a:solidFill>
                  <a:srgbClr val="004364"/>
                </a:solidFill>
                <a:latin typeface="Franklin Gothic Heavy" pitchFamily="34" charset="0"/>
              </a:rPr>
              <a:t>016</a:t>
            </a:r>
            <a:endParaRPr lang="en-US" sz="1800" b="0" dirty="0">
              <a:solidFill>
                <a:srgbClr val="004364"/>
              </a:solidFill>
              <a:latin typeface="Franklin Gothic Heavy" pitchFamily="34" charset="0"/>
            </a:endParaRPr>
          </a:p>
        </p:txBody>
      </p:sp>
    </p:spTree>
    <p:extLst>
      <p:ext uri="{BB962C8B-B14F-4D97-AF65-F5344CB8AC3E}">
        <p14:creationId xmlns:p14="http://schemas.microsoft.com/office/powerpoint/2010/main" xmlns="" val="425586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ΕΝΕΡΓΟΙ ΚΑΠΝΙΣΤΕΣ</a:t>
            </a:r>
            <a:br>
              <a:rPr lang="el-GR" dirty="0" smtClean="0"/>
            </a:br>
            <a:r>
              <a:rPr lang="el-GR" dirty="0" smtClean="0"/>
              <a:t>Κάπνισαν προϊόντα καπνού έστω 1 ημέρα τις τελευταίες 30 ημέρες (</a:t>
            </a:r>
            <a:r>
              <a:rPr lang="en-US" dirty="0" smtClean="0"/>
              <a:t>WHO)</a:t>
            </a:r>
            <a:endParaRPr lang="el-GR" sz="1500" dirty="0"/>
          </a:p>
        </p:txBody>
      </p:sp>
      <p:graphicFrame>
        <p:nvGraphicFramePr>
          <p:cNvPr id="6" name="Content Placeholder 3"/>
          <p:cNvGraphicFramePr>
            <a:graphicFrameLocks noGrp="1"/>
          </p:cNvGraphicFramePr>
          <p:nvPr>
            <p:ph idx="1"/>
            <p:extLst>
              <p:ext uri="{D42A27DB-BD31-4B8C-83A1-F6EECF244321}">
                <p14:modId xmlns="" xmlns:p14="http://schemas.microsoft.com/office/powerpoint/2010/main" val="2716058653"/>
              </p:ext>
            </p:extLst>
          </p:nvPr>
        </p:nvGraphicFramePr>
        <p:xfrm>
          <a:off x="500034" y="1285860"/>
          <a:ext cx="8229600"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bg1">
                    <a:lumMod val="95000"/>
                  </a:schemeClr>
                </a:solidFill>
              </a:rPr>
              <a:t>Σου αρέσει να καπνίζεις:</a:t>
            </a:r>
            <a:endParaRPr lang="el-GR"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xmlns="" val="2716058653"/>
              </p:ext>
            </p:extLst>
          </p:nvPr>
        </p:nvGraphicFramePr>
        <p:xfrm>
          <a:off x="-252536" y="1196752"/>
          <a:ext cx="9969782" cy="507209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6"/>
          <p:cNvSpPr txBox="1"/>
          <p:nvPr/>
        </p:nvSpPr>
        <p:spPr>
          <a:xfrm>
            <a:off x="108074" y="1119830"/>
            <a:ext cx="2392224" cy="538609"/>
          </a:xfrm>
          <a:prstGeom prst="rect">
            <a:avLst/>
          </a:prstGeom>
          <a:solidFill>
            <a:srgbClr val="004364"/>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z="1400" b="1" i="1" dirty="0" smtClean="0">
                <a:solidFill>
                  <a:prstClr val="white">
                    <a:lumMod val="95000"/>
                  </a:prstClr>
                </a:solidFill>
              </a:rPr>
              <a:t>ΒΑΣΗ : ΕΝΕΡΓΟΙ ΚΑΠΝΙΣΤΕΣ </a:t>
            </a:r>
            <a:r>
              <a:rPr lang="el-GR" sz="1500" b="1" i="1" dirty="0" smtClean="0">
                <a:solidFill>
                  <a:prstClr val="white">
                    <a:lumMod val="95000"/>
                  </a:prstClr>
                </a:solidFill>
              </a:rPr>
              <a:t>(9,2%)</a:t>
            </a:r>
            <a:endParaRPr lang="el-GR" sz="1500" b="1" i="1" dirty="0">
              <a:solidFill>
                <a:prstClr val="white">
                  <a:lumMod val="9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Νομίζεις ότι θα μπορούσες να κόψεις το τσιγάρο αν ήθελες;</a:t>
            </a:r>
            <a:endParaRPr lang="el-GR"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xmlns="" val="2716058653"/>
              </p:ext>
            </p:extLst>
          </p:nvPr>
        </p:nvGraphicFramePr>
        <p:xfrm>
          <a:off x="571472" y="1071546"/>
          <a:ext cx="8229600" cy="55721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6"/>
          <p:cNvSpPr txBox="1"/>
          <p:nvPr/>
        </p:nvSpPr>
        <p:spPr>
          <a:xfrm>
            <a:off x="108074" y="1119830"/>
            <a:ext cx="2392224" cy="538609"/>
          </a:xfrm>
          <a:prstGeom prst="rect">
            <a:avLst/>
          </a:prstGeom>
          <a:solidFill>
            <a:srgbClr val="004364"/>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z="1400" b="1" i="1" dirty="0" smtClean="0">
                <a:solidFill>
                  <a:prstClr val="white">
                    <a:lumMod val="95000"/>
                  </a:prstClr>
                </a:solidFill>
              </a:rPr>
              <a:t>ΒΑΣΗ : ΕΝΕΡΓΟΙ ΚΑΠΝΙΣΤΕΣ </a:t>
            </a:r>
            <a:r>
              <a:rPr lang="el-GR" sz="1500" b="1" i="1" dirty="0" smtClean="0">
                <a:solidFill>
                  <a:prstClr val="white">
                    <a:lumMod val="95000"/>
                  </a:prstClr>
                </a:solidFill>
              </a:rPr>
              <a:t>(9,2%)</a:t>
            </a:r>
            <a:endParaRPr lang="el-GR" sz="1500" b="1" i="1" dirty="0">
              <a:solidFill>
                <a:prstClr val="white">
                  <a:lumMod val="9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Νομίζεις ότι οι γονείς σου ξέρουν ότι καπνίζεις;</a:t>
            </a:r>
            <a:endParaRPr lang="el-GR" dirty="0"/>
          </a:p>
        </p:txBody>
      </p:sp>
      <p:graphicFrame>
        <p:nvGraphicFramePr>
          <p:cNvPr id="3" name="3 - Θέση περιεχομένου"/>
          <p:cNvGraphicFramePr>
            <a:graphicFrameLocks noGrp="1"/>
          </p:cNvGraphicFramePr>
          <p:nvPr>
            <p:ph idx="1"/>
            <p:extLst>
              <p:ext uri="{D42A27DB-BD31-4B8C-83A1-F6EECF244321}">
                <p14:modId xmlns:p14="http://schemas.microsoft.com/office/powerpoint/2010/main" xmlns="" val="2801312686"/>
              </p:ext>
            </p:extLst>
          </p:nvPr>
        </p:nvGraphicFramePr>
        <p:xfrm>
          <a:off x="0" y="1000108"/>
          <a:ext cx="8915400" cy="55530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p:nvPr/>
        </p:nvSpPr>
        <p:spPr>
          <a:xfrm>
            <a:off x="108074" y="1119830"/>
            <a:ext cx="2392224" cy="538609"/>
          </a:xfrm>
          <a:prstGeom prst="rect">
            <a:avLst/>
          </a:prstGeom>
          <a:solidFill>
            <a:srgbClr val="004364"/>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z="1400" b="1" i="1" dirty="0" smtClean="0">
                <a:solidFill>
                  <a:prstClr val="white">
                    <a:lumMod val="95000"/>
                  </a:prstClr>
                </a:solidFill>
              </a:rPr>
              <a:t>ΒΑΣΗ : ΕΝΕΡΓΟΙ ΚΑΠΝΙΣΤΕΣ </a:t>
            </a:r>
            <a:r>
              <a:rPr lang="el-GR" sz="1500" b="1" i="1" dirty="0" smtClean="0">
                <a:solidFill>
                  <a:prstClr val="white">
                    <a:lumMod val="95000"/>
                  </a:prstClr>
                </a:solidFill>
              </a:rPr>
              <a:t>(9,2%)</a:t>
            </a:r>
            <a:endParaRPr lang="el-GR" sz="1500" b="1" i="1" dirty="0">
              <a:solidFill>
                <a:prstClr val="white">
                  <a:lumMod val="9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Κατά τη διάρκεια των τελευταίων 30 ημερών, </a:t>
            </a:r>
            <a:br>
              <a:rPr lang="el-GR" dirty="0" smtClean="0"/>
            </a:br>
            <a:r>
              <a:rPr lang="el-GR" dirty="0" smtClean="0"/>
              <a:t>είδες κάποιον να καπνίζει μέσα στο σχολικό κτήριο ή έξω από αυτό;</a:t>
            </a:r>
            <a:endParaRPr lang="el-GR" sz="15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2716058653"/>
              </p:ext>
            </p:extLst>
          </p:nvPr>
        </p:nvGraphicFramePr>
        <p:xfrm>
          <a:off x="500034" y="1285860"/>
          <a:ext cx="8229600"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Νομίζεις ότι ο καπνός από το κάπνισμα άλλων ανθρώπων είναι επιβλαβής για εσένα;</a:t>
            </a:r>
            <a:endParaRPr lang="el-GR" dirty="0"/>
          </a:p>
        </p:txBody>
      </p:sp>
      <p:graphicFrame>
        <p:nvGraphicFramePr>
          <p:cNvPr id="3" name="3 - Θέση περιεχομένου"/>
          <p:cNvGraphicFramePr>
            <a:graphicFrameLocks noGrp="1"/>
          </p:cNvGraphicFramePr>
          <p:nvPr>
            <p:ph idx="1"/>
            <p:extLst>
              <p:ext uri="{D42A27DB-BD31-4B8C-83A1-F6EECF244321}">
                <p14:modId xmlns:p14="http://schemas.microsoft.com/office/powerpoint/2010/main" xmlns="" val="374322616"/>
              </p:ext>
            </p:extLst>
          </p:nvPr>
        </p:nvGraphicFramePr>
        <p:xfrm>
          <a:off x="76200" y="1071546"/>
          <a:ext cx="9067800"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4" name="Down Arrow Callout 4"/>
          <p:cNvSpPr/>
          <p:nvPr/>
        </p:nvSpPr>
        <p:spPr>
          <a:xfrm>
            <a:off x="1357290" y="4157674"/>
            <a:ext cx="2520000" cy="914400"/>
          </a:xfrm>
          <a:prstGeom prst="downArrowCallout">
            <a:avLst/>
          </a:prstGeom>
          <a:solidFill>
            <a:srgbClr val="0070A8"/>
          </a:solidFill>
          <a:scene3d>
            <a:camera prst="orthographicFront">
              <a:rot lat="0" lon="0" rev="0"/>
            </a:camera>
            <a:lightRig rig="morning" dir="t"/>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1400" b="1" dirty="0" smtClean="0">
                <a:solidFill>
                  <a:schemeClr val="bg1"/>
                </a:solidFill>
              </a:rPr>
              <a:t>Σίγουρα όχι &amp; Μάλλον όχι</a:t>
            </a:r>
          </a:p>
          <a:p>
            <a:pPr algn="ctr"/>
            <a:r>
              <a:rPr lang="el-GR" sz="1600" b="1" dirty="0" smtClean="0">
                <a:solidFill>
                  <a:schemeClr val="bg1"/>
                </a:solidFill>
              </a:rPr>
              <a:t>12,5 %</a:t>
            </a:r>
            <a:endParaRPr lang="en-US" sz="1600" b="1" dirty="0">
              <a:solidFill>
                <a:schemeClr val="bg1"/>
              </a:solidFill>
            </a:endParaRPr>
          </a:p>
        </p:txBody>
      </p:sp>
      <p:sp>
        <p:nvSpPr>
          <p:cNvPr id="5" name="Down Arrow Callout 5"/>
          <p:cNvSpPr/>
          <p:nvPr/>
        </p:nvSpPr>
        <p:spPr>
          <a:xfrm>
            <a:off x="5338148" y="1142984"/>
            <a:ext cx="2520000" cy="914400"/>
          </a:xfrm>
          <a:prstGeom prst="downArrowCallout">
            <a:avLst/>
          </a:prstGeom>
          <a:solidFill>
            <a:schemeClr val="bg1">
              <a:lumMod val="50000"/>
            </a:schemeClr>
          </a:solidFill>
          <a:scene3d>
            <a:camera prst="orthographicFront">
              <a:rot lat="0" lon="0" rev="0"/>
            </a:camera>
            <a:lightRig rig="morning" dir="t"/>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400" b="1" dirty="0" smtClean="0">
                <a:solidFill>
                  <a:schemeClr val="bg1"/>
                </a:solidFill>
              </a:rPr>
              <a:t>Μάλλον ναι &amp; Σίγουρα ναι</a:t>
            </a:r>
          </a:p>
          <a:p>
            <a:pPr algn="ctr"/>
            <a:r>
              <a:rPr lang="el-GR" sz="1400" b="1" dirty="0" smtClean="0">
                <a:solidFill>
                  <a:schemeClr val="bg1"/>
                </a:solidFill>
              </a:rPr>
              <a:t>87,5 </a:t>
            </a:r>
            <a:r>
              <a:rPr lang="el-GR" sz="1600" b="1" dirty="0" smtClean="0">
                <a:solidFill>
                  <a:schemeClr val="bg1"/>
                </a:solidFill>
              </a:rPr>
              <a:t>%</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Νομίζεις ότι είναι σωστό</a:t>
            </a:r>
            <a:br>
              <a:rPr lang="el-GR" dirty="0" smtClean="0"/>
            </a:br>
            <a:r>
              <a:rPr lang="el-GR" dirty="0" smtClean="0"/>
              <a:t> να εισπνέουμε τον καπνό των άλλων στους κλειστούς  δημόσιους χώρους;</a:t>
            </a:r>
            <a:endParaRPr lang="el-GR" sz="15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2716058653"/>
              </p:ext>
            </p:extLst>
          </p:nvPr>
        </p:nvGraphicFramePr>
        <p:xfrm>
          <a:off x="500034" y="1285860"/>
          <a:ext cx="8229600"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γονείς σου καπνίζουν;</a:t>
            </a:r>
            <a:endParaRPr lang="el-GR"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xmlns="" val="2716058653"/>
              </p:ext>
            </p:extLst>
          </p:nvPr>
        </p:nvGraphicFramePr>
        <p:xfrm>
          <a:off x="500034" y="1285860"/>
          <a:ext cx="8229600"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1">
                    <a:lumMod val="95000"/>
                  </a:schemeClr>
                </a:solidFill>
              </a:rPr>
              <a:t>Σύνοψη δράσεων προγράμματος πρόληψης και ευαισθητοποίησης</a:t>
            </a:r>
            <a:endParaRPr lang="el-GR" dirty="0">
              <a:solidFill>
                <a:schemeClr val="bg1">
                  <a:lumMod val="95000"/>
                </a:schemeClr>
              </a:solidFill>
            </a:endParaRPr>
          </a:p>
        </p:txBody>
      </p:sp>
      <p:sp>
        <p:nvSpPr>
          <p:cNvPr id="8" name="TextBox 6"/>
          <p:cNvSpPr txBox="1"/>
          <p:nvPr/>
        </p:nvSpPr>
        <p:spPr>
          <a:xfrm>
            <a:off x="539552" y="1196752"/>
            <a:ext cx="7929618" cy="5262979"/>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l-GR" sz="1600" b="1" dirty="0" smtClean="0">
                <a:solidFill>
                  <a:srgbClr val="004364"/>
                </a:solidFill>
                <a:effectLst>
                  <a:outerShdw blurRad="38100" dist="38100" dir="2700000" algn="tl">
                    <a:srgbClr val="000000">
                      <a:alpha val="43137"/>
                    </a:srgbClr>
                  </a:outerShdw>
                </a:effectLst>
              </a:rPr>
              <a:t>Κεντρική φιλοσοφία του προγράμματος αποτέλεσε ο στόχος μέσω των δράσεων το μήνυμα για τις βλαβερές συνέπειες του καπνίσματος να φθάσει σε πολύ μεγαλύτερα ποσοστά του πληθυσμού στόχου από αυτά που φθάνει μια κλασσική διαφημιστική καμπάνια ή μια καμπάνια ενημέρωσης. Στο πλαίσιο αυτό αναπτύχθηκαν οι εξής δράσεις :</a:t>
            </a:r>
          </a:p>
          <a:p>
            <a:pPr marL="898525" indent="-349250" algn="just">
              <a:buFont typeface="Wingdings" pitchFamily="2" charset="2"/>
              <a:buChar char="Ø"/>
            </a:pPr>
            <a:endParaRPr lang="el-GR" sz="1600" b="1" dirty="0" smtClean="0">
              <a:solidFill>
                <a:srgbClr val="004364"/>
              </a:solidFill>
              <a:effectLst>
                <a:outerShdw blurRad="38100" dist="38100" dir="2700000" algn="tl">
                  <a:srgbClr val="000000">
                    <a:alpha val="43137"/>
                  </a:srgbClr>
                </a:outerShdw>
              </a:effectLst>
            </a:endParaRPr>
          </a:p>
          <a:p>
            <a:pPr marL="898525" indent="-349250" algn="just">
              <a:buFont typeface="Wingdings" pitchFamily="2" charset="2"/>
              <a:buChar char="Ø"/>
            </a:pPr>
            <a:r>
              <a:rPr lang="el-GR" sz="1600" b="1" dirty="0" smtClean="0">
                <a:solidFill>
                  <a:srgbClr val="004364"/>
                </a:solidFill>
                <a:effectLst>
                  <a:outerShdw blurRad="38100" dist="38100" dir="2700000" algn="tl">
                    <a:srgbClr val="000000">
                      <a:alpha val="43137"/>
                    </a:srgbClr>
                  </a:outerShdw>
                </a:effectLst>
              </a:rPr>
              <a:t>Κινητοποίηση και ευαισθητοποίηση 1.267 διευθυντών γυμνασίων για δράσεις πρόληψης στα σχολεία.</a:t>
            </a:r>
          </a:p>
          <a:p>
            <a:pPr marL="898525" indent="-349250" algn="just">
              <a:buFont typeface="Wingdings" pitchFamily="2" charset="2"/>
              <a:buChar char="Ø"/>
            </a:pPr>
            <a:r>
              <a:rPr lang="el-GR" sz="1600" b="1" dirty="0" smtClean="0">
                <a:solidFill>
                  <a:srgbClr val="004364"/>
                </a:solidFill>
                <a:effectLst>
                  <a:outerShdw blurRad="38100" dist="38100" dir="2700000" algn="tl">
                    <a:srgbClr val="000000">
                      <a:alpha val="43137"/>
                    </a:srgbClr>
                  </a:outerShdw>
                </a:effectLst>
              </a:rPr>
              <a:t>Συμμετοχή και ευαισθητοποίηση περίπου 3.000 χιλιάδων καθηγητών και καθηγητριών οι οποίοι υποστήριξαν την συμμετοχή περίπου 2.851 τμημάτων στο πρόγραμμα.</a:t>
            </a:r>
          </a:p>
          <a:p>
            <a:pPr marL="898525" indent="-349250" algn="just">
              <a:buFont typeface="Wingdings" pitchFamily="2" charset="2"/>
              <a:buChar char="Ø"/>
            </a:pPr>
            <a:r>
              <a:rPr lang="el-GR" sz="1600" b="1" dirty="0" smtClean="0">
                <a:solidFill>
                  <a:srgbClr val="004364"/>
                </a:solidFill>
                <a:effectLst>
                  <a:outerShdw blurRad="38100" dist="38100" dir="2700000" algn="tl">
                    <a:srgbClr val="000000">
                      <a:alpha val="43137"/>
                    </a:srgbClr>
                  </a:outerShdw>
                </a:effectLst>
              </a:rPr>
              <a:t>Συμμετοχή 55.000 μαθητών, σε δράση διάρκειας μιας εκπαιδευτικής ώρας και  ευαισθητοποίηση και επαφή με το υλικό της αντικαπνιστικής εκστρατείας που γίνεται στη χώρα τα τελευταία χρόνια.</a:t>
            </a:r>
          </a:p>
          <a:p>
            <a:pPr marL="898525" indent="-349250" algn="just">
              <a:buFont typeface="Wingdings" pitchFamily="2" charset="2"/>
              <a:buChar char="Ø"/>
            </a:pPr>
            <a:r>
              <a:rPr lang="el-GR" sz="1600" b="1" dirty="0" smtClean="0">
                <a:solidFill>
                  <a:srgbClr val="004364"/>
                </a:solidFill>
                <a:effectLst>
                  <a:outerShdw blurRad="38100" dist="38100" dir="2700000" algn="tl">
                    <a:srgbClr val="000000">
                      <a:alpha val="43137"/>
                    </a:srgbClr>
                  </a:outerShdw>
                </a:effectLst>
              </a:rPr>
              <a:t>Ενημέρωση 55.000 μαθητών για τις επιβλαβείς συνέπειες του καπνίσματος.</a:t>
            </a:r>
          </a:p>
          <a:p>
            <a:pPr marL="898525" indent="-349250" algn="just"/>
            <a:endParaRPr lang="el-GR" sz="1600" b="1" dirty="0" smtClean="0">
              <a:solidFill>
                <a:srgbClr val="004364"/>
              </a:solidFill>
              <a:effectLst>
                <a:outerShdw blurRad="38100" dist="38100" dir="2700000" algn="tl">
                  <a:srgbClr val="000000">
                    <a:alpha val="43137"/>
                  </a:srgbClr>
                </a:outerShdw>
              </a:effectLst>
            </a:endParaRPr>
          </a:p>
          <a:p>
            <a:pPr algn="just" defTabSz="168275"/>
            <a:r>
              <a:rPr lang="el-GR" sz="1600" b="1" dirty="0" smtClean="0">
                <a:solidFill>
                  <a:srgbClr val="004364"/>
                </a:solidFill>
                <a:effectLst>
                  <a:outerShdw blurRad="38100" dist="38100" dir="2700000" algn="tl">
                    <a:srgbClr val="000000">
                      <a:alpha val="43137"/>
                    </a:srgbClr>
                  </a:outerShdw>
                </a:effectLst>
              </a:rPr>
              <a:t>Τα παραπάνω εξασφαλίσθηκαν μέσω της οργάνωσης ώρας κατά του καπνίσματος όπου μετά την συμπλήρωση του ηλεκτρονικού ερωτηματολογίου, όλοι οι μαθητές μπήκαν σε ηλεκτρονική σελίδα και είδαν το οπτικοακουστικό υλικό με θέμα το κάπνισμα και τις βλαβερές του συνέπειες.</a:t>
            </a:r>
          </a:p>
          <a:p>
            <a:pPr algn="just" defTabSz="168275"/>
            <a:endParaRPr lang="el-GR" sz="1600" b="1" dirty="0" smtClean="0">
              <a:solidFill>
                <a:srgbClr val="004364"/>
              </a:solidFill>
              <a:effectLst>
                <a:outerShdw blurRad="38100" dist="38100" dir="2700000" algn="tl">
                  <a:srgbClr val="000000">
                    <a:alpha val="43137"/>
                  </a:srgbClr>
                </a:outerShdw>
              </a:effectLst>
            </a:endParaRPr>
          </a:p>
          <a:p>
            <a:pPr algn="just"/>
            <a:endParaRPr lang="el-GR" sz="1600" b="1" dirty="0">
              <a:solidFill>
                <a:srgbClr val="004364"/>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1">
                    <a:lumMod val="95000"/>
                  </a:schemeClr>
                </a:solidFill>
              </a:rPr>
              <a:t>1 Εκπαιδευτική ώρα με θέμα το κάπνισμα σε 1.267 γυμνάσια και 2.851 τμήματα</a:t>
            </a:r>
            <a:endParaRPr lang="el-GR" dirty="0">
              <a:solidFill>
                <a:schemeClr val="bg1">
                  <a:lumMod val="95000"/>
                </a:schemeClr>
              </a:solidFill>
            </a:endParaRPr>
          </a:p>
        </p:txBody>
      </p:sp>
      <p:pic>
        <p:nvPicPr>
          <p:cNvPr id="8" name="1 - Εικόνα" descr="20160401_114057.jpg"/>
          <p:cNvPicPr/>
          <p:nvPr/>
        </p:nvPicPr>
        <p:blipFill>
          <a:blip r:embed="rId2" cstate="print"/>
          <a:srcRect r="12499"/>
          <a:stretch>
            <a:fillRect/>
          </a:stretch>
        </p:blipFill>
        <p:spPr>
          <a:xfrm>
            <a:off x="357158" y="1357299"/>
            <a:ext cx="4000528" cy="2357453"/>
          </a:xfrm>
          <a:prstGeom prst="rect">
            <a:avLst/>
          </a:prstGeom>
          <a:ln w="88900" cap="sq" cmpd="thickThin">
            <a:solidFill>
              <a:srgbClr val="002F46"/>
            </a:solidFill>
            <a:prstDash val="solid"/>
            <a:miter lim="800000"/>
          </a:ln>
          <a:effectLst>
            <a:innerShdw blurRad="76200">
              <a:srgbClr val="000000"/>
            </a:innerShdw>
          </a:effectLst>
        </p:spPr>
      </p:pic>
      <p:pic>
        <p:nvPicPr>
          <p:cNvPr id="9" name="8 - Εικόνα" descr="C:\Documents and Settings\user\Desktop\fwdphotos\20160401_115010.jpg"/>
          <p:cNvPicPr/>
          <p:nvPr/>
        </p:nvPicPr>
        <p:blipFill>
          <a:blip r:embed="rId3" cstate="print"/>
          <a:srcRect t="5576" r="13433" b="2788"/>
          <a:stretch>
            <a:fillRect/>
          </a:stretch>
        </p:blipFill>
        <p:spPr bwMode="auto">
          <a:xfrm>
            <a:off x="4787242" y="1356752"/>
            <a:ext cx="3999600" cy="2358000"/>
          </a:xfrm>
          <a:prstGeom prst="rect">
            <a:avLst/>
          </a:prstGeom>
          <a:ln w="88900" cap="sq" cmpd="thickThin">
            <a:solidFill>
              <a:srgbClr val="002F46"/>
            </a:solidFill>
            <a:prstDash val="solid"/>
            <a:miter lim="800000"/>
          </a:ln>
          <a:effectLst>
            <a:innerShdw blurRad="76200">
              <a:srgbClr val="000000"/>
            </a:innerShdw>
          </a:effectLst>
        </p:spPr>
      </p:pic>
      <p:pic>
        <p:nvPicPr>
          <p:cNvPr id="10" name="2 - Εικόνα" descr="1.jpg"/>
          <p:cNvPicPr/>
          <p:nvPr/>
        </p:nvPicPr>
        <p:blipFill>
          <a:blip r:embed="rId4" cstate="print"/>
          <a:srcRect l="1755" t="6284" r="2750"/>
          <a:stretch>
            <a:fillRect/>
          </a:stretch>
        </p:blipFill>
        <p:spPr>
          <a:xfrm>
            <a:off x="357158" y="4071395"/>
            <a:ext cx="4000528" cy="2358000"/>
          </a:xfrm>
          <a:prstGeom prst="rect">
            <a:avLst/>
          </a:prstGeom>
          <a:ln w="88900" cap="sq" cmpd="thickThin">
            <a:solidFill>
              <a:srgbClr val="002F46"/>
            </a:solidFill>
            <a:prstDash val="solid"/>
            <a:miter lim="800000"/>
          </a:ln>
          <a:effectLst>
            <a:innerShdw blurRad="76200">
              <a:srgbClr val="000000"/>
            </a:innerShdw>
          </a:effectLst>
        </p:spPr>
      </p:pic>
      <p:pic>
        <p:nvPicPr>
          <p:cNvPr id="11" name="10 - Εικόνα" descr="G:\New folder (2)\4.jpg"/>
          <p:cNvPicPr/>
          <p:nvPr/>
        </p:nvPicPr>
        <p:blipFill>
          <a:blip r:embed="rId5" cstate="print"/>
          <a:srcRect t="2078"/>
          <a:stretch>
            <a:fillRect/>
          </a:stretch>
        </p:blipFill>
        <p:spPr bwMode="auto">
          <a:xfrm>
            <a:off x="4786314" y="4071396"/>
            <a:ext cx="3999600" cy="2358000"/>
          </a:xfrm>
          <a:prstGeom prst="rect">
            <a:avLst/>
          </a:prstGeom>
          <a:ln w="88900" cap="sq" cmpd="thickThin">
            <a:solidFill>
              <a:srgbClr val="002F46"/>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bg1">
                    <a:lumMod val="95000"/>
                  </a:schemeClr>
                </a:solidFill>
              </a:rPr>
              <a:t>Μεθοδολογία διεξαγωγής</a:t>
            </a:r>
            <a:endParaRPr lang="el-GR" dirty="0">
              <a:solidFill>
                <a:schemeClr val="bg1">
                  <a:lumMod val="95000"/>
                </a:schemeClr>
              </a:solidFill>
            </a:endParaRPr>
          </a:p>
        </p:txBody>
      </p:sp>
      <p:sp>
        <p:nvSpPr>
          <p:cNvPr id="8" name="TextBox 6"/>
          <p:cNvSpPr txBox="1"/>
          <p:nvPr/>
        </p:nvSpPr>
        <p:spPr>
          <a:xfrm>
            <a:off x="571472" y="1371978"/>
            <a:ext cx="7929618" cy="4985980"/>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lnSpc>
                <a:spcPct val="150000"/>
              </a:lnSpc>
            </a:pPr>
            <a:r>
              <a:rPr lang="el-GR" sz="1600" b="1" dirty="0" smtClean="0">
                <a:solidFill>
                  <a:srgbClr val="004364"/>
                </a:solidFill>
                <a:effectLst>
                  <a:outerShdw blurRad="38100" dist="38100" dir="2700000" algn="tl">
                    <a:srgbClr val="000000">
                      <a:alpha val="43137"/>
                    </a:srgbClr>
                  </a:outerShdw>
                </a:effectLst>
              </a:rPr>
              <a:t>Η  έρευνα διεξήχθη σε </a:t>
            </a:r>
            <a:r>
              <a:rPr lang="en-US" sz="1600" b="1" dirty="0" smtClean="0">
                <a:solidFill>
                  <a:srgbClr val="004364"/>
                </a:solidFill>
                <a:effectLst>
                  <a:outerShdw blurRad="38100" dist="38100" dir="2700000" algn="tl">
                    <a:srgbClr val="000000">
                      <a:alpha val="43137"/>
                    </a:srgbClr>
                  </a:outerShdw>
                </a:effectLst>
              </a:rPr>
              <a:t>1.</a:t>
            </a:r>
            <a:r>
              <a:rPr lang="el-GR" sz="1600" b="1" dirty="0" smtClean="0">
                <a:solidFill>
                  <a:srgbClr val="004364"/>
                </a:solidFill>
                <a:effectLst>
                  <a:outerShdw blurRad="38100" dist="38100" dir="2700000" algn="tl">
                    <a:srgbClr val="000000">
                      <a:alpha val="43137"/>
                    </a:srgbClr>
                  </a:outerShdw>
                </a:effectLst>
              </a:rPr>
              <a:t>267</a:t>
            </a:r>
            <a:r>
              <a:rPr lang="en-US" sz="1600" b="1" dirty="0" smtClean="0">
                <a:solidFill>
                  <a:srgbClr val="004364"/>
                </a:solidFill>
                <a:effectLst>
                  <a:outerShdw blurRad="38100" dist="38100" dir="2700000" algn="tl">
                    <a:srgbClr val="000000">
                      <a:alpha val="43137"/>
                    </a:srgbClr>
                  </a:outerShdw>
                </a:effectLst>
              </a:rPr>
              <a:t> </a:t>
            </a:r>
            <a:r>
              <a:rPr lang="el-GR" sz="1600" b="1" dirty="0" smtClean="0">
                <a:solidFill>
                  <a:srgbClr val="004364"/>
                </a:solidFill>
                <a:effectLst>
                  <a:outerShdw blurRad="38100" dist="38100" dir="2700000" algn="tl">
                    <a:srgbClr val="000000">
                      <a:alpha val="43137"/>
                    </a:srgbClr>
                  </a:outerShdw>
                </a:effectLst>
              </a:rPr>
              <a:t>από τα 1.656 ημερήσια και εσπερινά δημόσια Γυμνάσια της χώρας την περίοδο  Μάρτιος-</a:t>
            </a:r>
            <a:r>
              <a:rPr lang="el-GR" sz="1600" b="1" dirty="0" err="1" smtClean="0">
                <a:solidFill>
                  <a:srgbClr val="004364"/>
                </a:solidFill>
                <a:effectLst>
                  <a:outerShdw blurRad="38100" dist="38100" dir="2700000" algn="tl">
                    <a:srgbClr val="000000">
                      <a:alpha val="43137"/>
                    </a:srgbClr>
                  </a:outerShdw>
                </a:effectLst>
              </a:rPr>
              <a:t>Μάϊος</a:t>
            </a:r>
            <a:r>
              <a:rPr lang="el-GR" sz="1600" b="1" dirty="0" smtClean="0">
                <a:solidFill>
                  <a:srgbClr val="004364"/>
                </a:solidFill>
                <a:effectLst>
                  <a:outerShdw blurRad="38100" dist="38100" dir="2700000" algn="tl">
                    <a:srgbClr val="000000">
                      <a:alpha val="43137"/>
                    </a:srgbClr>
                  </a:outerShdw>
                </a:effectLst>
              </a:rPr>
              <a:t> 2016</a:t>
            </a:r>
          </a:p>
          <a:p>
            <a:pPr algn="just">
              <a:lnSpc>
                <a:spcPct val="150000"/>
              </a:lnSpc>
            </a:pPr>
            <a:endParaRPr lang="el-GR" sz="1000" b="1" dirty="0" smtClean="0">
              <a:solidFill>
                <a:srgbClr val="004364"/>
              </a:solidFill>
              <a:effectLst>
                <a:outerShdw blurRad="38100" dist="38100" dir="2700000" algn="tl">
                  <a:srgbClr val="000000">
                    <a:alpha val="43137"/>
                  </a:srgbClr>
                </a:outerShdw>
              </a:effectLst>
            </a:endParaRPr>
          </a:p>
          <a:p>
            <a:pPr algn="just">
              <a:lnSpc>
                <a:spcPct val="150000"/>
              </a:lnSpc>
            </a:pPr>
            <a:r>
              <a:rPr lang="el-GR" sz="1600" b="1" dirty="0" smtClean="0">
                <a:solidFill>
                  <a:srgbClr val="004364"/>
                </a:solidFill>
                <a:effectLst>
                  <a:outerShdw blurRad="38100" dist="38100" dir="2700000" algn="tl">
                    <a:srgbClr val="000000">
                      <a:alpha val="43137"/>
                    </a:srgbClr>
                  </a:outerShdw>
                </a:effectLst>
              </a:rPr>
              <a:t>Το ερωτηματολόγιο διανεμήθηκε ηλεκτρονικά μέσω εφαρμογής στο σχολικό ηλεκτρονικό δίκτυο </a:t>
            </a:r>
            <a:r>
              <a:rPr lang="en-US" sz="1600" b="1" dirty="0" smtClean="0">
                <a:solidFill>
                  <a:srgbClr val="004364"/>
                </a:solidFill>
                <a:effectLst>
                  <a:outerShdw blurRad="38100" dist="38100" dir="2700000" algn="tl">
                    <a:srgbClr val="000000">
                      <a:alpha val="43137"/>
                    </a:srgbClr>
                  </a:outerShdw>
                </a:effectLst>
              </a:rPr>
              <a:t>my</a:t>
            </a:r>
            <a:r>
              <a:rPr lang="el-GR" sz="1600" b="1" dirty="0" smtClean="0">
                <a:solidFill>
                  <a:srgbClr val="004364"/>
                </a:solidFill>
                <a:effectLst>
                  <a:outerShdw blurRad="38100" dist="38100" dir="2700000" algn="tl">
                    <a:srgbClr val="000000">
                      <a:alpha val="43137"/>
                    </a:srgbClr>
                  </a:outerShdw>
                </a:effectLst>
              </a:rPr>
              <a:t>_</a:t>
            </a:r>
            <a:r>
              <a:rPr lang="en-US" sz="1600" b="1" dirty="0" smtClean="0">
                <a:solidFill>
                  <a:srgbClr val="004364"/>
                </a:solidFill>
                <a:effectLst>
                  <a:outerShdw blurRad="38100" dist="38100" dir="2700000" algn="tl">
                    <a:srgbClr val="000000">
                      <a:alpha val="43137"/>
                    </a:srgbClr>
                  </a:outerShdw>
                </a:effectLst>
              </a:rPr>
              <a:t>school</a:t>
            </a:r>
          </a:p>
          <a:p>
            <a:pPr algn="just">
              <a:lnSpc>
                <a:spcPct val="150000"/>
              </a:lnSpc>
            </a:pPr>
            <a:endParaRPr lang="el-GR" sz="1000" b="1" dirty="0" smtClean="0">
              <a:solidFill>
                <a:srgbClr val="004364"/>
              </a:solidFill>
              <a:effectLst>
                <a:outerShdw blurRad="38100" dist="38100" dir="2700000" algn="tl">
                  <a:srgbClr val="000000">
                    <a:alpha val="43137"/>
                  </a:srgbClr>
                </a:outerShdw>
              </a:effectLst>
            </a:endParaRPr>
          </a:p>
          <a:p>
            <a:pPr algn="just">
              <a:lnSpc>
                <a:spcPct val="150000"/>
              </a:lnSpc>
            </a:pPr>
            <a:r>
              <a:rPr lang="el-GR" sz="1600" b="1" dirty="0" smtClean="0">
                <a:solidFill>
                  <a:srgbClr val="004364"/>
                </a:solidFill>
                <a:effectLst>
                  <a:outerShdw blurRad="38100" dist="38100" dir="2700000" algn="tl">
                    <a:srgbClr val="000000">
                      <a:alpha val="43137"/>
                    </a:srgbClr>
                  </a:outerShdw>
                </a:effectLst>
              </a:rPr>
              <a:t>Η έρευνα απαντήθηκε από τους μαθητές εθελοντικά στην αίθουσα πληροφορικής του σχολείου τους, αφού εξηγήθηκε η διαδικασία από τον καθηγητή πληροφορικής και χωρίς την παρουσία καθηγητών κατά την συμπλήρωση των ερωτηματολογίων.</a:t>
            </a:r>
          </a:p>
          <a:p>
            <a:pPr algn="just">
              <a:lnSpc>
                <a:spcPct val="150000"/>
              </a:lnSpc>
            </a:pPr>
            <a:endParaRPr lang="el-GR" sz="1000" b="1" dirty="0" smtClean="0">
              <a:solidFill>
                <a:srgbClr val="004364"/>
              </a:solidFill>
              <a:effectLst>
                <a:outerShdw blurRad="38100" dist="38100" dir="2700000" algn="tl">
                  <a:srgbClr val="000000">
                    <a:alpha val="43137"/>
                  </a:srgbClr>
                </a:outerShdw>
              </a:effectLst>
            </a:endParaRPr>
          </a:p>
          <a:p>
            <a:pPr algn="just">
              <a:lnSpc>
                <a:spcPct val="150000"/>
              </a:lnSpc>
            </a:pPr>
            <a:r>
              <a:rPr lang="el-GR" sz="1600" b="1" dirty="0" smtClean="0">
                <a:solidFill>
                  <a:srgbClr val="004364"/>
                </a:solidFill>
                <a:effectLst>
                  <a:outerShdw blurRad="38100" dist="38100" dir="2700000" algn="tl">
                    <a:srgbClr val="000000">
                      <a:alpha val="43137"/>
                    </a:srgbClr>
                  </a:outerShdw>
                </a:effectLst>
              </a:rPr>
              <a:t>Στο ερωτηματολόγιο απάντησαν 5</a:t>
            </a:r>
            <a:r>
              <a:rPr lang="en-US" sz="1600" b="1" dirty="0" smtClean="0">
                <a:solidFill>
                  <a:srgbClr val="004364"/>
                </a:solidFill>
                <a:effectLst>
                  <a:outerShdw blurRad="38100" dist="38100" dir="2700000" algn="tl">
                    <a:srgbClr val="000000">
                      <a:alpha val="43137"/>
                    </a:srgbClr>
                  </a:outerShdw>
                </a:effectLst>
              </a:rPr>
              <a:t>3</a:t>
            </a:r>
            <a:r>
              <a:rPr lang="el-GR" sz="1600" b="1" dirty="0" smtClean="0">
                <a:solidFill>
                  <a:srgbClr val="004364"/>
                </a:solidFill>
                <a:effectLst>
                  <a:outerShdw blurRad="38100" dist="38100" dir="2700000" algn="tl">
                    <a:srgbClr val="000000">
                      <a:alpha val="43137"/>
                    </a:srgbClr>
                  </a:outerShdw>
                </a:effectLst>
              </a:rPr>
              <a:t>.</a:t>
            </a:r>
            <a:r>
              <a:rPr lang="en-US" sz="1600" b="1" dirty="0" smtClean="0">
                <a:solidFill>
                  <a:srgbClr val="004364"/>
                </a:solidFill>
                <a:effectLst>
                  <a:outerShdw blurRad="38100" dist="38100" dir="2700000" algn="tl">
                    <a:srgbClr val="000000">
                      <a:alpha val="43137"/>
                    </a:srgbClr>
                  </a:outerShdw>
                </a:effectLst>
              </a:rPr>
              <a:t>842</a:t>
            </a:r>
            <a:r>
              <a:rPr lang="el-GR" sz="1600" b="1" dirty="0" smtClean="0">
                <a:solidFill>
                  <a:srgbClr val="004364"/>
                </a:solidFill>
                <a:effectLst>
                  <a:outerShdw blurRad="38100" dist="38100" dir="2700000" algn="tl">
                    <a:srgbClr val="000000">
                      <a:alpha val="43137"/>
                    </a:srgbClr>
                  </a:outerShdw>
                </a:effectLst>
              </a:rPr>
              <a:t> μαθητές ημερήσιων και εσπερινών γυμνασίων της χώρας. Μετά τον έλεγχο πληρότητας των ερωτηματολογίων και τον έλεγχο αξιοπιστίας μέσω του στατιστικού πακέτου </a:t>
            </a:r>
            <a:r>
              <a:rPr lang="en-US" sz="1600" b="1" dirty="0" smtClean="0">
                <a:solidFill>
                  <a:srgbClr val="004364"/>
                </a:solidFill>
                <a:effectLst>
                  <a:outerShdw blurRad="38100" dist="38100" dir="2700000" algn="tl">
                    <a:srgbClr val="000000">
                      <a:alpha val="43137"/>
                    </a:srgbClr>
                  </a:outerShdw>
                </a:effectLst>
              </a:rPr>
              <a:t>SPSS</a:t>
            </a:r>
            <a:r>
              <a:rPr lang="el-GR" sz="1600" b="1" dirty="0" smtClean="0">
                <a:solidFill>
                  <a:srgbClr val="004364"/>
                </a:solidFill>
                <a:effectLst>
                  <a:outerShdw blurRad="38100" dist="38100" dir="2700000" algn="tl">
                    <a:srgbClr val="000000">
                      <a:alpha val="43137"/>
                    </a:srgbClr>
                  </a:outerShdw>
                </a:effectLst>
              </a:rPr>
              <a:t> έγινε η επεξεργασία βάσει 51.084 εγκύρων ερωτηματολογίων.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4282" y="3938070"/>
            <a:ext cx="9144000" cy="1205442"/>
          </a:xfrm>
          <a:prstGeom prst="rect">
            <a:avLst/>
          </a:prstGeom>
        </p:spPr>
        <p:txBody>
          <a:bodyPr vert="horz" lIns="91440" tIns="45720" rIns="91440" bIns="45720" rtlCol="0" anchor="ctr"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r">
              <a:defRPr sz="4000" b="1" cap="all">
                <a:solidFill>
                  <a:schemeClr val="tx1">
                    <a:lumMod val="25000"/>
                    <a:lumOff val="75000"/>
                  </a:schemeClr>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l-GR" sz="2400" cap="none" dirty="0" smtClean="0">
                <a:ln w="11430"/>
                <a:solidFill>
                  <a:schemeClr val="bg1">
                    <a:lumMod val="85000"/>
                  </a:schemeClr>
                </a:solidFill>
                <a:effectLst>
                  <a:outerShdw blurRad="50800" dist="39000" dir="5460000" algn="tl">
                    <a:srgbClr val="000000">
                      <a:alpha val="38000"/>
                    </a:srgbClr>
                  </a:outerShdw>
                </a:effectLst>
                <a:latin typeface="+mj-lt"/>
                <a:ea typeface="+mj-ea"/>
                <a:cs typeface="+mj-cs"/>
              </a:rPr>
              <a:t>Ενότητα 2</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l-GR" sz="2600" i="0" u="none" strike="noStrike" kern="1200" cap="none" normalizeH="0" baseline="0" noProof="0" dirty="0" smtClean="0">
                <a:ln w="11430"/>
                <a:solidFill>
                  <a:schemeClr val="bg1">
                    <a:lumMod val="85000"/>
                  </a:schemeClr>
                </a:solidFill>
                <a:effectLst>
                  <a:outerShdw blurRad="50800" dist="39000" dir="5460000" algn="tl">
                    <a:srgbClr val="000000">
                      <a:alpha val="38000"/>
                    </a:srgbClr>
                  </a:outerShdw>
                </a:effectLst>
                <a:uLnTx/>
                <a:uFillTx/>
                <a:latin typeface="+mj-lt"/>
                <a:ea typeface="+mj-ea"/>
                <a:cs typeface="+mj-cs"/>
              </a:rPr>
              <a:t>Η εμπειρία</a:t>
            </a:r>
            <a:r>
              <a:rPr kumimoji="0" lang="el-GR" sz="2600" i="0" u="none" strike="noStrike" kern="1200" cap="none" normalizeH="0" noProof="0" dirty="0" smtClean="0">
                <a:ln w="11430"/>
                <a:solidFill>
                  <a:schemeClr val="bg1">
                    <a:lumMod val="85000"/>
                  </a:schemeClr>
                </a:solidFill>
                <a:effectLst>
                  <a:outerShdw blurRad="50800" dist="39000" dir="5460000" algn="tl">
                    <a:srgbClr val="000000">
                      <a:alpha val="38000"/>
                    </a:srgbClr>
                  </a:outerShdw>
                </a:effectLst>
                <a:uLnTx/>
                <a:uFillTx/>
                <a:latin typeface="+mj-lt"/>
                <a:ea typeface="+mj-ea"/>
                <a:cs typeface="+mj-cs"/>
              </a:rPr>
              <a:t> της 1</a:t>
            </a:r>
            <a:r>
              <a:rPr kumimoji="0" lang="el-GR" sz="2600" i="0" u="none" strike="noStrike" kern="1200" cap="none" normalizeH="0" baseline="30000" noProof="0" dirty="0" smtClean="0">
                <a:ln w="11430"/>
                <a:solidFill>
                  <a:schemeClr val="bg1">
                    <a:lumMod val="85000"/>
                  </a:schemeClr>
                </a:solidFill>
                <a:effectLst>
                  <a:outerShdw blurRad="50800" dist="39000" dir="5460000" algn="tl">
                    <a:srgbClr val="000000">
                      <a:alpha val="38000"/>
                    </a:srgbClr>
                  </a:outerShdw>
                </a:effectLst>
                <a:uLnTx/>
                <a:uFillTx/>
                <a:latin typeface="+mj-lt"/>
                <a:ea typeface="+mj-ea"/>
                <a:cs typeface="+mj-cs"/>
              </a:rPr>
              <a:t>ης</a:t>
            </a:r>
            <a:r>
              <a:rPr kumimoji="0" lang="el-GR" sz="2600" i="0" u="none" strike="noStrike" kern="1200" cap="none" normalizeH="0" noProof="0" dirty="0" smtClean="0">
                <a:ln w="11430"/>
                <a:solidFill>
                  <a:schemeClr val="bg1">
                    <a:lumMod val="85000"/>
                  </a:schemeClr>
                </a:solidFill>
                <a:effectLst>
                  <a:outerShdw blurRad="50800" dist="39000" dir="5460000" algn="tl">
                    <a:srgbClr val="000000">
                      <a:alpha val="38000"/>
                    </a:srgbClr>
                  </a:outerShdw>
                </a:effectLst>
                <a:uLnTx/>
                <a:uFillTx/>
                <a:latin typeface="+mj-lt"/>
                <a:ea typeface="+mj-ea"/>
                <a:cs typeface="+mj-cs"/>
              </a:rPr>
              <a:t> δοκιμής</a:t>
            </a:r>
            <a:endParaRPr kumimoji="0" lang="en-US" sz="2600" i="0" u="none" strike="noStrike" kern="1200" cap="none" normalizeH="0" baseline="0" noProof="0" dirty="0">
              <a:ln w="11430"/>
              <a:solidFill>
                <a:schemeClr val="bg1">
                  <a:lumMod val="85000"/>
                </a:schemeClr>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Έχεις ποτέ δοκιμάσει να καπνίσεις </a:t>
            </a:r>
            <a:br>
              <a:rPr lang="el-GR" dirty="0" smtClean="0"/>
            </a:br>
            <a:r>
              <a:rPr lang="el-GR" dirty="0" smtClean="0"/>
              <a:t>εισπνέοντας έστω και μερικές ρουφηξιές καπνού;</a:t>
            </a:r>
            <a:endParaRPr lang="el-GR" sz="1500" dirty="0"/>
          </a:p>
        </p:txBody>
      </p:sp>
      <p:graphicFrame>
        <p:nvGraphicFramePr>
          <p:cNvPr id="6" name="Content Placeholder 3"/>
          <p:cNvGraphicFramePr>
            <a:graphicFrameLocks noGrp="1"/>
          </p:cNvGraphicFramePr>
          <p:nvPr>
            <p:ph idx="1"/>
            <p:extLst>
              <p:ext uri="{D42A27DB-BD31-4B8C-83A1-F6EECF244321}">
                <p14:modId xmlns="" xmlns:p14="http://schemas.microsoft.com/office/powerpoint/2010/main" val="2716058653"/>
              </p:ext>
            </p:extLst>
          </p:nvPr>
        </p:nvGraphicFramePr>
        <p:xfrm>
          <a:off x="500034" y="1285860"/>
          <a:ext cx="8229600"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p:spPr>
        <p:txBody>
          <a:bodyPr>
            <a:normAutofit/>
          </a:bodyPr>
          <a:lstStyle/>
          <a:p>
            <a:pPr>
              <a:spcAft>
                <a:spcPts val="600"/>
              </a:spcAft>
            </a:pPr>
            <a:r>
              <a:rPr lang="el-GR" dirty="0" smtClean="0"/>
              <a:t>ΔΟΚΙΜΑΣΑΝ ΠΡΟΪΟΝΤΑ ΚΑΠΝΟΥ : 16,7%</a:t>
            </a:r>
            <a:r>
              <a:rPr lang="en-US" dirty="0" smtClean="0"/>
              <a:t> </a:t>
            </a:r>
            <a:r>
              <a:rPr lang="el-GR" dirty="0" smtClean="0"/>
              <a:t>ΣΤΟ ΣΥΝΟΛΟ ΤΩΝ ΜΑΘΗΤΩΝ Α΄&amp; Β΄ΓΥΜΝΑΣΙΟΥ </a:t>
            </a:r>
            <a:br>
              <a:rPr lang="el-GR" dirty="0" smtClean="0"/>
            </a:br>
            <a:r>
              <a:rPr lang="el-GR" dirty="0" smtClean="0"/>
              <a:t>Έχεις ποτέ δοκιμάσει να καπνίσεις εισπνέοντας έστω και μερικές ρουφηξιές καπνού;</a:t>
            </a:r>
            <a:endParaRPr lang="el-GR" sz="1700" i="1" dirty="0"/>
          </a:p>
        </p:txBody>
      </p:sp>
      <p:graphicFrame>
        <p:nvGraphicFramePr>
          <p:cNvPr id="4" name="Content Placeholder 2"/>
          <p:cNvGraphicFramePr>
            <a:graphicFrameLocks noGrp="1"/>
          </p:cNvGraphicFramePr>
          <p:nvPr>
            <p:ph idx="1"/>
            <p:extLst>
              <p:ext uri="{D42A27DB-BD31-4B8C-83A1-F6EECF244321}">
                <p14:modId xmlns="" xmlns:p14="http://schemas.microsoft.com/office/powerpoint/2010/main" val="3875839877"/>
              </p:ext>
            </p:extLst>
          </p:nvPr>
        </p:nvGraphicFramePr>
        <p:xfrm>
          <a:off x="381000" y="1214422"/>
          <a:ext cx="4191000" cy="5795978"/>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 Ορθογώνιο"/>
          <p:cNvSpPr/>
          <p:nvPr/>
        </p:nvSpPr>
        <p:spPr>
          <a:xfrm>
            <a:off x="214282" y="1142984"/>
            <a:ext cx="4214842" cy="5500726"/>
          </a:xfrm>
          <a:prstGeom prst="rect">
            <a:avLst/>
          </a:prstGeom>
          <a:noFill/>
          <a:ln w="63500" cmpd="thickThin">
            <a:solidFill>
              <a:srgbClr val="004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4643438" y="1142984"/>
            <a:ext cx="4286280" cy="5500726"/>
          </a:xfrm>
          <a:prstGeom prst="rect">
            <a:avLst/>
          </a:prstGeom>
          <a:noFill/>
          <a:ln w="63500" cmpd="thickThin">
            <a:solidFill>
              <a:srgbClr val="004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500034" y="1285860"/>
            <a:ext cx="3643338" cy="396000"/>
          </a:xfrm>
          <a:prstGeom prst="rect">
            <a:avLst/>
          </a:prstGeom>
          <a:solidFill>
            <a:srgbClr val="00436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500" b="1" i="1" dirty="0" smtClean="0">
                <a:solidFill>
                  <a:prstClr val="white">
                    <a:lumMod val="95000"/>
                  </a:prstClr>
                </a:solidFill>
              </a:rPr>
              <a:t>ΔΟΚΙΜΑΣΑΝ ΑΝΑ ΦΥΛΟ</a:t>
            </a:r>
            <a:endParaRPr lang="el-GR" sz="1500" b="1" i="1" dirty="0">
              <a:solidFill>
                <a:prstClr val="white">
                  <a:lumMod val="95000"/>
                </a:prstClr>
              </a:solidFill>
            </a:endParaRPr>
          </a:p>
        </p:txBody>
      </p:sp>
      <p:sp>
        <p:nvSpPr>
          <p:cNvPr id="15" name="14 - Ορθογώνιο"/>
          <p:cNvSpPr/>
          <p:nvPr/>
        </p:nvSpPr>
        <p:spPr>
          <a:xfrm>
            <a:off x="5000628" y="1285860"/>
            <a:ext cx="3643338" cy="396000"/>
          </a:xfrm>
          <a:prstGeom prst="rect">
            <a:avLst/>
          </a:prstGeom>
          <a:solidFill>
            <a:srgbClr val="00436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500" b="1" i="1" dirty="0" smtClean="0">
                <a:solidFill>
                  <a:prstClr val="white">
                    <a:lumMod val="95000"/>
                  </a:prstClr>
                </a:solidFill>
              </a:rPr>
              <a:t>ΔΟΚΙΜΑΣΑΝ ΑΝΑ ΗΛΙΚΙΑ</a:t>
            </a:r>
          </a:p>
        </p:txBody>
      </p:sp>
      <p:sp>
        <p:nvSpPr>
          <p:cNvPr id="16" name="15 - Ορθογώνιο"/>
          <p:cNvSpPr/>
          <p:nvPr/>
        </p:nvSpPr>
        <p:spPr>
          <a:xfrm>
            <a:off x="500034" y="3929066"/>
            <a:ext cx="3643338" cy="396000"/>
          </a:xfrm>
          <a:prstGeom prst="rect">
            <a:avLst/>
          </a:prstGeom>
          <a:solidFill>
            <a:srgbClr val="00436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i="1" dirty="0" smtClean="0">
                <a:solidFill>
                  <a:prstClr val="white">
                    <a:lumMod val="95000"/>
                  </a:prstClr>
                </a:solidFill>
              </a:rPr>
              <a:t>ΔΟΚΙΜΑΣΑΝ ΑΝΑ ΤΑΞΗ</a:t>
            </a:r>
            <a:endParaRPr lang="el-GR" sz="1500" b="1" i="1" dirty="0">
              <a:solidFill>
                <a:prstClr val="white">
                  <a:lumMod val="95000"/>
                </a:prstClr>
              </a:solidFill>
            </a:endParaRPr>
          </a:p>
        </p:txBody>
      </p:sp>
      <p:graphicFrame>
        <p:nvGraphicFramePr>
          <p:cNvPr id="11" name="Content Placeholder 2"/>
          <p:cNvGraphicFramePr>
            <a:graphicFrameLocks/>
          </p:cNvGraphicFramePr>
          <p:nvPr>
            <p:extLst>
              <p:ext uri="{D42A27DB-BD31-4B8C-83A1-F6EECF244321}">
                <p14:modId xmlns="" xmlns:p14="http://schemas.microsoft.com/office/powerpoint/2010/main" val="2096247414"/>
              </p:ext>
            </p:extLst>
          </p:nvPr>
        </p:nvGraphicFramePr>
        <p:xfrm>
          <a:off x="4670986" y="1785926"/>
          <a:ext cx="4758798" cy="47863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p:spPr>
        <p:txBody>
          <a:bodyPr>
            <a:normAutofit/>
          </a:bodyPr>
          <a:lstStyle/>
          <a:p>
            <a:pPr>
              <a:spcAft>
                <a:spcPts val="600"/>
              </a:spcAft>
            </a:pPr>
            <a:r>
              <a:rPr lang="el-GR" dirty="0" smtClean="0"/>
              <a:t>ΔΟΚΙΜΑΣΑΝ ΠΡΟΪΟΝΤΑ ΚΑΠΝΟΥ :  16,7% ΣΤΟ ΣΥΝΟΛΟ ΤΩΝ ΜΑΘΗΤΩΝ Α΄&amp; Β΄ΓΥΜΝΑΣΙΟΥ</a:t>
            </a:r>
            <a:endParaRPr lang="el-GR" sz="1700" i="1" dirty="0"/>
          </a:p>
        </p:txBody>
      </p:sp>
      <p:graphicFrame>
        <p:nvGraphicFramePr>
          <p:cNvPr id="4" name="Content Placeholder 2"/>
          <p:cNvGraphicFramePr>
            <a:graphicFrameLocks noGrp="1"/>
          </p:cNvGraphicFramePr>
          <p:nvPr>
            <p:ph idx="1"/>
            <p:extLst>
              <p:ext uri="{D42A27DB-BD31-4B8C-83A1-F6EECF244321}">
                <p14:modId xmlns="" xmlns:p14="http://schemas.microsoft.com/office/powerpoint/2010/main" val="3875839877"/>
              </p:ext>
            </p:extLst>
          </p:nvPr>
        </p:nvGraphicFramePr>
        <p:xfrm>
          <a:off x="214282" y="1214422"/>
          <a:ext cx="4286280" cy="5786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2"/>
          <p:cNvGraphicFramePr>
            <a:graphicFrameLocks/>
          </p:cNvGraphicFramePr>
          <p:nvPr>
            <p:extLst>
              <p:ext uri="{D42A27DB-BD31-4B8C-83A1-F6EECF244321}">
                <p14:modId xmlns="" xmlns:p14="http://schemas.microsoft.com/office/powerpoint/2010/main" val="2096247414"/>
              </p:ext>
            </p:extLst>
          </p:nvPr>
        </p:nvGraphicFramePr>
        <p:xfrm>
          <a:off x="4670986" y="1571612"/>
          <a:ext cx="4758798" cy="5286388"/>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 Ορθογώνιο"/>
          <p:cNvSpPr/>
          <p:nvPr/>
        </p:nvSpPr>
        <p:spPr>
          <a:xfrm>
            <a:off x="214282" y="1142984"/>
            <a:ext cx="4214842" cy="5500726"/>
          </a:xfrm>
          <a:prstGeom prst="rect">
            <a:avLst/>
          </a:prstGeom>
          <a:noFill/>
          <a:ln w="63500" cmpd="thickThin">
            <a:solidFill>
              <a:srgbClr val="004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4643438" y="1142984"/>
            <a:ext cx="4286280" cy="5500726"/>
          </a:xfrm>
          <a:prstGeom prst="rect">
            <a:avLst/>
          </a:prstGeom>
          <a:noFill/>
          <a:ln w="63500" cmpd="thickThin">
            <a:solidFill>
              <a:srgbClr val="004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357158" y="1321860"/>
            <a:ext cx="3929090" cy="324000"/>
          </a:xfrm>
          <a:prstGeom prst="rect">
            <a:avLst/>
          </a:prstGeom>
          <a:solidFill>
            <a:srgbClr val="0043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400" b="1" i="1" dirty="0" smtClean="0">
                <a:solidFill>
                  <a:prstClr val="white">
                    <a:lumMod val="95000"/>
                  </a:prstClr>
                </a:solidFill>
              </a:rPr>
              <a:t>ανάλογα με το  αν καπνίζουν  οι γονείς;</a:t>
            </a:r>
          </a:p>
        </p:txBody>
      </p:sp>
      <p:sp>
        <p:nvSpPr>
          <p:cNvPr id="14" name="13 - Ορθογώνιο"/>
          <p:cNvSpPr/>
          <p:nvPr/>
        </p:nvSpPr>
        <p:spPr>
          <a:xfrm>
            <a:off x="4857752" y="1321860"/>
            <a:ext cx="3929090" cy="324000"/>
          </a:xfrm>
          <a:prstGeom prst="rect">
            <a:avLst/>
          </a:prstGeom>
          <a:solidFill>
            <a:srgbClr val="0043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400" b="1" i="1" dirty="0" smtClean="0">
                <a:solidFill>
                  <a:prstClr val="white">
                    <a:lumMod val="95000"/>
                  </a:prstClr>
                </a:solidFill>
              </a:rPr>
              <a:t>ανάλογα με το αν καπνίζουν τα αδέρφια;</a:t>
            </a:r>
          </a:p>
        </p:txBody>
      </p:sp>
      <p:sp>
        <p:nvSpPr>
          <p:cNvPr id="15" name="14 - Ορθογώνιο"/>
          <p:cNvSpPr/>
          <p:nvPr/>
        </p:nvSpPr>
        <p:spPr>
          <a:xfrm>
            <a:off x="285720" y="3893628"/>
            <a:ext cx="4071966" cy="324000"/>
          </a:xfrm>
          <a:prstGeom prst="rect">
            <a:avLst/>
          </a:prstGeom>
          <a:solidFill>
            <a:srgbClr val="0043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b="1" i="1" dirty="0" smtClean="0">
                <a:solidFill>
                  <a:prstClr val="white">
                    <a:lumMod val="95000"/>
                  </a:prstClr>
                </a:solidFill>
              </a:rPr>
              <a:t>ανάλογα με το αν  καπνίζουν οι γονείς μέσα στο σπίτι;</a:t>
            </a:r>
            <a:endParaRPr lang="el-GR" sz="1350" b="1" i="1" dirty="0">
              <a:solidFill>
                <a:prstClr val="white">
                  <a:lumMod val="95000"/>
                </a:prstClr>
              </a:solidFill>
            </a:endParaRPr>
          </a:p>
        </p:txBody>
      </p:sp>
      <p:sp>
        <p:nvSpPr>
          <p:cNvPr id="16" name="15 - Ορθογώνιο"/>
          <p:cNvSpPr/>
          <p:nvPr/>
        </p:nvSpPr>
        <p:spPr>
          <a:xfrm>
            <a:off x="4857752" y="2962124"/>
            <a:ext cx="3929090" cy="324000"/>
          </a:xfrm>
          <a:prstGeom prst="rect">
            <a:avLst/>
          </a:prstGeom>
          <a:solidFill>
            <a:srgbClr val="0043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400" b="1" i="1" dirty="0" smtClean="0">
                <a:solidFill>
                  <a:prstClr val="white">
                    <a:lumMod val="95000"/>
                  </a:prstClr>
                </a:solidFill>
              </a:rPr>
              <a:t>ανάλογα με το αν καπνίζουν οι φίλοι;</a:t>
            </a:r>
          </a:p>
        </p:txBody>
      </p:sp>
      <p:sp>
        <p:nvSpPr>
          <p:cNvPr id="17" name="16 - Ορθογώνιο"/>
          <p:cNvSpPr/>
          <p:nvPr/>
        </p:nvSpPr>
        <p:spPr>
          <a:xfrm>
            <a:off x="4857752" y="5033826"/>
            <a:ext cx="3929090" cy="324000"/>
          </a:xfrm>
          <a:prstGeom prst="rect">
            <a:avLst/>
          </a:prstGeom>
          <a:solidFill>
            <a:srgbClr val="0043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400" b="1" i="1" dirty="0" smtClean="0">
                <a:solidFill>
                  <a:prstClr val="white">
                    <a:lumMod val="95000"/>
                  </a:prstClr>
                </a:solidFill>
              </a:rPr>
              <a:t>ανάλογα με το  εβδομαδιαίο χαρτζιλίκι</a:t>
            </a:r>
            <a:r>
              <a:rPr lang="en-US" sz="1400" b="1" i="1" dirty="0" smtClean="0">
                <a:solidFill>
                  <a:prstClr val="white">
                    <a:lumMod val="95000"/>
                  </a:prstClr>
                </a:solidFill>
              </a:rPr>
              <a:t>;</a:t>
            </a:r>
            <a:endParaRPr lang="el-GR" sz="1400" b="1" i="1" dirty="0" smtClean="0">
              <a:solidFill>
                <a:prstClr val="white">
                  <a:lumMod val="9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Ποιος λόγος σε ώθησε να δοκιμάσεις;</a:t>
            </a:r>
            <a:endParaRPr lang="el-GR" dirty="0"/>
          </a:p>
        </p:txBody>
      </p:sp>
      <p:graphicFrame>
        <p:nvGraphicFramePr>
          <p:cNvPr id="5" name="3 - Θέση περιεχομένου"/>
          <p:cNvGraphicFramePr>
            <a:graphicFrameLocks noGrp="1"/>
          </p:cNvGraphicFramePr>
          <p:nvPr>
            <p:ph idx="1"/>
            <p:extLst>
              <p:ext uri="{D42A27DB-BD31-4B8C-83A1-F6EECF244321}">
                <p14:modId xmlns="" xmlns:p14="http://schemas.microsoft.com/office/powerpoint/2010/main" val="2801312686"/>
              </p:ext>
            </p:extLst>
          </p:nvPr>
        </p:nvGraphicFramePr>
        <p:xfrm>
          <a:off x="0" y="1000108"/>
          <a:ext cx="8915400" cy="55530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6"/>
          <p:cNvSpPr txBox="1"/>
          <p:nvPr/>
        </p:nvSpPr>
        <p:spPr>
          <a:xfrm>
            <a:off x="142844" y="1124744"/>
            <a:ext cx="2677976" cy="538609"/>
          </a:xfrm>
          <a:prstGeom prst="rect">
            <a:avLst/>
          </a:prstGeom>
          <a:solidFill>
            <a:srgbClr val="004364"/>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z="1400" b="1" i="1" dirty="0" smtClean="0">
                <a:solidFill>
                  <a:prstClr val="white">
                    <a:lumMod val="95000"/>
                  </a:prstClr>
                </a:solidFill>
              </a:rPr>
              <a:t>ΒΑΣΗ : ΟΣΟΙ ΕΧΟΥΝ ΔΟΚΙΜΑΣΕΙ </a:t>
            </a:r>
            <a:r>
              <a:rPr lang="el-GR" sz="1500" b="1" i="1" dirty="0" smtClean="0">
                <a:solidFill>
                  <a:prstClr val="white">
                    <a:lumMod val="95000"/>
                  </a:prstClr>
                </a:solidFill>
              </a:rPr>
              <a:t>(16,7%)</a:t>
            </a:r>
            <a:endParaRPr lang="el-GR" sz="1500" b="1" i="1" dirty="0">
              <a:solidFill>
                <a:prstClr val="white">
                  <a:lumMod val="9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4237</TotalTime>
  <Words>515</Words>
  <Application>Microsoft Office PowerPoint</Application>
  <PresentationFormat>Προβολή στην οθόνη (4:3)</PresentationFormat>
  <Paragraphs>77</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Office Theme</vt:lpstr>
      <vt:lpstr>Πρωτοβουλία  για την πρόληψη του καπνίσματος στους μαθητές γυμνασίου όλης της χώρας</vt:lpstr>
      <vt:lpstr>Σύνοψη δράσεων προγράμματος πρόληψης και ευαισθητοποίησης</vt:lpstr>
      <vt:lpstr>1 Εκπαιδευτική ώρα με θέμα το κάπνισμα σε 1.267 γυμνάσια και 2.851 τμήματα</vt:lpstr>
      <vt:lpstr>Μεθοδολογία διεξαγωγής</vt:lpstr>
      <vt:lpstr>Διαφάνεια 5</vt:lpstr>
      <vt:lpstr>Έχεις ποτέ δοκιμάσει να καπνίσεις  εισπνέοντας έστω και μερικές ρουφηξιές καπνού;</vt:lpstr>
      <vt:lpstr>ΔΟΚΙΜΑΣΑΝ ΠΡΟΪΟΝΤΑ ΚΑΠΝΟΥ : 16,7% ΣΤΟ ΣΥΝΟΛΟ ΤΩΝ ΜΑΘΗΤΩΝ Α΄&amp; Β΄ΓΥΜΝΑΣΙΟΥ  Έχεις ποτέ δοκιμάσει να καπνίσεις εισπνέοντας έστω και μερικές ρουφηξιές καπνού;</vt:lpstr>
      <vt:lpstr>ΔΟΚΙΜΑΣΑΝ ΠΡΟΪΟΝΤΑ ΚΑΠΝΟΥ :  16,7% ΣΤΟ ΣΥΝΟΛΟ ΤΩΝ ΜΑΘΗΤΩΝ Α΄&amp; Β΄ΓΥΜΝΑΣΙΟΥ</vt:lpstr>
      <vt:lpstr>Ποιος λόγος σε ώθησε να δοκιμάσεις;</vt:lpstr>
      <vt:lpstr>ΕΝΕΡΓΟΙ ΚΑΠΝΙΣΤΕΣ Κάπνισαν προϊόντα καπνού έστω 1 ημέρα τις τελευταίες 30 ημέρες (WHO)</vt:lpstr>
      <vt:lpstr>Σου αρέσει να καπνίζεις:</vt:lpstr>
      <vt:lpstr>Νομίζεις ότι θα μπορούσες να κόψεις το τσιγάρο αν ήθελες;</vt:lpstr>
      <vt:lpstr>Νομίζεις ότι οι γονείς σου ξέρουν ότι καπνίζεις;</vt:lpstr>
      <vt:lpstr>Κατά τη διάρκεια των τελευταίων 30 ημερών,  είδες κάποιον να καπνίζει μέσα στο σχολικό κτήριο ή έξω από αυτό;</vt:lpstr>
      <vt:lpstr>Νομίζεις ότι ο καπνός από το κάπνισμα άλλων ανθρώπων είναι επιβλαβής για εσένα;</vt:lpstr>
      <vt:lpstr>Νομίζεις ότι είναι σωστό  να εισπνέουμε τον καπνό των άλλων στους κλειστούς  δημόσιους χώρους;</vt:lpstr>
      <vt:lpstr>Οι γονείς σου καπνίζουν;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vicky_asimak</dc:creator>
  <cp:lastModifiedBy>Τάσος</cp:lastModifiedBy>
  <cp:revision>651</cp:revision>
  <dcterms:created xsi:type="dcterms:W3CDTF">2006-08-16T00:00:00Z</dcterms:created>
  <dcterms:modified xsi:type="dcterms:W3CDTF">2016-05-30T10:57:43Z</dcterms:modified>
</cp:coreProperties>
</file>