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8" r:id="rId2"/>
  </p:sldMasterIdLst>
  <p:notesMasterIdLst>
    <p:notesMasterId r:id="rId22"/>
  </p:notesMasterIdLst>
  <p:sldIdLst>
    <p:sldId id="256" r:id="rId3"/>
    <p:sldId id="262" r:id="rId4"/>
    <p:sldId id="261" r:id="rId5"/>
    <p:sldId id="274" r:id="rId6"/>
    <p:sldId id="271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96" r:id="rId16"/>
    <p:sldId id="288" r:id="rId17"/>
    <p:sldId id="285" r:id="rId18"/>
    <p:sldId id="287" r:id="rId19"/>
    <p:sldId id="289" r:id="rId20"/>
    <p:sldId id="291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81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1191C-7BB9-42DE-97A2-27BDB32D4225}" type="datetimeFigureOut">
              <a:rPr lang="el-GR" smtClean="0"/>
              <a:pPr/>
              <a:t>28/2/2016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52B26-DDE6-42A1-A9A9-FFB3CD7DE99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8656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52B26-DDE6-42A1-A9A9-FFB3CD7DE99D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567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3918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59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485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  <p:hf sldNum="0"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90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50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80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14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73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290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78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18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299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Υπουργείο Παιδείας, Έρευνας κια Θρησκευμάτων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E56F5B-48CE-4806-B1A0-5E2DFC3B03B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edu.gov.gr/" TargetMode="External"/><Relationship Id="rId7" Type="http://schemas.openxmlformats.org/officeDocument/2006/relationships/image" Target="../media/image38.png"/><Relationship Id="rId2" Type="http://schemas.openxmlformats.org/officeDocument/2006/relationships/hyperlink" Target="http://www.gsae.edu.gr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mailto:europeanagenda@minedu.gov.gr" TargetMode="External"/><Relationship Id="rId4" Type="http://schemas.openxmlformats.org/officeDocument/2006/relationships/hyperlink" Target="http://ec.europa.eu/epal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134672" cy="2232248"/>
          </a:xfrm>
        </p:spPr>
        <p:txBody>
          <a:bodyPr/>
          <a:lstStyle/>
          <a:p>
            <a:pPr algn="l"/>
            <a:r>
              <a:rPr lang="el-GR" sz="800" b="1" dirty="0" smtClean="0">
                <a:solidFill>
                  <a:prstClr val="black"/>
                </a:solidFill>
              </a:rPr>
              <a:t>ΕΛΛΗΝΙΚΗ </a:t>
            </a:r>
            <a:r>
              <a:rPr lang="el-GR" sz="800" b="1" dirty="0" smtClean="0">
                <a:solidFill>
                  <a:prstClr val="black"/>
                </a:solidFill>
              </a:rPr>
              <a:t>ΔΗΜΟΚΡΑΤΙΑ</a:t>
            </a:r>
            <a:r>
              <a:rPr lang="en-US" sz="800" b="1" dirty="0" smtClean="0">
                <a:solidFill>
                  <a:prstClr val="black"/>
                </a:solidFill>
              </a:rPr>
              <a:t>          </a:t>
            </a:r>
            <a:r>
              <a:rPr lang="en-US" sz="800" b="1" dirty="0" smtClean="0">
                <a:solidFill>
                  <a:prstClr val="black"/>
                </a:solidFill>
              </a:rPr>
              <a:t>                                         </a:t>
            </a:r>
            <a:r>
              <a:rPr lang="el-GR" sz="1400" b="1" dirty="0" smtClean="0">
                <a:solidFill>
                  <a:schemeClr val="accent6">
                    <a:lumMod val="75000"/>
                  </a:schemeClr>
                </a:solidFill>
              </a:rPr>
              <a:t>ΓΕΝΙΚΗ </a:t>
            </a:r>
            <a:r>
              <a:rPr lang="el-GR" sz="1400" b="1" dirty="0" smtClean="0">
                <a:solidFill>
                  <a:schemeClr val="accent6">
                    <a:lumMod val="75000"/>
                  </a:schemeClr>
                </a:solidFill>
              </a:rPr>
              <a:t>ΓΡΑΜΜΑΤΕΙΑ ΔΙΑ ΒΙΟΥ ΜΑΘΗΣΗΣ ΚΑΙ ΝΕΑΣ ΓΕΝΙΑΣ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el-GR" sz="800" dirty="0">
                <a:solidFill>
                  <a:prstClr val="black"/>
                </a:solidFill>
              </a:rPr>
              <a:t/>
            </a:r>
            <a:br>
              <a:rPr lang="el-GR" sz="800" dirty="0">
                <a:solidFill>
                  <a:prstClr val="black"/>
                </a:solidFill>
              </a:rPr>
            </a:br>
            <a:r>
              <a:rPr lang="el-GR" sz="800" b="1" dirty="0">
                <a:solidFill>
                  <a:prstClr val="black"/>
                </a:solidFill>
              </a:rPr>
              <a:t>Υπουργείο </a:t>
            </a:r>
            <a:r>
              <a:rPr lang="el-GR" sz="800" b="1" dirty="0" smtClean="0">
                <a:solidFill>
                  <a:prstClr val="black"/>
                </a:solidFill>
              </a:rPr>
              <a:t>Παιδείας</a:t>
            </a:r>
            <a:r>
              <a:rPr lang="en-US" sz="800" b="1" dirty="0" smtClean="0">
                <a:solidFill>
                  <a:prstClr val="black"/>
                </a:solidFill>
              </a:rPr>
              <a:t>, </a:t>
            </a:r>
            <a:r>
              <a:rPr lang="el-GR" sz="800" b="1" dirty="0" smtClean="0">
                <a:solidFill>
                  <a:prstClr val="black"/>
                </a:solidFill>
              </a:rPr>
              <a:t>Έρευνας και </a:t>
            </a:r>
            <a:r>
              <a:rPr lang="el-GR" sz="800" b="1" dirty="0">
                <a:solidFill>
                  <a:prstClr val="black"/>
                </a:solidFill>
              </a:rPr>
              <a:t>Θρησκευμάτων</a:t>
            </a:r>
            <a:r>
              <a:rPr lang="el-GR" dirty="0">
                <a:solidFill>
                  <a:prstClr val="black"/>
                </a:solidFill>
              </a:rPr>
              <a:t/>
            </a:r>
            <a:br>
              <a:rPr lang="el-GR" dirty="0">
                <a:solidFill>
                  <a:prstClr val="black"/>
                </a:solidFill>
              </a:rPr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3312368"/>
          </a:xfrm>
          <a:solidFill>
            <a:schemeClr val="bg2"/>
          </a:solidFill>
        </p:spPr>
        <p:txBody>
          <a:bodyPr>
            <a:normAutofit fontScale="25000" lnSpcReduction="20000"/>
          </a:bodyPr>
          <a:lstStyle/>
          <a:p>
            <a:pPr algn="ctr"/>
            <a:r>
              <a:rPr lang="el-GR" sz="11200" b="1" dirty="0" smtClean="0">
                <a:solidFill>
                  <a:srgbClr val="CC0000"/>
                </a:solidFill>
                <a:latin typeface="+mj-lt"/>
              </a:rPr>
              <a:t>ΕΥΡΩΠΑΪΚΗ ΑΤΖΕΝΤΑ ΓΙΑ ΤΗΝ ΕΚΠΑΙΔΕΥΣΗ ΚΑΙ ΤΗΝ ΚΑΤΑΡΤΙΣΗ ΕΝΗΛΙΚΩΝ</a:t>
            </a:r>
          </a:p>
          <a:p>
            <a:r>
              <a:rPr lang="el-GR" dirty="0">
                <a:solidFill>
                  <a:srgbClr val="CC0000"/>
                </a:solidFill>
                <a:latin typeface="+mj-lt"/>
              </a:rPr>
              <a:t>  </a:t>
            </a:r>
            <a:r>
              <a:rPr lang="el-GR" dirty="0" smtClean="0">
                <a:solidFill>
                  <a:srgbClr val="CC0000"/>
                </a:solidFill>
                <a:latin typeface="+mj-lt"/>
              </a:rPr>
              <a:t>   </a:t>
            </a:r>
          </a:p>
          <a:p>
            <a:pPr algn="ctr"/>
            <a:r>
              <a:rPr lang="el-GR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</a:t>
            </a:r>
            <a:r>
              <a:rPr lang="el-GR" sz="11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Ελληνικός φορέας συντονισμού </a:t>
            </a:r>
          </a:p>
          <a:p>
            <a:pPr algn="ctr"/>
            <a:r>
              <a:rPr lang="el-GR" sz="11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ΓΓΔΒΜΝΓ</a:t>
            </a:r>
          </a:p>
          <a:p>
            <a:pPr algn="ctr"/>
            <a:r>
              <a:rPr lang="el-GR" sz="11200" b="1" dirty="0" smtClean="0">
                <a:solidFill>
                  <a:schemeClr val="accent1">
                    <a:lumMod val="75000"/>
                  </a:schemeClr>
                </a:solidFill>
              </a:rPr>
              <a:t>Υπουργείο Παιδείας, Έρευνας και Θρησκευμάτων</a:t>
            </a:r>
          </a:p>
          <a:p>
            <a:pPr algn="r"/>
            <a:endParaRPr lang="el-GR" sz="112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l-GR" sz="11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29 Φεβρουαρίου 2016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              29/2/2016</a:t>
            </a: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Υπουργείο Παιδείας, </a:t>
            </a:r>
          </a:p>
          <a:p>
            <a:r>
              <a:rPr lang="el-GR" dirty="0" smtClean="0"/>
              <a:t>Έρευνας &amp; Θρησκευμάτων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3"/>
            <a:ext cx="2736304" cy="9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mkapniari\AppData\Local\Microsoft\Windows\Temporary Internet Files\Content.Outlook\UXKWUKAF\logo agen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45224"/>
            <a:ext cx="1403648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921702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6950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-540568" y="1844824"/>
            <a:ext cx="9577064" cy="4608512"/>
          </a:xfrm>
        </p:spPr>
        <p:txBody>
          <a:bodyPr>
            <a:normAutofit lnSpcReduction="10000"/>
          </a:bodyPr>
          <a:lstStyle/>
          <a:p>
            <a:pPr marL="1094105">
              <a:spcBef>
                <a:spcPts val="15"/>
              </a:spcBef>
              <a:spcAft>
                <a:spcPts val="0"/>
              </a:spcAft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Εκπαίδευση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στο χώρο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εργασίας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ea typeface="Calibri"/>
              <a:cs typeface="Verdana"/>
            </a:endParaRPr>
          </a:p>
          <a:p>
            <a:pPr marL="751205" indent="0">
              <a:spcBef>
                <a:spcPts val="15"/>
              </a:spcBef>
              <a:spcAft>
                <a:spcPts val="0"/>
              </a:spcAft>
              <a:buNone/>
            </a:pP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1094105">
              <a:spcBef>
                <a:spcPts val="15"/>
              </a:spcBef>
              <a:spcAft>
                <a:spcPts val="0"/>
              </a:spcAft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Διασφάλιση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της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ποιότητας και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ανατροφοδότηση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ea typeface="Calibri"/>
              <a:cs typeface="Verdana"/>
            </a:endParaRPr>
          </a:p>
          <a:p>
            <a:pPr marL="751205" indent="0">
              <a:spcBef>
                <a:spcPts val="15"/>
              </a:spcBef>
              <a:spcAft>
                <a:spcPts val="0"/>
              </a:spcAft>
              <a:buNone/>
            </a:pP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1094105">
              <a:spcBef>
                <a:spcPts val="15"/>
              </a:spcBef>
              <a:spcAft>
                <a:spcPts val="0"/>
              </a:spcAft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Πρόσβαση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στην κατάρτιση και στα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προσόντα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ea typeface="Calibri"/>
              <a:cs typeface="Verdana"/>
            </a:endParaRPr>
          </a:p>
          <a:p>
            <a:pPr marL="751205" indent="0">
              <a:spcBef>
                <a:spcPts val="15"/>
              </a:spcBef>
              <a:spcAft>
                <a:spcPts val="0"/>
              </a:spcAft>
              <a:buNone/>
            </a:pP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1094105">
              <a:spcBef>
                <a:spcPts val="15"/>
              </a:spcBef>
              <a:spcAft>
                <a:spcPts val="0"/>
              </a:spcAft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Ενίσχυση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βασικών ικανοτήτων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ea typeface="Calibri"/>
              <a:cs typeface="Verdana"/>
            </a:endParaRPr>
          </a:p>
          <a:p>
            <a:pPr marL="751205" indent="0">
              <a:spcBef>
                <a:spcPts val="15"/>
              </a:spcBef>
              <a:spcAft>
                <a:spcPts val="0"/>
              </a:spcAft>
              <a:buNone/>
            </a:pP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1094105">
              <a:spcBef>
                <a:spcPts val="15"/>
              </a:spcBef>
              <a:spcAft>
                <a:spcPts val="0"/>
              </a:spcAft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Επαγγελματική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εξέλιξη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των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εκπαιδευτών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ενηλίκων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                    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Υπουργείο Παιδείας, 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Έρευνας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&amp;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7740352" cy="1224135"/>
          </a:xfrm>
        </p:spPr>
        <p:txBody>
          <a:bodyPr>
            <a:normAutofit fontScale="90000"/>
          </a:bodyPr>
          <a:lstStyle/>
          <a:p>
            <a:pPr>
              <a:spcBef>
                <a:spcPts val="15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CC0000"/>
                </a:solidFill>
                <a:ea typeface="Calibri"/>
                <a:cs typeface="Verdana"/>
              </a:rPr>
              <a:t>Προτεραιότητες </a:t>
            </a:r>
            <a:r>
              <a:rPr lang="el-GR" sz="3600" b="1" dirty="0" smtClean="0">
                <a:solidFill>
                  <a:srgbClr val="CC0000"/>
                </a:solidFill>
                <a:ea typeface="Calibri"/>
                <a:cs typeface="Verdana"/>
              </a:rPr>
              <a:t>ΕΕΚ 2015-2020</a:t>
            </a:r>
            <a:r>
              <a:rPr lang="el-GR" dirty="0">
                <a:latin typeface="Times New Roman"/>
                <a:ea typeface="Calibri"/>
              </a:rPr>
              <a:t/>
            </a:r>
            <a:br>
              <a:rPr lang="el-GR" dirty="0">
                <a:latin typeface="Times New Roman"/>
                <a:ea typeface="Calibri"/>
              </a:rPr>
            </a:b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31640" cy="134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Ευρωπαϊκή Ατζέντα για την Εκπαίδευση  Ενηλίκων</a:t>
            </a:r>
          </a:p>
        </p:txBody>
      </p:sp>
      <p:pic>
        <p:nvPicPr>
          <p:cNvPr id="8" name="7 - Εικόνα" descr="iStock_000018868158Small-HRC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3680" y="4221088"/>
            <a:ext cx="2880320" cy="980728"/>
          </a:xfrm>
          <a:prstGeom prst="rect">
            <a:avLst/>
          </a:prstGeom>
        </p:spPr>
      </p:pic>
      <p:pic>
        <p:nvPicPr>
          <p:cNvPr id="9" name="8 - Εικόνα" descr="proslipseis_aftodioikis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348880"/>
            <a:ext cx="2771800" cy="1008112"/>
          </a:xfrm>
          <a:prstGeom prst="rect">
            <a:avLst/>
          </a:prstGeom>
        </p:spPr>
      </p:pic>
      <p:pic>
        <p:nvPicPr>
          <p:cNvPr id="10" name="9 - Εικόνα" descr="prioriti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5528" y="0"/>
            <a:ext cx="4248472" cy="105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2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51205" indent="0">
              <a:spcBef>
                <a:spcPts val="15"/>
              </a:spcBef>
              <a:spcAft>
                <a:spcPts val="0"/>
              </a:spcAft>
              <a:buNone/>
            </a:pPr>
            <a:endParaRPr lang="el-GR" sz="3000" b="1" i="1" u="sng" dirty="0" smtClean="0">
              <a:solidFill>
                <a:srgbClr val="0070C0"/>
              </a:solidFill>
              <a:ea typeface="Calibri"/>
              <a:cs typeface="Verdana"/>
            </a:endParaRPr>
          </a:p>
          <a:p>
            <a:pPr marL="751205" indent="0">
              <a:spcBef>
                <a:spcPts val="15"/>
              </a:spcBef>
              <a:spcAft>
                <a:spcPts val="0"/>
              </a:spcAft>
              <a:buNone/>
            </a:pPr>
            <a:endParaRPr lang="el-GR" b="1" u="sng" dirty="0" smtClean="0">
              <a:solidFill>
                <a:srgbClr val="0070C0"/>
              </a:solidFill>
              <a:ea typeface="Calibri"/>
              <a:cs typeface="Verdana"/>
            </a:endParaRPr>
          </a:p>
          <a:p>
            <a:pPr marL="751205" indent="0">
              <a:spcBef>
                <a:spcPts val="15"/>
              </a:spcBef>
              <a:spcAft>
                <a:spcPts val="0"/>
              </a:spcAft>
              <a:buNone/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Να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προωθηθεί η </a:t>
            </a:r>
            <a:r>
              <a:rPr lang="el-GR" sz="2800" b="1" u="sng" dirty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δια βίου </a:t>
            </a:r>
            <a:r>
              <a:rPr lang="el-GR" sz="2800" b="1" u="sng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μάθηση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σε όλους τους πολίτες και ιδίως οι </a:t>
            </a:r>
            <a:r>
              <a:rPr lang="el-GR" sz="2800" b="1" u="sng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δεξιότητες </a:t>
            </a:r>
            <a:r>
              <a:rPr lang="el-GR" sz="2800" b="1" u="sng" dirty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ζωής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που απαιτούνται για την </a:t>
            </a:r>
            <a:r>
              <a:rPr lang="el-GR" sz="2800" b="1" u="sng" dirty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ενεργό συμμετοχή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των πολιτών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στην </a:t>
            </a:r>
            <a:r>
              <a:rPr lang="el-GR" sz="2800" b="1" u="sng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εργασιακή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 και </a:t>
            </a:r>
            <a:r>
              <a:rPr lang="el-GR" sz="2800" b="1" u="sng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κοινωνική ζωή </a:t>
            </a:r>
            <a:endParaRPr lang="el-GR" sz="2800" u="sng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>
              <a:buNone/>
            </a:pP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               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Υπουργείο Παιδείας, 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Έρευνας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&amp;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92696"/>
            <a:ext cx="8964488" cy="1584176"/>
          </a:xfrm>
        </p:spPr>
        <p:txBody>
          <a:bodyPr>
            <a:noAutofit/>
          </a:bodyPr>
          <a:lstStyle/>
          <a:p>
            <a:pPr marL="1094105">
              <a:spcBef>
                <a:spcPts val="15"/>
              </a:spcBef>
              <a:spcAft>
                <a:spcPts val="0"/>
              </a:spcAft>
            </a:pPr>
            <a:r>
              <a:rPr lang="el-GR" sz="4000" b="1" dirty="0" smtClean="0">
                <a:solidFill>
                  <a:srgbClr val="CC0000"/>
                </a:solidFill>
                <a:ea typeface="Calibri"/>
              </a:rPr>
              <a:t/>
            </a:r>
            <a:br>
              <a:rPr lang="el-GR" sz="4000" b="1" dirty="0" smtClean="0">
                <a:solidFill>
                  <a:srgbClr val="CC0000"/>
                </a:solidFill>
                <a:ea typeface="Calibri"/>
              </a:rPr>
            </a:br>
            <a:r>
              <a:rPr lang="el-GR" sz="3200" b="1" dirty="0" smtClean="0">
                <a:solidFill>
                  <a:srgbClr val="CC0000"/>
                </a:solidFill>
                <a:latin typeface="+mn-lt"/>
                <a:ea typeface="Calibri"/>
              </a:rPr>
              <a:t>Στόχοι Ευρωπαϊκής Ατζέντας </a:t>
            </a:r>
            <a:r>
              <a:rPr lang="el-GR" sz="3600" dirty="0">
                <a:latin typeface="Times New Roman"/>
                <a:ea typeface="Calibri"/>
              </a:rPr>
              <a:t/>
            </a:r>
            <a:br>
              <a:rPr lang="el-GR" sz="3600" dirty="0">
                <a:latin typeface="Times New Roman"/>
                <a:ea typeface="Calibri"/>
              </a:rPr>
            </a:br>
            <a:endParaRPr lang="el-GR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23984" cy="126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Ευρωπαϊκή Ατζέντα για την Εκπαίδευση  Ενηλίκων</a:t>
            </a:r>
          </a:p>
        </p:txBody>
      </p:sp>
      <p:pic>
        <p:nvPicPr>
          <p:cNvPr id="8" name="7 - Εικόνα" descr="goa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7395" y="0"/>
            <a:ext cx="3796605" cy="1196752"/>
          </a:xfrm>
          <a:prstGeom prst="rect">
            <a:avLst/>
          </a:prstGeom>
        </p:spPr>
      </p:pic>
      <p:pic>
        <p:nvPicPr>
          <p:cNvPr id="10" name="9 - Εικόνα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581128"/>
            <a:ext cx="2143125" cy="178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62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4525963"/>
          </a:xfrm>
        </p:spPr>
        <p:txBody>
          <a:bodyPr/>
          <a:lstStyle/>
          <a:p>
            <a:pPr marL="1094105">
              <a:spcBef>
                <a:spcPts val="15"/>
              </a:spcBef>
              <a:spcAft>
                <a:spcPts val="0"/>
              </a:spcAft>
              <a:buNone/>
            </a:pPr>
            <a:endParaRPr lang="el-GR" b="1" u="sng" dirty="0" smtClean="0">
              <a:solidFill>
                <a:srgbClr val="0070C0"/>
              </a:solidFill>
              <a:ea typeface="Calibri"/>
              <a:cs typeface="Verdana"/>
            </a:endParaRPr>
          </a:p>
          <a:p>
            <a:pPr marL="1094105">
              <a:spcBef>
                <a:spcPts val="15"/>
              </a:spcBef>
              <a:spcAft>
                <a:spcPts val="0"/>
              </a:spcAft>
            </a:pPr>
            <a:endParaRPr lang="el-GR" b="1" dirty="0" smtClean="0">
              <a:solidFill>
                <a:srgbClr val="0070C0"/>
              </a:solidFill>
              <a:ea typeface="Calibri"/>
              <a:cs typeface="Verdana"/>
            </a:endParaRPr>
          </a:p>
          <a:p>
            <a:pPr marL="1094105">
              <a:spcBef>
                <a:spcPts val="15"/>
              </a:spcBef>
              <a:spcAft>
                <a:spcPts val="0"/>
              </a:spcAft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αναβαθμισμένες δεξιότητες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για τους πολίτες 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1094105">
              <a:spcBef>
                <a:spcPts val="15"/>
              </a:spcBef>
              <a:spcAft>
                <a:spcPts val="0"/>
              </a:spcAft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αξιοποίηση των  δεξιοτήτων των πολιτών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1094105">
              <a:spcBef>
                <a:spcPts val="15"/>
              </a:spcBef>
              <a:spcAft>
                <a:spcPts val="0"/>
              </a:spcAft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σύνδεση δεξιοτήτων με τις ανάγκες και τις τάσεις της αγοράς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Verdana"/>
              </a:rPr>
              <a:t>εργασίας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              29/2/2016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Υπουργείο Παιδείας, </a:t>
            </a:r>
          </a:p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Έρευνας &amp; 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892480" cy="1440160"/>
          </a:xfrm>
        </p:spPr>
        <p:txBody>
          <a:bodyPr>
            <a:noAutofit/>
          </a:bodyPr>
          <a:lstStyle/>
          <a:p>
            <a:pPr marL="1094105">
              <a:spcBef>
                <a:spcPts val="15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srgbClr val="CC0000"/>
                </a:solidFill>
                <a:ea typeface="Calibri"/>
              </a:rPr>
              <a:t>Στόχοι της Ευρωπαϊκής Ατζέντας  αναφορικά με τις δεξιότητες</a:t>
            </a:r>
            <a:r>
              <a:rPr lang="el-GR" sz="3600" dirty="0">
                <a:latin typeface="Times New Roman"/>
                <a:ea typeface="Calibri"/>
              </a:rPr>
              <a:t/>
            </a:r>
            <a:br>
              <a:rPr lang="el-GR" sz="3600" dirty="0">
                <a:latin typeface="Times New Roman"/>
                <a:ea typeface="Calibri"/>
              </a:rPr>
            </a:br>
            <a:endParaRPr lang="el-GR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403649" cy="126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Ευρωπαϊκή Ατζέντα για την Εκπαίδευση  Ενηλίκων</a:t>
            </a:r>
          </a:p>
        </p:txBody>
      </p:sp>
      <p:pic>
        <p:nvPicPr>
          <p:cNvPr id="8" name="7 - Εικόνα" descr="ImageHand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5013176"/>
            <a:ext cx="2195736" cy="1534924"/>
          </a:xfrm>
          <a:prstGeom prst="rect">
            <a:avLst/>
          </a:prstGeom>
        </p:spPr>
      </p:pic>
      <p:pic>
        <p:nvPicPr>
          <p:cNvPr id="9" name="8 - Εικόνα" descr="job-skills-830x5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"/>
            <a:ext cx="3448819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5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marL="0" indent="0" algn="ctr">
              <a:buNone/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</a:rPr>
              <a:t>Εθνικός φορέας συντονισμού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</a:rPr>
              <a:t>για την υλοποίηση της Ευρωπαϊκής Ατζέντας για την Εκπαίδευση Ενηλίκων στην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Times New Roman"/>
              </a:rPr>
              <a:t>Ελλάδα </a:t>
            </a:r>
            <a:endParaRPr lang="el-G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             29/2/2016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Υπουργείο Παιδείας, </a:t>
            </a:r>
          </a:p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Έρευνας &amp; 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75656" y="1484784"/>
            <a:ext cx="7344816" cy="1152128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-GR" sz="3600" b="1" dirty="0">
                <a:solidFill>
                  <a:srgbClr val="CC0000"/>
                </a:solidFill>
                <a:ea typeface="Times New Roman"/>
              </a:rPr>
              <a:t>Η Γενική Γραμματεία Διά Βίου Μάθησης &amp; Νέας Γενιάς</a:t>
            </a:r>
            <a:r>
              <a:rPr lang="el-GR" dirty="0">
                <a:latin typeface="Times New Roman"/>
                <a:ea typeface="Calibri"/>
              </a:rPr>
              <a:t/>
            </a:r>
            <a:br>
              <a:rPr lang="el-GR" dirty="0">
                <a:latin typeface="Times New Roman"/>
                <a:ea typeface="Calibri"/>
              </a:rPr>
            </a:b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475657" cy="1484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Ευρωπαϊκή Ατζέντα για την Εκπαίδευση  Ενηλίκων</a:t>
            </a:r>
          </a:p>
        </p:txBody>
      </p:sp>
      <p:pic>
        <p:nvPicPr>
          <p:cNvPr id="8" name="7 - Εικόνα" descr="educ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4005064"/>
            <a:ext cx="2376264" cy="2688930"/>
          </a:xfrm>
          <a:prstGeom prst="rect">
            <a:avLst/>
          </a:prstGeom>
        </p:spPr>
      </p:pic>
      <p:pic>
        <p:nvPicPr>
          <p:cNvPr id="9" name="8 - Εικόνα" descr="6-θέσεις-εργασίας-σε-φορείς-της-Έυρωπαϊκής-ένωση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4065" y="3933056"/>
            <a:ext cx="2409935" cy="261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18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                                    </a:t>
            </a:r>
            <a:endParaRPr lang="el-GR" dirty="0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            29/2/2016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Υπουργείο Παιδείας, </a:t>
            </a:r>
          </a:p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Έρευνας &amp; 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7956376" cy="57606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-GR" sz="2800" b="1" dirty="0">
                <a:solidFill>
                  <a:srgbClr val="C00000"/>
                </a:solidFill>
                <a:ea typeface="Times New Roman"/>
              </a:rPr>
              <a:t>Ευρωπαϊκή Ατζέντα για την </a:t>
            </a:r>
            <a:r>
              <a:rPr lang="el-GR" sz="2800" b="1" dirty="0" smtClean="0">
                <a:solidFill>
                  <a:srgbClr val="C00000"/>
                </a:solidFill>
                <a:ea typeface="Times New Roman"/>
              </a:rPr>
              <a:t>Εκπαίδευση Ενηλίκων στην </a:t>
            </a:r>
            <a:r>
              <a:rPr lang="el-GR" sz="2800" b="1" dirty="0">
                <a:solidFill>
                  <a:srgbClr val="C00000"/>
                </a:solidFill>
                <a:ea typeface="Times New Roman"/>
              </a:rPr>
              <a:t>Ελλάδα </a:t>
            </a:r>
            <a:r>
              <a:rPr lang="el-GR" sz="2800" b="1" dirty="0" smtClean="0">
                <a:solidFill>
                  <a:srgbClr val="C00000"/>
                </a:solidFill>
                <a:ea typeface="Times New Roman"/>
              </a:rPr>
              <a:t>2012 </a:t>
            </a:r>
            <a:r>
              <a:rPr lang="el-GR" sz="2800" b="1" dirty="0">
                <a:solidFill>
                  <a:srgbClr val="C00000"/>
                </a:solidFill>
                <a:ea typeface="Times New Roman"/>
              </a:rPr>
              <a:t>-</a:t>
            </a:r>
            <a:r>
              <a:rPr lang="el-GR" sz="2800" b="1" dirty="0" smtClean="0">
                <a:solidFill>
                  <a:srgbClr val="C00000"/>
                </a:solidFill>
                <a:ea typeface="Times New Roman"/>
              </a:rPr>
              <a:t>2014</a:t>
            </a:r>
            <a:r>
              <a:rPr lang="el-GR" sz="2000" dirty="0">
                <a:latin typeface="Times New Roman"/>
                <a:ea typeface="Calibri"/>
              </a:rPr>
              <a:t/>
            </a:r>
            <a:br>
              <a:rPr lang="el-GR" sz="2000" dirty="0">
                <a:latin typeface="Times New Roman"/>
                <a:ea typeface="Calibri"/>
              </a:rPr>
            </a:br>
            <a:r>
              <a:rPr lang="el-GR" sz="2000" dirty="0">
                <a:solidFill>
                  <a:srgbClr val="FF0000"/>
                </a:solidFill>
                <a:ea typeface="Times New Roman"/>
                <a:cs typeface="Arial"/>
              </a:rPr>
              <a:t> </a:t>
            </a:r>
            <a:r>
              <a:rPr lang="el-GR" sz="2000" dirty="0">
                <a:latin typeface="Times New Roman"/>
                <a:ea typeface="Calibri"/>
              </a:rPr>
              <a:t/>
            </a:r>
            <a:br>
              <a:rPr lang="el-GR" sz="2000" dirty="0">
                <a:latin typeface="Times New Roman"/>
                <a:ea typeface="Calibri"/>
              </a:rPr>
            </a:br>
            <a:endParaRPr lang="el-G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1259631" cy="126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prstClr val="black"/>
                </a:solidFill>
              </a:rPr>
              <a:t>Ευρωπαϊκή Ατζέντα για την Εκπαίδευση  Ενηλίκων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2555776" y="2492896"/>
            <a:ext cx="3672408" cy="172819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/>
            <a:r>
              <a:rPr lang="el-GR" sz="2800" b="1" dirty="0">
                <a:solidFill>
                  <a:srgbClr val="C00000"/>
                </a:solidFill>
                <a:ea typeface="TimesNewRomanPSMT"/>
                <a:cs typeface="TimesNewRomanPSMT"/>
              </a:rPr>
              <a:t>ΠΡΟΤΑΣΕΙΣ </a:t>
            </a:r>
            <a:r>
              <a:rPr lang="el-GR" sz="2800" b="1" dirty="0" smtClean="0">
                <a:solidFill>
                  <a:srgbClr val="C00000"/>
                </a:solidFill>
                <a:ea typeface="TimesNewRomanPSMT"/>
                <a:cs typeface="TimesNewRomanPSMT"/>
              </a:rPr>
              <a:t> </a:t>
            </a:r>
            <a:r>
              <a:rPr lang="el-GR" sz="2800" b="1" dirty="0">
                <a:solidFill>
                  <a:srgbClr val="C00000"/>
                </a:solidFill>
                <a:ea typeface="TimesNewRomanPSMT"/>
                <a:cs typeface="TimesNewRomanPSMT"/>
              </a:rPr>
              <a:t>ΣΥΣΤΑΣΕΙΣ</a:t>
            </a:r>
            <a:endParaRPr lang="el-GR" sz="2800" dirty="0">
              <a:solidFill>
                <a:prstClr val="white"/>
              </a:solidFill>
              <a:latin typeface="Times New Roman"/>
              <a:ea typeface="Calibri"/>
            </a:endParaRPr>
          </a:p>
        </p:txBody>
      </p:sp>
      <p:cxnSp>
        <p:nvCxnSpPr>
          <p:cNvPr id="7" name="Ευθεία γραμμή σύνδεσης 6"/>
          <p:cNvCxnSpPr>
            <a:endCxn id="25" idx="1"/>
          </p:cNvCxnSpPr>
          <p:nvPr/>
        </p:nvCxnSpPr>
        <p:spPr>
          <a:xfrm flipV="1">
            <a:off x="5364088" y="2241649"/>
            <a:ext cx="432048" cy="3952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>
            <a:off x="5795323" y="3982849"/>
            <a:ext cx="792901" cy="5982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/>
          <p:cNvCxnSpPr/>
          <p:nvPr/>
        </p:nvCxnSpPr>
        <p:spPr>
          <a:xfrm flipH="1" flipV="1">
            <a:off x="1835696" y="2492896"/>
            <a:ext cx="792088" cy="53860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εία γραμμή σύνδεσης 13"/>
          <p:cNvCxnSpPr/>
          <p:nvPr/>
        </p:nvCxnSpPr>
        <p:spPr>
          <a:xfrm flipH="1">
            <a:off x="1529916" y="3968000"/>
            <a:ext cx="1385900" cy="3859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>
            <a:off x="4139952" y="4353996"/>
            <a:ext cx="0" cy="103722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4437112"/>
            <a:ext cx="3059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Προβολή  Δημοσιότητα</a:t>
            </a:r>
            <a:endParaRPr lang="el-G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1764595"/>
            <a:ext cx="2313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Οργάνωση  Δικτύωση</a:t>
            </a:r>
            <a:endParaRPr lang="el-G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6136" y="1764595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Αξιοποίηση νέων τεχνολογιών</a:t>
            </a:r>
            <a:endParaRPr lang="el-G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3648" y="5391219"/>
            <a:ext cx="5904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Σταθερό πλαίσιο λειτουργίας της Εκπαίδευσης Ενηλίκων</a:t>
            </a:r>
            <a:endParaRPr lang="el-G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9" name="TextBox 3078"/>
          <p:cNvSpPr txBox="1"/>
          <p:nvPr/>
        </p:nvSpPr>
        <p:spPr>
          <a:xfrm>
            <a:off x="6660232" y="4353996"/>
            <a:ext cx="24837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</a:rPr>
              <a:t>Ευπαθείς κοινωνικά ομάδες</a:t>
            </a:r>
            <a:endParaRPr lang="el-G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" name="19 - Εικόνα" descr="distanceLear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708920"/>
            <a:ext cx="2915816" cy="1136526"/>
          </a:xfrm>
          <a:prstGeom prst="rect">
            <a:avLst/>
          </a:prstGeom>
        </p:spPr>
      </p:pic>
      <p:pic>
        <p:nvPicPr>
          <p:cNvPr id="21" name="20 - Εικόνα" descr="canstockphoto58051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996952"/>
            <a:ext cx="2304256" cy="1008112"/>
          </a:xfrm>
          <a:prstGeom prst="rect">
            <a:avLst/>
          </a:prstGeom>
        </p:spPr>
      </p:pic>
      <p:pic>
        <p:nvPicPr>
          <p:cNvPr id="22" name="21 - Εικόνα" descr="edn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437112"/>
            <a:ext cx="2278008" cy="951744"/>
          </a:xfrm>
          <a:prstGeom prst="rect">
            <a:avLst/>
          </a:prstGeom>
        </p:spPr>
      </p:pic>
      <p:pic>
        <p:nvPicPr>
          <p:cNvPr id="24" name="23 - Εικόνα" descr="teamwork-benefi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23720" y="5805264"/>
            <a:ext cx="2520280" cy="692696"/>
          </a:xfrm>
          <a:prstGeom prst="rect">
            <a:avLst/>
          </a:prstGeom>
        </p:spPr>
      </p:pic>
      <p:pic>
        <p:nvPicPr>
          <p:cNvPr id="27" name="26 - Εικόνα" descr="Med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4221088"/>
            <a:ext cx="147565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90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Autofit/>
          </a:bodyPr>
          <a:lstStyle/>
          <a:p>
            <a:pPr lvl="0"/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Σύσταση Εθνικής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Συντονιστικής Επιτροπής: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5715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Υπουργείο Εσωτερικών 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5715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Υπουργείο Δικαιοσύνης 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5715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Υπουργείο Εργασίας (ΟΑΕΔ)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5715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Ένωση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Περιφερειών Ελλάδας 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5715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Κεντρική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Ένωση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Δήμων Ελλάδας</a:t>
            </a:r>
          </a:p>
          <a:p>
            <a:pPr marL="5715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ΚΑΝΕΠ – ΓΣΕΕ</a:t>
            </a:r>
          </a:p>
          <a:p>
            <a:pPr marL="5715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2800" dirty="0" err="1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ΜετάΔΡΑΣΗ</a:t>
            </a:r>
            <a:endParaRPr lang="el-GR" sz="2800" dirty="0" smtClean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marL="5715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ΕΠΑΝΟΔΟΣ</a:t>
            </a:r>
          </a:p>
          <a:p>
            <a:pPr marL="457200" algn="just">
              <a:spcAft>
                <a:spcPts val="0"/>
              </a:spcAft>
            </a:pPr>
            <a:endParaRPr lang="el-GR" sz="2800" b="1" dirty="0" smtClean="0">
              <a:solidFill>
                <a:srgbClr val="0070C0"/>
              </a:solidFill>
              <a:ea typeface="Times New Roman"/>
            </a:endParaRPr>
          </a:p>
          <a:p>
            <a:pPr marL="457200" algn="just">
              <a:spcAft>
                <a:spcPts val="0"/>
              </a:spcAft>
            </a:pPr>
            <a:endParaRPr lang="el-GR" sz="2800" b="1" dirty="0" smtClean="0">
              <a:solidFill>
                <a:srgbClr val="0070C0"/>
              </a:solidFill>
              <a:ea typeface="Times New Roman"/>
            </a:endParaRPr>
          </a:p>
          <a:p>
            <a:pPr marL="457200" algn="just">
              <a:spcAft>
                <a:spcPts val="0"/>
              </a:spcAft>
            </a:pPr>
            <a:endParaRPr lang="el-GR" sz="2800" dirty="0">
              <a:latin typeface="Times New Roman"/>
              <a:ea typeface="Calibri"/>
            </a:endParaRPr>
          </a:p>
          <a:p>
            <a:endParaRPr lang="el-GR" sz="2800" dirty="0"/>
          </a:p>
        </p:txBody>
      </p:sp>
      <p:sp>
        <p:nvSpPr>
          <p:cNvPr id="6" name="Θέση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              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       Υπουργείο Παιδείας, Έρευνας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&amp;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1268760"/>
            <a:ext cx="7956376" cy="64807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l-GR" sz="3100" b="1" dirty="0">
                <a:solidFill>
                  <a:srgbClr val="C00000"/>
                </a:solidFill>
                <a:ea typeface="Times New Roman"/>
              </a:rPr>
              <a:t>Ευρωπαϊκή Ατζέντα για την Εκπαίδευση Ενηλίκων </a:t>
            </a:r>
            <a:r>
              <a:rPr lang="el-GR" sz="3100" dirty="0" smtClean="0">
                <a:solidFill>
                  <a:srgbClr val="C00000"/>
                </a:solidFill>
                <a:ea typeface="Times New Roman"/>
              </a:rPr>
              <a:t>στην Ελλάδα 2015-17</a:t>
            </a:r>
            <a:r>
              <a:rPr lang="el-GR" sz="3100" b="1" dirty="0" smtClean="0">
                <a:solidFill>
                  <a:srgbClr val="C00000"/>
                </a:solidFill>
                <a:ea typeface="Times New Roman"/>
              </a:rPr>
              <a:t/>
            </a:r>
            <a:br>
              <a:rPr lang="el-GR" sz="3100" b="1" dirty="0" smtClean="0">
                <a:solidFill>
                  <a:srgbClr val="C00000"/>
                </a:solidFill>
                <a:ea typeface="Times New Roman"/>
              </a:rPr>
            </a:br>
            <a:r>
              <a:rPr lang="el-GR" sz="2800" dirty="0">
                <a:latin typeface="Times New Roman"/>
                <a:ea typeface="Calibri"/>
              </a:rPr>
              <a:t/>
            </a:r>
            <a:br>
              <a:rPr lang="el-GR" sz="2800" dirty="0">
                <a:latin typeface="Times New Roman"/>
                <a:ea typeface="Calibri"/>
              </a:rPr>
            </a:br>
            <a:r>
              <a:rPr lang="el-GR" sz="2200" b="1" dirty="0">
                <a:solidFill>
                  <a:srgbClr val="0070C0"/>
                </a:solidFill>
                <a:ea typeface="Times New Roman"/>
                <a:cs typeface="+mn-cs"/>
              </a:rPr>
              <a:t/>
            </a:r>
            <a:br>
              <a:rPr lang="el-GR" sz="2200" b="1" dirty="0">
                <a:solidFill>
                  <a:srgbClr val="0070C0"/>
                </a:solidFill>
                <a:ea typeface="Times New Roman"/>
                <a:cs typeface="+mn-cs"/>
              </a:rPr>
            </a:br>
            <a:endParaRPr lang="el-G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59632" cy="11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prstClr val="black"/>
                </a:solidFill>
              </a:rPr>
              <a:t>Ευρωπαϊκή Ατζέντα για την Εκπαίδευση  Ενηλίκων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84784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        Σχέδιο Δράσης</a:t>
            </a:r>
            <a:endParaRPr lang="el-GR" sz="2400" b="1" dirty="0">
              <a:solidFill>
                <a:srgbClr val="C00000"/>
              </a:solidFill>
            </a:endParaRPr>
          </a:p>
        </p:txBody>
      </p:sp>
      <p:pic>
        <p:nvPicPr>
          <p:cNvPr id="9" name="8 - Εικόνα" descr="organisation-structure_958924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348880"/>
            <a:ext cx="3312368" cy="133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6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8840"/>
            <a:ext cx="8686800" cy="4137323"/>
          </a:xfrm>
        </p:spPr>
        <p:txBody>
          <a:bodyPr>
            <a:normAutofit/>
          </a:bodyPr>
          <a:lstStyle/>
          <a:p>
            <a:pPr marL="1485900" indent="-685800">
              <a:lnSpc>
                <a:spcPct val="150000"/>
              </a:lnSpc>
              <a:spcAft>
                <a:spcPts val="0"/>
              </a:spcAft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2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κεντρικές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συνδιασκέψεις</a:t>
            </a:r>
          </a:p>
          <a:p>
            <a:pPr marL="1485900" indent="-685800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marL="1485900" indent="-685800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marL="1485900" indent="-685800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marL="1485900" indent="-685800">
              <a:lnSpc>
                <a:spcPct val="12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13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ημερίδες ενημέρωσης στις περιφέρειες με συμμετοχή των τοπικών φορέων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1143000" algn="just">
              <a:lnSpc>
                <a:spcPct val="150000"/>
              </a:lnSpc>
              <a:spcAft>
                <a:spcPts val="0"/>
              </a:spcAft>
              <a:buNone/>
            </a:pPr>
            <a:endParaRPr lang="el-GR" dirty="0">
              <a:latin typeface="Times New Roman"/>
              <a:ea typeface="Calibri"/>
            </a:endParaRPr>
          </a:p>
          <a:p>
            <a:pPr marL="800100" indent="-457200" algn="just">
              <a:lnSpc>
                <a:spcPct val="150000"/>
              </a:lnSpc>
            </a:pPr>
            <a:endParaRPr lang="el-GR" dirty="0">
              <a:latin typeface="Times New Roman"/>
              <a:ea typeface="Calibri"/>
            </a:endParaRPr>
          </a:p>
          <a:p>
            <a:pPr marL="800100" indent="-457200" algn="just">
              <a:lnSpc>
                <a:spcPct val="150000"/>
              </a:lnSpc>
            </a:pPr>
            <a:endParaRPr lang="el-GR" b="1" dirty="0" smtClean="0">
              <a:solidFill>
                <a:srgbClr val="0070C0"/>
              </a:solidFill>
              <a:ea typeface="Times New Roman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               29/2/2016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   Υπουργείο Παιδείας,</a:t>
            </a:r>
          </a:p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Έρευνας &amp; 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956376" cy="1728192"/>
          </a:xfrm>
        </p:spPr>
        <p:txBody>
          <a:bodyPr>
            <a:noAutofit/>
          </a:bodyPr>
          <a:lstStyle/>
          <a:p>
            <a:r>
              <a:rPr lang="el-GR" sz="2800" b="1" dirty="0">
                <a:solidFill>
                  <a:srgbClr val="C00000"/>
                </a:solidFill>
                <a:ea typeface="Times New Roman"/>
              </a:rPr>
              <a:t>Ευρωπαϊκή Ατζέντα για την Εκπαίδευση Ενηλίκων </a:t>
            </a:r>
            <a:r>
              <a:rPr lang="el-GR" sz="2800" b="1" dirty="0" smtClean="0">
                <a:solidFill>
                  <a:srgbClr val="C00000"/>
                </a:solidFill>
                <a:ea typeface="Times New Roman"/>
              </a:rPr>
              <a:t>στην </a:t>
            </a:r>
            <a:r>
              <a:rPr lang="el-GR" sz="2800" b="1" dirty="0">
                <a:solidFill>
                  <a:srgbClr val="C00000"/>
                </a:solidFill>
                <a:ea typeface="Times New Roman"/>
              </a:rPr>
              <a:t>Ελλάδα </a:t>
            </a:r>
            <a:r>
              <a:rPr lang="el-GR" sz="2800" b="1" dirty="0">
                <a:solidFill>
                  <a:srgbClr val="CC0000"/>
                </a:solidFill>
                <a:ea typeface="Times New Roman"/>
              </a:rPr>
              <a:t>2015-2017 </a:t>
            </a:r>
            <a:endParaRPr lang="el-G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23984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Ευρωπαϊκή Ατζέντα για την Εκπαίδευση  Ενηλίκων</a:t>
            </a:r>
          </a:p>
        </p:txBody>
      </p:sp>
      <p:pic>
        <p:nvPicPr>
          <p:cNvPr id="8" name="7 - Εικόνα" descr="export-s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564904"/>
            <a:ext cx="4680520" cy="194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44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20000"/>
              </a:lnSpc>
              <a:buNone/>
            </a:pPr>
            <a:endParaRPr lang="el-GR" sz="2800" b="1" dirty="0" smtClean="0">
              <a:solidFill>
                <a:srgbClr val="0070C0"/>
              </a:solidFill>
              <a:ea typeface="Times New Roman"/>
            </a:endParaRPr>
          </a:p>
          <a:p>
            <a:pPr lvl="0" algn="just">
              <a:lnSpc>
                <a:spcPct val="120000"/>
              </a:lnSpc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4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σεμινάρια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για εκπαιδευτές και σωφρονιστικούς υπαλλήλους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σε ΣΔΕ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καταστημάτων κράτησης </a:t>
            </a:r>
            <a:endParaRPr lang="el-GR" sz="2800" b="1" dirty="0" smtClean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algn="just">
              <a:lnSpc>
                <a:spcPct val="120000"/>
              </a:lnSpc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πιλοτική εφαρμογή εξ αποστάσεως εκπαίδευσης για τα Σχολεία Δεύτερης Ευκαιρίας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lvl="0" algn="just">
              <a:lnSpc>
                <a:spcPct val="110000"/>
              </a:lnSpc>
            </a:pPr>
            <a:r>
              <a:rPr lang="el-GR" sz="3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4 σεμινάρια </a:t>
            </a:r>
            <a:r>
              <a:rPr lang="el-GR" sz="30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για φορείς </a:t>
            </a:r>
            <a:r>
              <a:rPr lang="el-GR" sz="3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και συλλόγους </a:t>
            </a:r>
            <a:r>
              <a:rPr lang="el-GR" sz="30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που δραστηριοποιούνται στο χώρο των μεταναστών </a:t>
            </a:r>
            <a:endParaRPr lang="el-GR" sz="30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              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Υπουργείο Παιδείας,</a:t>
            </a:r>
            <a:endParaRPr lang="en-US" dirty="0" smtClean="0">
              <a:solidFill>
                <a:prstClr val="black">
                  <a:tint val="75000"/>
                </a:prstClr>
              </a:solidFill>
            </a:endParaRPr>
          </a:p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Έρευνας 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&amp; </a:t>
            </a:r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812360" cy="18002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l-GR" sz="2800" b="1" dirty="0">
                <a:solidFill>
                  <a:srgbClr val="C00000"/>
                </a:solidFill>
                <a:ea typeface="Times New Roman"/>
              </a:rPr>
              <a:t>Ευρωπαϊκή Ατζέντα για την Εκπαίδευση Ενηλίκων </a:t>
            </a:r>
            <a:r>
              <a:rPr lang="el-GR" sz="2800" b="1" dirty="0" smtClean="0">
                <a:solidFill>
                  <a:srgbClr val="C00000"/>
                </a:solidFill>
                <a:ea typeface="Times New Roman"/>
              </a:rPr>
              <a:t>στην </a:t>
            </a:r>
            <a:r>
              <a:rPr lang="el-GR" sz="2800" b="1" dirty="0">
                <a:solidFill>
                  <a:srgbClr val="C00000"/>
                </a:solidFill>
                <a:ea typeface="Times New Roman"/>
              </a:rPr>
              <a:t>Ελλάδα </a:t>
            </a:r>
            <a:r>
              <a:rPr lang="el-GR" sz="2800" b="1" dirty="0" smtClean="0">
                <a:solidFill>
                  <a:srgbClr val="CC0000"/>
                </a:solidFill>
                <a:ea typeface="Times New Roman"/>
              </a:rPr>
              <a:t>2015-2017 </a:t>
            </a:r>
            <a:r>
              <a:rPr lang="el-GR" sz="2800" dirty="0">
                <a:ea typeface="Calibri"/>
              </a:rPr>
              <a:t/>
            </a:r>
            <a:br>
              <a:rPr lang="el-GR" sz="2800" dirty="0">
                <a:ea typeface="Calibri"/>
              </a:rPr>
            </a:br>
            <a:endParaRPr lang="el-G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403647" cy="126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Ευρωπαϊκή Ατζέντα για την Εκπαίδευση  Ενηλίκων</a:t>
            </a:r>
          </a:p>
        </p:txBody>
      </p:sp>
      <p:pic>
        <p:nvPicPr>
          <p:cNvPr id="8" name="7 - Εικόνα" descr="aegeanuni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24239" y="0"/>
            <a:ext cx="4319761" cy="836712"/>
          </a:xfrm>
          <a:prstGeom prst="rect">
            <a:avLst/>
          </a:prstGeom>
        </p:spPr>
      </p:pic>
      <p:pic>
        <p:nvPicPr>
          <p:cNvPr id="11" name="10 - Εικόνα" descr="Distance-learning-key_shutterstock_128406317-640x2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5661248"/>
            <a:ext cx="223875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48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69371"/>
          </a:xfrm>
        </p:spPr>
        <p:txBody>
          <a:bodyPr>
            <a:normAutofit/>
          </a:bodyPr>
          <a:lstStyle/>
          <a:p>
            <a:pPr lvl="0"/>
            <a:endParaRPr lang="el-GR" b="1" dirty="0" smtClean="0">
              <a:solidFill>
                <a:srgbClr val="0070C0"/>
              </a:solidFill>
              <a:ea typeface="Times New Roman"/>
            </a:endParaRPr>
          </a:p>
          <a:p>
            <a:pPr lvl="0"/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Εθνική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καμπάνια ευαισθητοποίησης για την αναβάθμιση δεξιοτήτων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lvl="0"/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Δημιουργία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ιστοσελίδων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ευαισθητοποίησης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&amp;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ενημέρωσης για την εκπαίδευση ενηλίκων 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pPr lvl="0"/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Συστάσεις – προτάσεις για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τη διαμόρφωση πολιτικών 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             29/2/2016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568192" cy="365125"/>
          </a:xfrm>
        </p:spPr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Υπουργείο Παιδείας,</a:t>
            </a:r>
          </a:p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  Έρευνας &amp; 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9361040" cy="2232248"/>
          </a:xfrm>
        </p:spPr>
        <p:txBody>
          <a:bodyPr>
            <a:normAutofit/>
          </a:bodyPr>
          <a:lstStyle/>
          <a:p>
            <a:r>
              <a:rPr lang="el-GR" sz="2800" b="1" dirty="0">
                <a:solidFill>
                  <a:srgbClr val="C00000"/>
                </a:solidFill>
                <a:ea typeface="Times New Roman"/>
              </a:rPr>
              <a:t>Ευρωπαϊκή Ατζέντα για την Εκπαίδευση </a:t>
            </a:r>
            <a:r>
              <a:rPr lang="el-GR" sz="2800" b="1" dirty="0" smtClean="0">
                <a:solidFill>
                  <a:srgbClr val="C00000"/>
                </a:solidFill>
                <a:ea typeface="Times New Roman"/>
              </a:rPr>
              <a:t/>
            </a:r>
            <a:br>
              <a:rPr lang="el-GR" sz="2800" b="1" dirty="0" smtClean="0">
                <a:solidFill>
                  <a:srgbClr val="C00000"/>
                </a:solidFill>
                <a:ea typeface="Times New Roman"/>
              </a:rPr>
            </a:br>
            <a:r>
              <a:rPr lang="el-GR" sz="2800" b="1" dirty="0" smtClean="0">
                <a:solidFill>
                  <a:srgbClr val="C00000"/>
                </a:solidFill>
                <a:ea typeface="Times New Roman"/>
              </a:rPr>
              <a:t>Ενηλίκων στην </a:t>
            </a:r>
            <a:r>
              <a:rPr lang="el-GR" sz="2800" b="1" dirty="0">
                <a:solidFill>
                  <a:srgbClr val="C00000"/>
                </a:solidFill>
                <a:ea typeface="Times New Roman"/>
              </a:rPr>
              <a:t>Ελλάδα </a:t>
            </a:r>
            <a:r>
              <a:rPr lang="el-GR" sz="2800" b="1" dirty="0" smtClean="0">
                <a:solidFill>
                  <a:srgbClr val="CC0000"/>
                </a:solidFill>
                <a:ea typeface="Times New Roman"/>
              </a:rPr>
              <a:t>2015-2017</a:t>
            </a:r>
            <a:r>
              <a:rPr lang="el-GR" sz="2000" b="1" dirty="0" smtClean="0">
                <a:solidFill>
                  <a:srgbClr val="CC0000"/>
                </a:solidFill>
                <a:ea typeface="Times New Roman"/>
              </a:rPr>
              <a:t> </a:t>
            </a:r>
            <a:endParaRPr lang="el-G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23984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Ευρωπαϊκή Ατζέντα για την Εκπαίδευση  Ενηλίκων</a:t>
            </a:r>
          </a:p>
        </p:txBody>
      </p:sp>
      <p:pic>
        <p:nvPicPr>
          <p:cNvPr id="9" name="8 - Εικόνα" descr="training-396524_960_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504" y="0"/>
            <a:ext cx="4464496" cy="1224136"/>
          </a:xfrm>
          <a:prstGeom prst="rect">
            <a:avLst/>
          </a:prstGeom>
        </p:spPr>
      </p:pic>
      <p:pic>
        <p:nvPicPr>
          <p:cNvPr id="11" name="10 - Εικόνα" descr="webDesig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5085184"/>
            <a:ext cx="3851920" cy="121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59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hlinkClick r:id="rId2"/>
            </a:endParaRPr>
          </a:p>
          <a:p>
            <a:pPr algn="ctr">
              <a:buNone/>
            </a:pPr>
            <a:endParaRPr lang="en-US" dirty="0" smtClean="0">
              <a:hlinkClick r:id="rId2"/>
            </a:endParaRPr>
          </a:p>
          <a:p>
            <a:pPr algn="ctr">
              <a:buNone/>
            </a:pPr>
            <a:endParaRPr lang="el-GR" dirty="0" smtClean="0">
              <a:hlinkClick r:id="rId2"/>
            </a:endParaRPr>
          </a:p>
          <a:p>
            <a:pPr algn="ctr">
              <a:buNone/>
            </a:pPr>
            <a:r>
              <a:rPr lang="en-US" dirty="0" smtClean="0">
                <a:hlinkClick r:id="rId2"/>
              </a:rPr>
              <a:t>www.gsae.edu.gr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3"/>
              </a:rPr>
              <a:t>www.minedu.gov.gr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4"/>
              </a:rPr>
              <a:t>http://ec.europa.eu/epale/</a:t>
            </a: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5"/>
              </a:rPr>
              <a:t>europeanagenda@minedu.gov.gr</a:t>
            </a:r>
            <a:endParaRPr lang="en-US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              29/2/2016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                Υπουργείο Παιδείας, Έρευνας  &amp; 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722312"/>
            <a:ext cx="9144000" cy="695325"/>
          </a:xfrm>
        </p:spPr>
        <p:txBody>
          <a:bodyPr>
            <a:noAutofit/>
          </a:bodyPr>
          <a:lstStyle/>
          <a:p>
            <a:r>
              <a:rPr lang="el-GR" sz="4000" dirty="0" smtClean="0">
                <a:solidFill>
                  <a:srgbClr val="CC0000"/>
                </a:solidFill>
              </a:rPr>
              <a:t>               Σας ευχαριστώ!</a:t>
            </a:r>
            <a:endParaRPr lang="el-GR" sz="4000" dirty="0">
              <a:solidFill>
                <a:srgbClr val="CC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483312" cy="134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Ευρωπαϊκή Ατζέντα για την Εκπαίδευση  Ενηλίκων</a:t>
            </a:r>
          </a:p>
        </p:txBody>
      </p:sp>
      <p:pic>
        <p:nvPicPr>
          <p:cNvPr id="9" name="8 - Εικόνα" descr="bepro_listings_icons_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177281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5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404665"/>
            <a:ext cx="7772400" cy="43204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            </a:t>
            </a:r>
            <a:r>
              <a:rPr lang="el-GR" sz="3600" b="1" dirty="0" smtClean="0">
                <a:solidFill>
                  <a:srgbClr val="CC0000"/>
                </a:solidFill>
              </a:rPr>
              <a:t>Διά Βίου Μάθηση</a:t>
            </a:r>
            <a:endParaRPr lang="el-GR" sz="3600" b="1" dirty="0">
              <a:solidFill>
                <a:srgbClr val="CC00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892480" cy="5544616"/>
          </a:xfrm>
          <a:solidFill>
            <a:schemeClr val="bg2"/>
          </a:solidFill>
        </p:spPr>
        <p:txBody>
          <a:bodyPr>
            <a:normAutofit fontScale="47500" lnSpcReduction="20000"/>
          </a:bodyPr>
          <a:lstStyle/>
          <a:p>
            <a:pPr algn="l"/>
            <a:r>
              <a:rPr lang="el-GR" dirty="0" smtClean="0"/>
              <a:t>                 </a:t>
            </a:r>
            <a:r>
              <a:rPr lang="el-GR" sz="3800" b="1" dirty="0" smtClean="0">
                <a:solidFill>
                  <a:schemeClr val="accent1">
                    <a:lumMod val="75000"/>
                  </a:schemeClr>
                </a:solidFill>
              </a:rPr>
              <a:t>Παιδικός σταθμός /Νηπιαγωγείο</a:t>
            </a:r>
          </a:p>
          <a:p>
            <a:pPr algn="l"/>
            <a:r>
              <a:rPr lang="el-GR" sz="38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l-GR" sz="3800" b="1" dirty="0" smtClean="0">
                <a:solidFill>
                  <a:schemeClr val="accent1">
                    <a:lumMod val="75000"/>
                  </a:schemeClr>
                </a:solidFill>
              </a:rPr>
              <a:t>                  0-6  ετών </a:t>
            </a:r>
          </a:p>
          <a:p>
            <a:pPr lvl="3" algn="l"/>
            <a:r>
              <a:rPr lang="el-GR" sz="2000" b="1" dirty="0" smtClean="0">
                <a:solidFill>
                  <a:schemeClr val="tx1"/>
                </a:solidFill>
              </a:rPr>
              <a:t>     </a:t>
            </a:r>
          </a:p>
          <a:p>
            <a:pPr lvl="3" algn="l"/>
            <a:endParaRPr lang="el-GR" b="1" dirty="0">
              <a:solidFill>
                <a:schemeClr val="tx1"/>
              </a:solidFill>
            </a:endParaRPr>
          </a:p>
          <a:p>
            <a:pPr lvl="3" algn="l"/>
            <a:endParaRPr lang="el-GR" sz="2000" b="1" dirty="0" smtClean="0">
              <a:solidFill>
                <a:schemeClr val="tx1"/>
              </a:solidFill>
            </a:endParaRPr>
          </a:p>
          <a:p>
            <a:pPr lvl="3" algn="l"/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</a:t>
            </a:r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</a:rPr>
              <a:t>Σχολική εκπαίδευση: Πρωτοβάθμια- Δευτεροβάθμια              </a:t>
            </a:r>
          </a:p>
          <a:p>
            <a:pPr lvl="3" algn="l"/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Τριτοβάθμια Εκπαίδευση: 6-25 ετών</a:t>
            </a:r>
          </a:p>
          <a:p>
            <a:pPr algn="l"/>
            <a:r>
              <a:rPr lang="el-GR" sz="3600" dirty="0" smtClean="0">
                <a:solidFill>
                  <a:schemeClr val="accent1">
                    <a:lumMod val="75000"/>
                  </a:schemeClr>
                </a:solidFill>
              </a:rPr>
              <a:t>                       </a:t>
            </a:r>
          </a:p>
          <a:p>
            <a:pPr lvl="3" algn="l"/>
            <a:endParaRPr lang="el-GR" b="1" dirty="0">
              <a:solidFill>
                <a:schemeClr val="tx1"/>
              </a:solidFill>
            </a:endParaRPr>
          </a:p>
          <a:p>
            <a:pPr lvl="3" algn="l"/>
            <a:r>
              <a:rPr lang="el-GR" b="1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</a:rPr>
              <a:t>Αρχική Επαγγελματική Εκπαίδευση και Κατάρτιση</a:t>
            </a:r>
          </a:p>
          <a:p>
            <a:pPr algn="l"/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15 – 19 ετών</a:t>
            </a: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</a:rPr>
              <a:t>                                          </a:t>
            </a: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</a:rPr>
              <a:t>                                      </a:t>
            </a:r>
          </a:p>
          <a:p>
            <a:pPr algn="l"/>
            <a:endParaRPr lang="el-GR" sz="2000" b="1" dirty="0">
              <a:solidFill>
                <a:schemeClr val="tx1"/>
              </a:solidFill>
            </a:endParaRPr>
          </a:p>
          <a:p>
            <a:pPr algn="l"/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el-GR" sz="2000" b="1" dirty="0" smtClean="0">
                <a:solidFill>
                  <a:schemeClr val="tx1"/>
                </a:solidFill>
              </a:rPr>
              <a:t>                                                                         </a:t>
            </a:r>
            <a:r>
              <a:rPr lang="el-GR" sz="4200" b="1" dirty="0" err="1" smtClean="0">
                <a:solidFill>
                  <a:schemeClr val="accent1">
                    <a:lumMod val="75000"/>
                  </a:schemeClr>
                </a:solidFill>
              </a:rPr>
              <a:t>Μεταλυκειακή</a:t>
            </a:r>
            <a:r>
              <a:rPr lang="el-GR" sz="4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200" b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l-GR" sz="4200" b="1" dirty="0" err="1" smtClean="0">
                <a:solidFill>
                  <a:schemeClr val="accent1">
                    <a:lumMod val="75000"/>
                  </a:schemeClr>
                </a:solidFill>
              </a:rPr>
              <a:t>ρχική</a:t>
            </a:r>
            <a:r>
              <a:rPr lang="el-GR" sz="4200" b="1" dirty="0" smtClean="0">
                <a:solidFill>
                  <a:schemeClr val="accent1">
                    <a:lumMod val="75000"/>
                  </a:schemeClr>
                </a:solidFill>
              </a:rPr>
              <a:t> Επαγγελματική Εκπαίδευση και              </a:t>
            </a:r>
            <a:r>
              <a:rPr lang="el-GR" sz="4200" dirty="0" smtClean="0">
                <a:solidFill>
                  <a:schemeClr val="accent1">
                    <a:lumMod val="75000"/>
                  </a:schemeClr>
                </a:solidFill>
              </a:rPr>
              <a:t>                 </a:t>
            </a:r>
          </a:p>
          <a:p>
            <a:pPr algn="l"/>
            <a:r>
              <a:rPr lang="el-GR" sz="4200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</a:t>
            </a:r>
            <a:r>
              <a:rPr lang="el-GR" sz="4200" b="1" dirty="0" smtClean="0">
                <a:solidFill>
                  <a:schemeClr val="accent1">
                    <a:lumMod val="75000"/>
                  </a:schemeClr>
                </a:solidFill>
              </a:rPr>
              <a:t>Κατάρτιση : 19 – 25 ετών</a:t>
            </a:r>
          </a:p>
          <a:p>
            <a:pPr algn="l"/>
            <a:r>
              <a:rPr lang="el-GR" sz="4200" dirty="0"/>
              <a:t> </a:t>
            </a:r>
            <a:r>
              <a:rPr lang="el-GR" sz="4200" dirty="0" smtClean="0"/>
              <a:t>    </a:t>
            </a:r>
          </a:p>
          <a:p>
            <a:pPr algn="l"/>
            <a:r>
              <a:rPr lang="el-GR" dirty="0"/>
              <a:t> </a:t>
            </a:r>
            <a:r>
              <a:rPr lang="el-GR" dirty="0" smtClean="0"/>
              <a:t>                                          </a:t>
            </a:r>
          </a:p>
          <a:p>
            <a:pPr algn="l"/>
            <a:r>
              <a:rPr lang="el-GR" dirty="0"/>
              <a:t> </a:t>
            </a:r>
            <a:r>
              <a:rPr lang="el-GR" dirty="0" smtClean="0"/>
              <a:t>                                                                   </a:t>
            </a:r>
          </a:p>
          <a:p>
            <a:pPr algn="l"/>
            <a:endParaRPr lang="el-GR" sz="2000" b="1" dirty="0">
              <a:solidFill>
                <a:schemeClr val="tx1"/>
              </a:solidFill>
            </a:endParaRPr>
          </a:p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           </a:t>
            </a:r>
          </a:p>
          <a:p>
            <a:pPr algn="l"/>
            <a:endParaRPr lang="el-GR" sz="2000" b="1" dirty="0" smtClean="0">
              <a:solidFill>
                <a:schemeClr val="tx1"/>
              </a:solidFill>
            </a:endParaRPr>
          </a:p>
          <a:p>
            <a:pPr algn="l"/>
            <a:r>
              <a:rPr lang="el-GR" sz="2000" b="1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                             </a:t>
            </a:r>
            <a:r>
              <a:rPr lang="el-GR" sz="4200" b="1" dirty="0" smtClean="0">
                <a:solidFill>
                  <a:schemeClr val="accent1">
                    <a:lumMod val="75000"/>
                  </a:schemeClr>
                </a:solidFill>
              </a:rPr>
              <a:t>Συνεχιζόμενη </a:t>
            </a:r>
            <a:r>
              <a:rPr lang="en-US" sz="4200" b="1" dirty="0" smtClean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l-GR" sz="4200" b="1" dirty="0" err="1" smtClean="0">
                <a:solidFill>
                  <a:schemeClr val="accent1">
                    <a:lumMod val="75000"/>
                  </a:schemeClr>
                </a:solidFill>
              </a:rPr>
              <a:t>παγγελματική</a:t>
            </a:r>
            <a:r>
              <a:rPr lang="el-GR" sz="4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200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l-GR" sz="4200" b="1" dirty="0" err="1" smtClean="0">
                <a:solidFill>
                  <a:schemeClr val="accent1">
                    <a:lumMod val="75000"/>
                  </a:schemeClr>
                </a:solidFill>
              </a:rPr>
              <a:t>κπαίδευση</a:t>
            </a:r>
            <a:r>
              <a:rPr lang="el-GR" sz="4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pPr algn="l"/>
            <a:r>
              <a:rPr lang="el-GR" sz="4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42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και </a:t>
            </a:r>
            <a:r>
              <a:rPr lang="en-US" sz="4200" b="1" dirty="0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l-GR" sz="4200" b="1" dirty="0" err="1" smtClean="0">
                <a:solidFill>
                  <a:schemeClr val="accent1">
                    <a:lumMod val="75000"/>
                  </a:schemeClr>
                </a:solidFill>
              </a:rPr>
              <a:t>ατάρτιση</a:t>
            </a:r>
            <a:r>
              <a:rPr lang="el-GR" sz="4200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</a:t>
            </a:r>
            <a:endParaRPr lang="el-GR" sz="4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395536" y="1196752"/>
            <a:ext cx="537096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932632" y="2132856"/>
            <a:ext cx="140712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259632" y="2852936"/>
            <a:ext cx="540060" cy="10081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799692" y="3861048"/>
            <a:ext cx="540060" cy="10081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799692" y="4869160"/>
            <a:ext cx="6300700" cy="79208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prstClr val="white"/>
                </a:solidFill>
              </a:rPr>
              <a:t>Εκπαίδευση Ενηλίκων : 18+</a:t>
            </a:r>
            <a:endParaRPr lang="el-GR" sz="2800" b="1" dirty="0">
              <a:solidFill>
                <a:prstClr val="white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2483768" y="5661248"/>
            <a:ext cx="1656184" cy="8640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prstClr val="white"/>
                </a:solidFill>
              </a:rPr>
              <a:t>25- 64 ετών</a:t>
            </a:r>
            <a:endParaRPr lang="el-GR" sz="2800" b="1" dirty="0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437162" cy="98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59632" y="0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prstClr val="black"/>
                </a:solidFill>
              </a:rPr>
              <a:t>Ευρωπαϊκή Ατζέντα για την Εκπαίδευση  Ενηλίκων</a:t>
            </a:r>
          </a:p>
        </p:txBody>
      </p:sp>
      <p:sp>
        <p:nvSpPr>
          <p:cNvPr id="12" name="Θέση ημερομηνίας 1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026568" cy="365125"/>
          </a:xfrm>
        </p:spPr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Θέση υποσέλιδου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Υπουργείο Παιδείας, </a:t>
            </a:r>
          </a:p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Έρευνας &amp; 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13 - Εικόνα" descr="adult-learn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0"/>
            <a:ext cx="1835696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Θέση ημερομηνίας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29/2/2016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Θέση υποσέλιδου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Υπουργείο Παιδείας, </a:t>
            </a:r>
          </a:p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Έρευνας κ&amp; 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139136" cy="994122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rgbClr val="00B0F0"/>
                </a:solidFill>
                <a:latin typeface="+mn-lt"/>
              </a:rPr>
              <a:t>E</a:t>
            </a:r>
            <a:r>
              <a:rPr lang="el-GR" sz="2000" dirty="0" err="1">
                <a:solidFill>
                  <a:srgbClr val="00B0F0"/>
                </a:solidFill>
                <a:latin typeface="+mn-lt"/>
              </a:rPr>
              <a:t>κπαίδευση</a:t>
            </a:r>
            <a:r>
              <a:rPr lang="el-GR" sz="20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00B0F0"/>
                </a:solidFill>
                <a:latin typeface="+mn-lt"/>
              </a:rPr>
              <a:t>E</a:t>
            </a:r>
            <a:r>
              <a:rPr lang="el-GR" sz="2000" dirty="0" err="1">
                <a:solidFill>
                  <a:srgbClr val="00B0F0"/>
                </a:solidFill>
                <a:latin typeface="+mn-lt"/>
              </a:rPr>
              <a:t>νηλίκων</a:t>
            </a:r>
            <a:r>
              <a:rPr lang="el-GR" sz="2000" dirty="0">
                <a:solidFill>
                  <a:srgbClr val="00B0F0"/>
                </a:solidFill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: </a:t>
            </a:r>
            <a:r>
              <a:rPr lang="el-GR" sz="1800" dirty="0" smtClean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όλο το φάσμα της τυπικής, μη τυπικής και άτυπης μάθησης - τόσο της γενικής όσο και της επαγγελματικής - που ακολουθούν οι ενήλικοι μετά την αρχική εκπαίδευση και </a:t>
            </a:r>
            <a:r>
              <a:rPr lang="el-GR" sz="1800" dirty="0" smtClean="0">
                <a:latin typeface="+mn-lt"/>
              </a:rPr>
              <a:t>κατάρτιση</a:t>
            </a:r>
            <a:r>
              <a:rPr lang="en-US" sz="1800" dirty="0" smtClean="0">
                <a:latin typeface="+mn-lt"/>
              </a:rPr>
              <a:t> </a:t>
            </a:r>
            <a:r>
              <a:rPr lang="el-GR" sz="1800" dirty="0" smtClean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(</a:t>
            </a:r>
            <a:r>
              <a:rPr lang="en-US" sz="1800" i="1" dirty="0">
                <a:latin typeface="+mn-lt"/>
              </a:rPr>
              <a:t>E</a:t>
            </a:r>
            <a:r>
              <a:rPr lang="el-GR" sz="1800" i="1" dirty="0" err="1">
                <a:latin typeface="+mn-lt"/>
              </a:rPr>
              <a:t>υρωπαϊκή</a:t>
            </a:r>
            <a:r>
              <a:rPr lang="el-GR" sz="1800" i="1" dirty="0">
                <a:latin typeface="+mn-lt"/>
              </a:rPr>
              <a:t> </a:t>
            </a:r>
            <a:r>
              <a:rPr lang="en-US" sz="1800" i="1" dirty="0">
                <a:latin typeface="+mn-lt"/>
              </a:rPr>
              <a:t>A</a:t>
            </a:r>
            <a:r>
              <a:rPr lang="el-GR" sz="1800" i="1" dirty="0" err="1">
                <a:latin typeface="+mn-lt"/>
              </a:rPr>
              <a:t>τζέντα</a:t>
            </a:r>
            <a:r>
              <a:rPr lang="el-GR" sz="1800" i="1" dirty="0">
                <a:latin typeface="+mn-lt"/>
              </a:rPr>
              <a:t> για την </a:t>
            </a:r>
            <a:r>
              <a:rPr lang="en-US" sz="1800" i="1" dirty="0">
                <a:latin typeface="+mn-lt"/>
              </a:rPr>
              <a:t>E</a:t>
            </a:r>
            <a:r>
              <a:rPr lang="el-GR" sz="1800" i="1" dirty="0" err="1">
                <a:latin typeface="+mn-lt"/>
              </a:rPr>
              <a:t>κπαίδευση</a:t>
            </a:r>
            <a:r>
              <a:rPr lang="el-GR" sz="1800" i="1" dirty="0">
                <a:latin typeface="+mn-lt"/>
              </a:rPr>
              <a:t> </a:t>
            </a:r>
            <a:r>
              <a:rPr lang="en-US" sz="1800" i="1" dirty="0">
                <a:latin typeface="+mn-lt"/>
              </a:rPr>
              <a:t>E</a:t>
            </a:r>
            <a:r>
              <a:rPr lang="el-GR" sz="1800" i="1" dirty="0" err="1">
                <a:latin typeface="+mn-lt"/>
              </a:rPr>
              <a:t>νηλίκων</a:t>
            </a:r>
            <a:r>
              <a:rPr lang="el-GR" sz="1800" i="1" dirty="0"/>
              <a:t>)</a:t>
            </a:r>
            <a:br>
              <a:rPr lang="el-GR" sz="1800" i="1" dirty="0"/>
            </a:br>
            <a:endParaRPr lang="el-GR" sz="1800" i="1" dirty="0"/>
          </a:p>
        </p:txBody>
      </p:sp>
      <p:sp>
        <p:nvSpPr>
          <p:cNvPr id="3" name="Έλλειψη 2"/>
          <p:cNvSpPr/>
          <p:nvPr/>
        </p:nvSpPr>
        <p:spPr>
          <a:xfrm>
            <a:off x="179512" y="1556792"/>
            <a:ext cx="6408712" cy="5112568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Έλλειψη 3"/>
          <p:cNvSpPr/>
          <p:nvPr/>
        </p:nvSpPr>
        <p:spPr>
          <a:xfrm>
            <a:off x="899592" y="2204864"/>
            <a:ext cx="5112568" cy="3816424"/>
          </a:xfrm>
          <a:prstGeom prst="ellips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547664" y="2708920"/>
            <a:ext cx="3744416" cy="2808312"/>
          </a:xfrm>
          <a:prstGeom prst="ellips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Έλλειψη 5"/>
          <p:cNvSpPr/>
          <p:nvPr/>
        </p:nvSpPr>
        <p:spPr>
          <a:xfrm>
            <a:off x="2771800" y="3717032"/>
            <a:ext cx="1656184" cy="1152127"/>
          </a:xfrm>
          <a:prstGeom prst="ellips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732240" y="1124744"/>
            <a:ext cx="2304256" cy="115212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νήλικες</a:t>
            </a:r>
            <a:r>
              <a:rPr lang="el-GR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στην ΕΕ-28</a:t>
            </a:r>
          </a:p>
          <a:p>
            <a:r>
              <a:rPr lang="el-GR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(18-100 ετών)</a:t>
            </a:r>
          </a:p>
          <a:p>
            <a:r>
              <a:rPr lang="el-GR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410.3 εκατομμύρια</a:t>
            </a:r>
          </a:p>
          <a:p>
            <a:r>
              <a:rPr lang="el-GR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(25-64 ετών)</a:t>
            </a:r>
          </a:p>
          <a:p>
            <a:r>
              <a:rPr lang="el-GR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279.6 εκατομμύρια</a:t>
            </a:r>
            <a:endParaRPr lang="el-GR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732240" y="2420888"/>
            <a:ext cx="2304256" cy="1440160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400" dirty="0" smtClean="0">
                <a:solidFill>
                  <a:prstClr val="black"/>
                </a:solidFill>
              </a:rPr>
              <a:t>Ενήλικες που συμμετείχαν σε προγράμματα Εκπαίδευσης και Κατάρτισης </a:t>
            </a:r>
            <a:r>
              <a:rPr lang="el-GR" sz="1400" b="1" u="sng" dirty="0" smtClean="0">
                <a:solidFill>
                  <a:prstClr val="black"/>
                </a:solidFill>
              </a:rPr>
              <a:t>τους τελευταίους 12 μήνες</a:t>
            </a:r>
          </a:p>
          <a:p>
            <a:r>
              <a:rPr lang="el-GR" sz="1400" b="1" dirty="0" smtClean="0">
                <a:solidFill>
                  <a:prstClr val="black"/>
                </a:solidFill>
              </a:rPr>
              <a:t>111.6 εκατομμύρια</a:t>
            </a:r>
            <a:endParaRPr lang="el-GR" sz="1400" b="1" dirty="0">
              <a:solidFill>
                <a:prstClr val="black"/>
              </a:solidFill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6804248" y="4077072"/>
            <a:ext cx="2160240" cy="1296143"/>
          </a:xfrm>
          <a:prstGeom prst="rect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1400" dirty="0">
                <a:solidFill>
                  <a:prstClr val="black"/>
                </a:solidFill>
              </a:rPr>
              <a:t>Ενήλικες που συμμετείχαν σε προγράμματα Εκπαίδευσης και Κατάρτισης </a:t>
            </a:r>
            <a:r>
              <a:rPr lang="el-GR" sz="1400" b="1" u="sng" dirty="0">
                <a:solidFill>
                  <a:prstClr val="black"/>
                </a:solidFill>
              </a:rPr>
              <a:t>τους τελευταίους 4</a:t>
            </a:r>
            <a:r>
              <a:rPr lang="el-GR" sz="1400" b="1" u="sng" dirty="0" smtClean="0">
                <a:solidFill>
                  <a:prstClr val="black"/>
                </a:solidFill>
              </a:rPr>
              <a:t> </a:t>
            </a:r>
            <a:r>
              <a:rPr lang="el-GR" sz="1400" b="1" u="sng" dirty="0">
                <a:solidFill>
                  <a:prstClr val="black"/>
                </a:solidFill>
              </a:rPr>
              <a:t>μήνες</a:t>
            </a:r>
          </a:p>
          <a:p>
            <a:r>
              <a:rPr lang="el-GR" sz="1400" b="1" dirty="0" smtClean="0">
                <a:solidFill>
                  <a:prstClr val="black"/>
                </a:solidFill>
              </a:rPr>
              <a:t>30 </a:t>
            </a:r>
            <a:r>
              <a:rPr lang="el-GR" sz="1400" b="1" dirty="0">
                <a:solidFill>
                  <a:prstClr val="black"/>
                </a:solidFill>
              </a:rPr>
              <a:t>εκατομμύρια</a:t>
            </a:r>
          </a:p>
        </p:txBody>
      </p:sp>
      <p:cxnSp>
        <p:nvCxnSpPr>
          <p:cNvPr id="11" name="Ευθεία γραμμή σύνδεσης 10"/>
          <p:cNvCxnSpPr>
            <a:stCxn id="7" idx="1"/>
          </p:cNvCxnSpPr>
          <p:nvPr/>
        </p:nvCxnSpPr>
        <p:spPr>
          <a:xfrm flipH="1">
            <a:off x="5436096" y="1700808"/>
            <a:ext cx="1296144" cy="43204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>
            <a:stCxn id="7" idx="1"/>
          </p:cNvCxnSpPr>
          <p:nvPr/>
        </p:nvCxnSpPr>
        <p:spPr>
          <a:xfrm flipH="1">
            <a:off x="5364088" y="1700808"/>
            <a:ext cx="1368152" cy="1152128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/>
          <p:cNvCxnSpPr/>
          <p:nvPr/>
        </p:nvCxnSpPr>
        <p:spPr>
          <a:xfrm flipH="1">
            <a:off x="5076056" y="2780928"/>
            <a:ext cx="1728192" cy="72008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/>
          <p:cNvCxnSpPr>
            <a:endCxn id="6" idx="6"/>
          </p:cNvCxnSpPr>
          <p:nvPr/>
        </p:nvCxnSpPr>
        <p:spPr>
          <a:xfrm flipH="1">
            <a:off x="4427984" y="4293096"/>
            <a:ext cx="2376264" cy="0"/>
          </a:xfrm>
          <a:prstGeom prst="line">
            <a:avLst/>
          </a:prstGeom>
          <a:ln w="571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Ορθογώνιο 29"/>
          <p:cNvSpPr/>
          <p:nvPr/>
        </p:nvSpPr>
        <p:spPr>
          <a:xfrm>
            <a:off x="6228184" y="5589240"/>
            <a:ext cx="2664296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rgbClr val="FF00FF"/>
                </a:solidFill>
              </a:rPr>
              <a:t>Στόχος για την Ευρώπη 2020: </a:t>
            </a:r>
          </a:p>
          <a:p>
            <a:pPr algn="ctr"/>
            <a:r>
              <a:rPr lang="el-GR" b="1" dirty="0" smtClean="0">
                <a:solidFill>
                  <a:srgbClr val="FF00FF"/>
                </a:solidFill>
              </a:rPr>
              <a:t>15% : 41,5 εκατομμύρια</a:t>
            </a:r>
            <a:endParaRPr lang="el-GR" b="1" dirty="0">
              <a:solidFill>
                <a:srgbClr val="FF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68234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283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353347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15"/>
              </a:spcBef>
              <a:buNone/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Verdana"/>
              </a:rPr>
              <a:t>Ομάδες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Verdana"/>
              </a:rPr>
              <a:t>εργασίας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Verdana"/>
              </a:rPr>
              <a:t>για την Εκπαίδευση- Κατάρτιση 2020</a:t>
            </a:r>
          </a:p>
          <a:p>
            <a:pPr marL="0" lvl="0" indent="0" algn="ctr">
              <a:spcBef>
                <a:spcPts val="15"/>
              </a:spcBef>
              <a:buNone/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Verdana"/>
              </a:rPr>
              <a:t> </a:t>
            </a:r>
            <a:endParaRPr lang="en-US" sz="2800" b="1" dirty="0" smtClean="0">
              <a:solidFill>
                <a:schemeClr val="accent1">
                  <a:lumMod val="75000"/>
                </a:schemeClr>
              </a:solidFill>
              <a:ea typeface="Times New Roman"/>
              <a:cs typeface="Verdana"/>
            </a:endParaRPr>
          </a:p>
          <a:p>
            <a:pPr marL="0" lvl="0" indent="0" algn="ctr">
              <a:spcBef>
                <a:spcPts val="15"/>
              </a:spcBef>
              <a:buNone/>
            </a:pPr>
            <a:endParaRPr lang="el-GR" sz="2800" b="1" dirty="0" smtClean="0">
              <a:solidFill>
                <a:schemeClr val="accent1">
                  <a:lumMod val="75000"/>
                </a:schemeClr>
              </a:solidFill>
              <a:ea typeface="Times New Roman"/>
              <a:cs typeface="Verdana"/>
            </a:endParaRPr>
          </a:p>
          <a:p>
            <a:pPr lvl="0">
              <a:spcBef>
                <a:spcPts val="15"/>
              </a:spcBef>
            </a:pP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Verdana"/>
              </a:rPr>
              <a:t>Επαγγελματική Εκπαίδευση και Κατάρτιση,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Verdana"/>
              </a:rPr>
              <a:t>Ανώτατη και 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Verdana"/>
              </a:rPr>
              <a:t>Σχολική Εκπαίδευση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ea typeface="Times New Roman"/>
              <a:cs typeface="Verdana"/>
            </a:endParaRPr>
          </a:p>
          <a:p>
            <a:pPr marL="0" lvl="0" indent="0">
              <a:spcBef>
                <a:spcPts val="15"/>
              </a:spcBef>
              <a:buNone/>
            </a:pPr>
            <a:endParaRPr lang="el-GR" sz="2800" dirty="0">
              <a:solidFill>
                <a:schemeClr val="accent1">
                  <a:lumMod val="75000"/>
                </a:schemeClr>
              </a:solidFill>
              <a:ea typeface="Times New Roman"/>
              <a:cs typeface="Verdana"/>
            </a:endParaRPr>
          </a:p>
          <a:p>
            <a:pPr lvl="0">
              <a:spcBef>
                <a:spcPts val="15"/>
              </a:spcBef>
            </a:pP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Verdana"/>
              </a:rPr>
              <a:t>Εκπαίδευση </a:t>
            </a:r>
            <a:r>
              <a:rPr lang="el-GR" sz="2800" dirty="0">
                <a:solidFill>
                  <a:schemeClr val="accent1">
                    <a:lumMod val="75000"/>
                  </a:schemeClr>
                </a:solidFill>
                <a:ea typeface="Times New Roman"/>
                <a:cs typeface="Verdana"/>
              </a:rPr>
              <a:t>Ε</a:t>
            </a:r>
            <a:r>
              <a:rPr lang="el-GR" sz="2800" dirty="0" smtClean="0">
                <a:solidFill>
                  <a:schemeClr val="accent1">
                    <a:lumMod val="75000"/>
                  </a:schemeClr>
                </a:solidFill>
                <a:ea typeface="Times New Roman"/>
                <a:cs typeface="Verdana"/>
              </a:rPr>
              <a:t>νηλίκων </a:t>
            </a:r>
            <a:endParaRPr lang="el-GR" sz="2800" dirty="0">
              <a:solidFill>
                <a:schemeClr val="accent1">
                  <a:lumMod val="75000"/>
                </a:schemeClr>
              </a:solidFill>
              <a:ea typeface="Times New Roman"/>
              <a:cs typeface="Verdana"/>
            </a:endParaRPr>
          </a:p>
          <a:p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               29/2/2016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Υπουργείο Παιδείας, </a:t>
            </a:r>
          </a:p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Έρευνας &amp; 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7571184" cy="936104"/>
          </a:xfrm>
        </p:spPr>
        <p:txBody>
          <a:bodyPr>
            <a:noAutofit/>
          </a:bodyPr>
          <a:lstStyle/>
          <a:p>
            <a:pPr>
              <a:spcBef>
                <a:spcPts val="15"/>
              </a:spcBef>
              <a:spcAft>
                <a:spcPts val="0"/>
              </a:spcAft>
            </a:pPr>
            <a:r>
              <a:rPr lang="el-GR" sz="3200" b="1" dirty="0" smtClean="0">
                <a:solidFill>
                  <a:srgbClr val="CC0000"/>
                </a:solidFill>
                <a:ea typeface="Times New Roman"/>
                <a:cs typeface="Verdana"/>
              </a:rPr>
              <a:t>Εκπαίδευση και Κατάρτιση </a:t>
            </a:r>
            <a:r>
              <a:rPr lang="el-GR" sz="3200" b="1" dirty="0">
                <a:solidFill>
                  <a:srgbClr val="CC0000"/>
                </a:solidFill>
                <a:ea typeface="Times New Roman"/>
                <a:cs typeface="Verdana"/>
              </a:rPr>
              <a:t>2020</a:t>
            </a:r>
            <a:endParaRPr lang="el-GR" sz="3200" dirty="0">
              <a:solidFill>
                <a:srgbClr val="000000"/>
              </a:solidFill>
              <a:effectLst/>
              <a:latin typeface="Verdana"/>
              <a:ea typeface="Times New Roman"/>
              <a:cs typeface="Verdan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23984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>
                <a:solidFill>
                  <a:prstClr val="black"/>
                </a:solidFill>
              </a:rPr>
              <a:t>Ευρωπαϊκή Ατζέντα για την Εκπαίδευση  Ενηλίκων</a:t>
            </a:r>
          </a:p>
        </p:txBody>
      </p:sp>
      <p:pic>
        <p:nvPicPr>
          <p:cNvPr id="11" name="10 - Εικόνα" descr="seminaria_1_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437112"/>
            <a:ext cx="3937938" cy="1872208"/>
          </a:xfrm>
          <a:prstGeom prst="rect">
            <a:avLst/>
          </a:prstGeom>
        </p:spPr>
      </p:pic>
      <p:pic>
        <p:nvPicPr>
          <p:cNvPr id="9" name="8 - Εικόνα" descr="work-team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636912"/>
            <a:ext cx="324036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5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2492896"/>
            <a:ext cx="6624736" cy="3633267"/>
          </a:xfrm>
        </p:spPr>
        <p:txBody>
          <a:bodyPr/>
          <a:lstStyle/>
          <a:p>
            <a:pPr>
              <a:spcAft>
                <a:spcPts val="0"/>
              </a:spcAft>
            </a:pPr>
            <a:endParaRPr lang="el-GR" b="1" dirty="0" smtClean="0">
              <a:solidFill>
                <a:srgbClr val="0070C0"/>
              </a:solidFill>
              <a:ea typeface="Calibri"/>
            </a:endParaRPr>
          </a:p>
          <a:p>
            <a:pPr>
              <a:spcAft>
                <a:spcPts val="0"/>
              </a:spcAft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</a:rPr>
              <a:t>Πολιτικές   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ea typeface="Calibri"/>
            </a:endParaRPr>
          </a:p>
          <a:p>
            <a:pPr>
              <a:spcAft>
                <a:spcPts val="0"/>
              </a:spcAft>
            </a:pP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Παροχή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</a:rPr>
              <a:t>προγραμμάτων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ea typeface="Calibri"/>
            </a:endParaRPr>
          </a:p>
          <a:p>
            <a:pPr>
              <a:spcAft>
                <a:spcPts val="0"/>
              </a:spcAft>
            </a:pP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Ευελιξία και πρόσβαση</a:t>
            </a:r>
          </a:p>
          <a:p>
            <a:pPr>
              <a:spcAft>
                <a:spcPts val="0"/>
              </a:spcAft>
            </a:pP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Ποιότητα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               29/2/2016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Υπουργείο Παιδείας,  </a:t>
            </a:r>
          </a:p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Έρευνας &amp; 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3648" y="1772816"/>
            <a:ext cx="7560840" cy="288032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l-GR" sz="3200" b="1" dirty="0" smtClean="0">
                <a:solidFill>
                  <a:srgbClr val="CC0000"/>
                </a:solidFill>
                <a:ea typeface="Calibri"/>
              </a:rPr>
              <a:t/>
            </a:r>
            <a:br>
              <a:rPr lang="el-GR" sz="3200" b="1" dirty="0" smtClean="0">
                <a:solidFill>
                  <a:srgbClr val="CC0000"/>
                </a:solidFill>
                <a:ea typeface="Calibri"/>
              </a:rPr>
            </a:br>
            <a:r>
              <a:rPr lang="el-GR" sz="3200" b="1" dirty="0" smtClean="0">
                <a:solidFill>
                  <a:srgbClr val="CC0000"/>
                </a:solidFill>
                <a:ea typeface="Calibri"/>
              </a:rPr>
              <a:t>Προτεραιότητες </a:t>
            </a:r>
            <a:r>
              <a:rPr lang="el-GR" sz="3200" b="1" dirty="0">
                <a:solidFill>
                  <a:srgbClr val="CC0000"/>
                </a:solidFill>
                <a:ea typeface="Calibri"/>
              </a:rPr>
              <a:t>για την </a:t>
            </a:r>
            <a:r>
              <a:rPr lang="el-GR" sz="3200" b="1" dirty="0" smtClean="0">
                <a:solidFill>
                  <a:srgbClr val="CC0000"/>
                </a:solidFill>
                <a:ea typeface="Calibri"/>
              </a:rPr>
              <a:t>Ατζέντα</a:t>
            </a:r>
            <a:br>
              <a:rPr lang="el-GR" sz="3200" b="1" dirty="0" smtClean="0">
                <a:solidFill>
                  <a:srgbClr val="CC0000"/>
                </a:solidFill>
                <a:ea typeface="Calibri"/>
              </a:rPr>
            </a:br>
            <a:r>
              <a:rPr lang="el-GR" sz="3200" b="1" dirty="0" smtClean="0">
                <a:solidFill>
                  <a:srgbClr val="CC0000"/>
                </a:solidFill>
                <a:ea typeface="Calibri"/>
              </a:rPr>
              <a:t> </a:t>
            </a:r>
            <a:r>
              <a:rPr lang="el-GR" sz="3200" b="1" dirty="0">
                <a:solidFill>
                  <a:srgbClr val="CC0000"/>
                </a:solidFill>
                <a:ea typeface="Calibri"/>
              </a:rPr>
              <a:t>της Εκπαίδευσης Ενηλίκων</a:t>
            </a:r>
            <a:r>
              <a:rPr lang="el-GR" sz="4000" dirty="0">
                <a:latin typeface="Times New Roman"/>
                <a:ea typeface="Calibri"/>
              </a:rPr>
              <a:t/>
            </a:r>
            <a:br>
              <a:rPr lang="el-GR" sz="4000" dirty="0">
                <a:latin typeface="Times New Roman"/>
                <a:ea typeface="Calibri"/>
              </a:rPr>
            </a:br>
            <a:endParaRPr lang="el-GR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323984" cy="119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Ευρωπαϊκή Ατζέντα για την Εκπαίδευση  Ενηλίκων</a:t>
            </a:r>
          </a:p>
        </p:txBody>
      </p:sp>
      <p:pic>
        <p:nvPicPr>
          <p:cNvPr id="8" name="7 - Εικόνα" descr="mathi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9838" y="4365104"/>
            <a:ext cx="3494162" cy="197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2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8840"/>
            <a:ext cx="8712968" cy="4137323"/>
          </a:xfrm>
        </p:spPr>
        <p:txBody>
          <a:bodyPr>
            <a:normAutofit fontScale="92500" lnSpcReduction="20000"/>
          </a:bodyPr>
          <a:lstStyle/>
          <a:p>
            <a:pPr lvl="0">
              <a:tabLst>
                <a:tab pos="457200" algn="l"/>
              </a:tabLst>
            </a:pP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ε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νίσχυση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του συντονισμού της αποτελεσματικότητας και της συνοχής με άλλους τομείς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πολιτικής</a:t>
            </a:r>
          </a:p>
          <a:p>
            <a:pPr lvl="0">
              <a:buFont typeface="Trebuchet MS"/>
              <a:buChar char="-"/>
              <a:tabLst>
                <a:tab pos="457200" algn="l"/>
              </a:tabLst>
            </a:pPr>
            <a:endParaRPr lang="el-GR" sz="2800" b="1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lvl="0">
              <a:tabLst>
                <a:tab pos="457200" algn="l"/>
              </a:tabLst>
            </a:pP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ε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ξασφάλιση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συνάφειας των παρεχομένων προγραμμάτων με τις ανάγκες της κοινωνίας και της αγοράς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εργασίας</a:t>
            </a:r>
          </a:p>
          <a:p>
            <a:pPr lvl="0">
              <a:buFont typeface="Trebuchet MS"/>
              <a:buChar char="-"/>
              <a:tabLst>
                <a:tab pos="457200" algn="l"/>
              </a:tabLst>
            </a:pPr>
            <a:endParaRPr lang="el-GR" sz="2800" b="1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lvl="0">
              <a:tabLst>
                <a:tab pos="457200" algn="l"/>
              </a:tabLst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ορθολογικές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λύσεις για την αύξηση των επενδύσεων</a:t>
            </a:r>
          </a:p>
          <a:p>
            <a:pPr marL="0" indent="0">
              <a:spcAft>
                <a:spcPts val="0"/>
              </a:spcAft>
              <a:buNone/>
            </a:pPr>
            <a:r>
              <a:rPr lang="el-GR" sz="2800" dirty="0">
                <a:solidFill>
                  <a:srgbClr val="FF0000"/>
                </a:solidFill>
                <a:ea typeface="Calibri"/>
              </a:rPr>
              <a:t> </a:t>
            </a:r>
            <a:endParaRPr lang="el-GR" sz="2800" dirty="0">
              <a:ea typeface="Calibri"/>
            </a:endParaRPr>
          </a:p>
          <a:p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                29/2/2016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Υπουργείο Παιδείας, </a:t>
            </a:r>
          </a:p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Έρευνας &amp; 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792088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l-GR" sz="3200" b="1" dirty="0" smtClean="0">
                <a:solidFill>
                  <a:srgbClr val="CC0000"/>
                </a:solidFill>
                <a:ea typeface="Calibri"/>
              </a:rPr>
              <a:t>                          Πολιτικές</a:t>
            </a:r>
            <a:r>
              <a:rPr lang="el-GR" sz="3200" dirty="0">
                <a:latin typeface="Times New Roman"/>
                <a:ea typeface="Calibri"/>
              </a:rPr>
              <a:t/>
            </a:r>
            <a:br>
              <a:rPr lang="el-GR" sz="3200" dirty="0">
                <a:latin typeface="Times New Roman"/>
                <a:ea typeface="Calibri"/>
              </a:rPr>
            </a:br>
            <a:endParaRPr lang="el-G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403648" cy="126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Ευρωπαϊκή Ατζέντα για την Εκπαίδευση  Ενηλίκων</a:t>
            </a:r>
          </a:p>
        </p:txBody>
      </p:sp>
      <p:pic>
        <p:nvPicPr>
          <p:cNvPr id="8" name="7 - Εικόνα" descr="policies1_460_259_all_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6108" y="0"/>
            <a:ext cx="3337892" cy="1484784"/>
          </a:xfrm>
          <a:prstGeom prst="rect">
            <a:avLst/>
          </a:prstGeom>
        </p:spPr>
      </p:pic>
      <p:pic>
        <p:nvPicPr>
          <p:cNvPr id="9" name="8 - Εικόνα" descr="0299f4b7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5157192"/>
            <a:ext cx="340409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2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320480"/>
          </a:xfrm>
        </p:spPr>
        <p:txBody>
          <a:bodyPr>
            <a:normAutofit/>
          </a:bodyPr>
          <a:lstStyle/>
          <a:p>
            <a:pPr>
              <a:tabLst>
                <a:tab pos="457200" algn="l"/>
              </a:tabLst>
            </a:pPr>
            <a:r>
              <a:rPr lang="el-GR" b="1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σημαντική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αύξηση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παροχής  προγραμμάτων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, κυρίως </a:t>
            </a:r>
            <a:r>
              <a:rPr lang="el-GR" sz="2800" b="1" dirty="0" err="1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γραμματισμού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, </a:t>
            </a:r>
            <a:r>
              <a:rPr lang="el-GR" sz="2800" b="1" dirty="0" err="1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αριθμητισμού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και ψηφιακών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δεξιοτήτων</a:t>
            </a:r>
          </a:p>
          <a:p>
            <a:pPr>
              <a:buNone/>
              <a:tabLst>
                <a:tab pos="457200" algn="l"/>
              </a:tabLst>
            </a:pPr>
            <a:endParaRPr lang="el-GR" sz="2800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pPr lvl="0">
              <a:tabLst>
                <a:tab pos="457200" algn="l"/>
              </a:tabLst>
            </a:pP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ανάπτυξη προγραμμάτων εκπαίδευσης στο χώρο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εργασίας  </a:t>
            </a:r>
            <a:endParaRPr lang="el-GR" sz="2800" dirty="0">
              <a:solidFill>
                <a:schemeClr val="accent1">
                  <a:lumMod val="75000"/>
                </a:schemeClr>
              </a:solidFill>
              <a:ea typeface="Times New Roman"/>
            </a:endParaRPr>
          </a:p>
          <a:p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               29/2/2016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Υπουργείο Παιδείας, </a:t>
            </a:r>
          </a:p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Έρευνας &amp; 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584176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l-GR" sz="3200" b="1" dirty="0" smtClean="0">
                <a:solidFill>
                  <a:srgbClr val="CC0000"/>
                </a:solidFill>
                <a:latin typeface="+mn-lt"/>
                <a:ea typeface="Calibri"/>
              </a:rPr>
              <a:t>             </a:t>
            </a:r>
            <a:r>
              <a:rPr lang="en-US" sz="3200" b="1" dirty="0" smtClean="0">
                <a:solidFill>
                  <a:srgbClr val="CC0000"/>
                </a:solidFill>
                <a:latin typeface="+mn-lt"/>
                <a:ea typeface="Calibri"/>
              </a:rPr>
              <a:t>  </a:t>
            </a:r>
            <a:r>
              <a:rPr lang="el-GR" sz="3200" b="1" dirty="0" smtClean="0">
                <a:solidFill>
                  <a:srgbClr val="CC0000"/>
                </a:solidFill>
                <a:latin typeface="+mn-lt"/>
                <a:ea typeface="Calibri"/>
              </a:rPr>
              <a:t>Παροχή προγραμμάτων </a:t>
            </a:r>
            <a:r>
              <a:rPr lang="el-GR" sz="3200" dirty="0">
                <a:latin typeface="+mn-lt"/>
                <a:ea typeface="Calibri"/>
              </a:rPr>
              <a:t/>
            </a:r>
            <a:br>
              <a:rPr lang="el-GR" sz="3200" dirty="0">
                <a:latin typeface="+mn-lt"/>
                <a:ea typeface="Calibri"/>
              </a:rPr>
            </a:br>
            <a:endParaRPr lang="el-GR" sz="3200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403648" cy="126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Ευρωπαϊκή Ατζέντα για την Εκπαίδευση  Ενηλίκων</a:t>
            </a:r>
          </a:p>
        </p:txBody>
      </p:sp>
      <p:pic>
        <p:nvPicPr>
          <p:cNvPr id="9" name="8 - Εικόνα" descr="44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1512" y="0"/>
            <a:ext cx="4392488" cy="980728"/>
          </a:xfrm>
          <a:prstGeom prst="rect">
            <a:avLst/>
          </a:prstGeom>
        </p:spPr>
      </p:pic>
      <p:pic>
        <p:nvPicPr>
          <p:cNvPr id="10" name="9 - Εικόνα" descr="8402643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005064"/>
            <a:ext cx="435597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13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  <a:tabLst>
                <a:tab pos="457200" algn="l"/>
              </a:tabLst>
            </a:pPr>
            <a:endParaRPr lang="el-GR" b="1" dirty="0" smtClean="0">
              <a:solidFill>
                <a:srgbClr val="0070C0"/>
              </a:solidFill>
              <a:ea typeface="Times New Roman"/>
            </a:endParaRPr>
          </a:p>
          <a:p>
            <a:pPr lvl="0">
              <a:tabLst>
                <a:tab pos="457200" algn="l"/>
              </a:tabLst>
            </a:pPr>
            <a:r>
              <a:rPr lang="el-GR" sz="30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α</a:t>
            </a:r>
            <a:r>
              <a:rPr lang="el-GR" sz="3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ύξηση </a:t>
            </a:r>
            <a:r>
              <a:rPr lang="el-GR" sz="30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της προσβασιμότητας σε προγράμματα εκπαίδευσης στο χώρο εργασίας και επαρκής χρήση </a:t>
            </a:r>
            <a:r>
              <a:rPr lang="el-GR" sz="3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ΤΠΕ</a:t>
            </a:r>
          </a:p>
          <a:p>
            <a:pPr lvl="0">
              <a:buNone/>
              <a:tabLst>
                <a:tab pos="457200" algn="l"/>
              </a:tabLst>
            </a:pPr>
            <a:endParaRPr lang="el-GR" sz="30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lvl="0">
              <a:tabLst>
                <a:tab pos="457200" algn="l"/>
              </a:tabLst>
            </a:pPr>
            <a:r>
              <a:rPr lang="el-GR" sz="30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α</a:t>
            </a:r>
            <a:r>
              <a:rPr lang="el-GR" sz="3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νάπτυξη </a:t>
            </a:r>
            <a:r>
              <a:rPr lang="el-GR" sz="30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συστημάτων </a:t>
            </a:r>
            <a:r>
              <a:rPr lang="el-GR" sz="3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πιστοποίησης</a:t>
            </a:r>
          </a:p>
          <a:p>
            <a:pPr lvl="0">
              <a:buNone/>
              <a:tabLst>
                <a:tab pos="457200" algn="l"/>
              </a:tabLst>
            </a:pPr>
            <a:endParaRPr lang="el-GR" sz="30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lvl="0">
              <a:lnSpc>
                <a:spcPct val="110000"/>
              </a:lnSpc>
              <a:tabLst>
                <a:tab pos="457200" algn="l"/>
              </a:tabLst>
            </a:pPr>
            <a:r>
              <a:rPr lang="el-GR" sz="30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ε</a:t>
            </a:r>
            <a:r>
              <a:rPr lang="el-GR" sz="3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παρκής </a:t>
            </a:r>
            <a:r>
              <a:rPr lang="el-GR" sz="30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παροχή  </a:t>
            </a:r>
            <a:r>
              <a:rPr lang="el-GR" sz="3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προγραμμάτων </a:t>
            </a:r>
            <a:r>
              <a:rPr lang="el-GR" sz="30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δ</a:t>
            </a:r>
            <a:r>
              <a:rPr lang="el-GR" sz="3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εύτερης </a:t>
            </a:r>
            <a:r>
              <a:rPr lang="el-GR" sz="30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ε</a:t>
            </a:r>
            <a:r>
              <a:rPr lang="el-GR" sz="30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υκαιρίας</a:t>
            </a:r>
            <a:endParaRPr lang="el-GR" sz="30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3000" dirty="0">
                <a:solidFill>
                  <a:schemeClr val="accent1">
                    <a:lumMod val="75000"/>
                  </a:schemeClr>
                </a:solidFill>
                <a:ea typeface="Calibri"/>
              </a:rPr>
              <a:t> </a:t>
            </a:r>
            <a:endParaRPr lang="el-GR" sz="3000" dirty="0">
              <a:solidFill>
                <a:schemeClr val="accent1">
                  <a:lumMod val="75000"/>
                </a:schemeClr>
              </a:solidFill>
              <a:latin typeface="Times New Roman"/>
              <a:ea typeface="Calibri"/>
            </a:endParaRPr>
          </a:p>
          <a:p>
            <a:endParaRPr lang="el-GR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                 29/2/2016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Υπουργείο Παιδείας,</a:t>
            </a:r>
          </a:p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Έρευνας &amp; 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224136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solidFill>
                  <a:srgbClr val="FF0000"/>
                </a:solidFill>
                <a:ea typeface="Calibri"/>
              </a:rPr>
              <a:t> </a:t>
            </a:r>
            <a:r>
              <a:rPr lang="el-GR" dirty="0" smtClean="0">
                <a:latin typeface="Times New Roman"/>
                <a:ea typeface="Calibri"/>
              </a:rPr>
              <a:t/>
            </a:r>
            <a:br>
              <a:rPr lang="el-GR" dirty="0" smtClean="0">
                <a:latin typeface="Times New Roman"/>
                <a:ea typeface="Calibri"/>
              </a:rPr>
            </a:br>
            <a:r>
              <a:rPr lang="el-GR" dirty="0" smtClean="0">
                <a:latin typeface="Times New Roman"/>
                <a:ea typeface="Calibri"/>
              </a:rPr>
              <a:t>                </a:t>
            </a:r>
            <a:r>
              <a:rPr lang="el-GR" sz="3600" b="1" dirty="0" smtClean="0">
                <a:solidFill>
                  <a:srgbClr val="CC0000"/>
                </a:solidFill>
                <a:ea typeface="Calibri"/>
              </a:rPr>
              <a:t>Ευελιξία και πρόσβαση</a:t>
            </a:r>
            <a:r>
              <a:rPr lang="el-GR" dirty="0" smtClean="0">
                <a:latin typeface="Times New Roman"/>
                <a:ea typeface="Calibri"/>
              </a:rPr>
              <a:t/>
            </a:r>
            <a:br>
              <a:rPr lang="el-GR" dirty="0" smtClean="0">
                <a:latin typeface="Times New Roman"/>
                <a:ea typeface="Calibri"/>
              </a:rPr>
            </a:b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403647" cy="126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Ευρωπαϊκή Ατζέντα για την Εκπαίδευση  Ενηλίκων</a:t>
            </a:r>
          </a:p>
        </p:txBody>
      </p:sp>
      <p:pic>
        <p:nvPicPr>
          <p:cNvPr id="8" name="7 - Εικόνα" descr="develop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1151" y="0"/>
            <a:ext cx="4542849" cy="1268760"/>
          </a:xfrm>
          <a:prstGeom prst="rect">
            <a:avLst/>
          </a:prstGeom>
        </p:spPr>
      </p:pic>
      <p:pic>
        <p:nvPicPr>
          <p:cNvPr id="9" name="8 - Εικόνα" descr="3d-growth-free-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077072"/>
            <a:ext cx="212372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0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536504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buFont typeface="Wingdings" pitchFamily="2" charset="2"/>
              <a:buChar char="ü"/>
              <a:tabLst>
                <a:tab pos="457200" algn="l"/>
              </a:tabLst>
            </a:pPr>
            <a:r>
              <a:rPr lang="el-GR" sz="2800" b="1" dirty="0" smtClean="0">
                <a:solidFill>
                  <a:srgbClr val="0070C0"/>
                </a:solidFill>
                <a:ea typeface="Times New Roman"/>
              </a:rPr>
              <a:t>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εξασφάλιση ποιότητας παρεχόμενων προγραμμάτων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ü"/>
              <a:tabLst>
                <a:tab pos="457200" algn="l"/>
              </a:tabLst>
            </a:pP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π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αρακολούθηση και καταγραφή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των αποτελεσμάτων 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lvl="0">
              <a:lnSpc>
                <a:spcPct val="110000"/>
              </a:lnSpc>
              <a:buFont typeface="Wingdings" pitchFamily="2" charset="2"/>
              <a:buChar char="ü"/>
              <a:tabLst>
                <a:tab pos="457200" algn="l"/>
              </a:tabLst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ποιότητα στην εκπαίδευση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Times New Roman"/>
              </a:rPr>
              <a:t>των εκπαιδευτών ενηλίκων </a:t>
            </a:r>
            <a:endParaRPr lang="el-GR" sz="280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>
              <a:buFont typeface="Wingdings" pitchFamily="2" charset="2"/>
              <a:buChar char="ü"/>
            </a:pP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l-GR" sz="2800" b="1" dirty="0" err="1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επικαιροποίηση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των πολιτικών και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καταγραφή 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των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 αναγκών</a:t>
            </a:r>
            <a:endParaRPr lang="el-G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               29/2/2016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Υπουργείο Παιδείας,</a:t>
            </a:r>
          </a:p>
          <a:p>
            <a:r>
              <a:rPr lang="el-GR" dirty="0" smtClean="0">
                <a:solidFill>
                  <a:prstClr val="black">
                    <a:tint val="75000"/>
                  </a:prstClr>
                </a:solidFill>
              </a:rPr>
              <a:t> Έρευνας &amp; Θρησκευμάτων</a:t>
            </a: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-324544" y="1268760"/>
            <a:ext cx="9468544" cy="12961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l-GR" sz="3200" b="1" dirty="0" smtClean="0">
                <a:solidFill>
                  <a:srgbClr val="CC0000"/>
                </a:solidFill>
                <a:ea typeface="Calibri"/>
              </a:rPr>
              <a:t>                            Ποιότητα</a:t>
            </a:r>
            <a:r>
              <a:rPr lang="el-GR" sz="3200" dirty="0" smtClean="0">
                <a:latin typeface="Times New Roman"/>
                <a:ea typeface="Calibri"/>
              </a:rPr>
              <a:t/>
            </a:r>
            <a:br>
              <a:rPr lang="el-GR" sz="3200" dirty="0" smtClean="0">
                <a:latin typeface="Times New Roman"/>
                <a:ea typeface="Calibri"/>
              </a:rPr>
            </a:br>
            <a:endParaRPr lang="el-GR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403648" cy="126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/>
              <a:t>Ευρωπαϊκή Ατζέντα για την Εκπαίδευση  Ενηλίκων</a:t>
            </a:r>
          </a:p>
        </p:txBody>
      </p:sp>
      <p:pic>
        <p:nvPicPr>
          <p:cNvPr id="9" name="8 - Εικόνα" descr="quality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5540" y="0"/>
            <a:ext cx="5058460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41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</TotalTime>
  <Words>886</Words>
  <Application>Microsoft Office PowerPoint</Application>
  <PresentationFormat>Προβολή στην οθόνη (4:3)</PresentationFormat>
  <Paragraphs>226</Paragraphs>
  <Slides>19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19</vt:i4>
      </vt:variant>
    </vt:vector>
  </HeadingPairs>
  <TitlesOfParts>
    <vt:vector size="21" baseType="lpstr">
      <vt:lpstr>1_Θέμα του Office</vt:lpstr>
      <vt:lpstr>Συγκέντρωση</vt:lpstr>
      <vt:lpstr>ΕΛΛΗΝΙΚΗ ΔΗΜΟΚΡΑΤΙΑ                                                   ΓΕΝΙΚΗ ΓΡΑΜΜΑΤΕΙΑ ΔΙΑ ΒΙΟΥ ΜΑΘΗΣΗΣ ΚΑΙ ΝΕΑΣ ΓΕΝΙΑΣ     Υπουργείο Παιδείας, Έρευνας και Θρησκευμάτων </vt:lpstr>
      <vt:lpstr>            Διά Βίου Μάθηση</vt:lpstr>
      <vt:lpstr>Eκπαίδευση Eνηλίκων :  όλο το φάσμα της τυπικής, μη τυπικής και άτυπης μάθησης - τόσο της γενικής όσο και της επαγγελματικής - που ακολουθούν οι ενήλικοι μετά την αρχική εκπαίδευση και κατάρτιση  (Eυρωπαϊκή Aτζέντα για την Eκπαίδευση Eνηλίκων) </vt:lpstr>
      <vt:lpstr>Εκπαίδευση και Κατάρτιση 2020</vt:lpstr>
      <vt:lpstr> Προτεραιότητες για την Ατζέντα  της Εκπαίδευσης Ενηλίκων </vt:lpstr>
      <vt:lpstr>                          Πολιτικές </vt:lpstr>
      <vt:lpstr>               Παροχή προγραμμάτων  </vt:lpstr>
      <vt:lpstr>                  Ευελιξία και πρόσβαση </vt:lpstr>
      <vt:lpstr>                            Ποιότητα </vt:lpstr>
      <vt:lpstr>Προτεραιότητες ΕΕΚ 2015-2020 </vt:lpstr>
      <vt:lpstr> Στόχοι Ευρωπαϊκής Ατζέντας  </vt:lpstr>
      <vt:lpstr>Στόχοι της Ευρωπαϊκής Ατζέντας  αναφορικά με τις δεξιότητες </vt:lpstr>
      <vt:lpstr>Η Γενική Γραμματεία Διά Βίου Μάθησης &amp; Νέας Γενιάς </vt:lpstr>
      <vt:lpstr>Ευρωπαϊκή Ατζέντα για την Εκπαίδευση Ενηλίκων στην Ελλάδα 2012 -2014   </vt:lpstr>
      <vt:lpstr>Ευρωπαϊκή Ατζέντα για την Εκπαίδευση Ενηλίκων στην Ελλάδα 2015-17   </vt:lpstr>
      <vt:lpstr>Ευρωπαϊκή Ατζέντα για την Εκπαίδευση Ενηλίκων στην Ελλάδα 2015-2017 </vt:lpstr>
      <vt:lpstr>Ευρωπαϊκή Ατζέντα για την Εκπαίδευση Ενηλίκων στην Ελλάδα 2015-2017  </vt:lpstr>
      <vt:lpstr>Ευρωπαϊκή Ατζέντα για την Εκπαίδευση  Ενηλίκων στην Ελλάδα 2015-2017 </vt:lpstr>
      <vt:lpstr>               Σας ευχαριστώ!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Μαρία Καπνιάρη</dc:creator>
  <cp:lastModifiedBy>user</cp:lastModifiedBy>
  <cp:revision>151</cp:revision>
  <dcterms:created xsi:type="dcterms:W3CDTF">2016-02-15T10:47:39Z</dcterms:created>
  <dcterms:modified xsi:type="dcterms:W3CDTF">2016-02-28T19:05:18Z</dcterms:modified>
</cp:coreProperties>
</file>