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74" r:id="rId3"/>
    <p:sldId id="298" r:id="rId4"/>
    <p:sldId id="306" r:id="rId5"/>
    <p:sldId id="313" r:id="rId6"/>
    <p:sldId id="299" r:id="rId7"/>
    <p:sldId id="301" r:id="rId8"/>
    <p:sldId id="302" r:id="rId9"/>
    <p:sldId id="303" r:id="rId10"/>
    <p:sldId id="304" r:id="rId11"/>
    <p:sldId id="308" r:id="rId12"/>
    <p:sldId id="309" r:id="rId13"/>
    <p:sldId id="310" r:id="rId14"/>
    <p:sldId id="305" r:id="rId15"/>
    <p:sldId id="312" r:id="rId16"/>
    <p:sldId id="311" r:id="rId17"/>
    <p:sldId id="314" r:id="rId18"/>
    <p:sldId id="307" r:id="rId19"/>
    <p:sldId id="281" r:id="rId20"/>
    <p:sldId id="315" r:id="rId21"/>
  </p:sldIdLst>
  <p:sldSz cx="9144000" cy="6858000" type="screen4x3"/>
  <p:notesSz cx="6858000"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C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6151191C-7BB9-42DE-97A2-27BDB32D4225}" type="datetimeFigureOut">
              <a:rPr lang="el-GR" smtClean="0"/>
              <a:pPr/>
              <a:t>29/2/2016</a:t>
            </a:fld>
            <a:endParaRPr lang="el-GR"/>
          </a:p>
        </p:txBody>
      </p:sp>
      <p:sp>
        <p:nvSpPr>
          <p:cNvPr id="4" name="Θέση εικόνας διαφάνειας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15153"/>
            <a:ext cx="5486400" cy="4466987"/>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12352B26-DDE6-42A1-A9A9-FFB3CD7DE99D}" type="slidenum">
              <a:rPr lang="el-GR" smtClean="0"/>
              <a:pPr/>
              <a:t>‹#›</a:t>
            </a:fld>
            <a:endParaRPr lang="el-GR"/>
          </a:p>
        </p:txBody>
      </p:sp>
    </p:spTree>
    <p:extLst>
      <p:ext uri="{BB962C8B-B14F-4D97-AF65-F5344CB8AC3E}">
        <p14:creationId xmlns="" xmlns:p14="http://schemas.microsoft.com/office/powerpoint/2010/main" val="3786566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3731738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4024052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2231448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397236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644984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60464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1079168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2183113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2685543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1296970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369658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29/2/2016</a:t>
            </a:r>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56F5B-48CE-4806-B1A0-5E2DFC3B03B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 xmlns:p14="http://schemas.microsoft.com/office/powerpoint/2010/main" val="33322569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Dora.bei@minedu.gov.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3528" y="-387424"/>
            <a:ext cx="8134672" cy="3987875"/>
          </a:xfrm>
        </p:spPr>
        <p:txBody>
          <a:bodyPr/>
          <a:lstStyle/>
          <a:p>
            <a:pPr algn="l"/>
            <a:r>
              <a:rPr lang="el-GR" sz="800" b="1" dirty="0" smtClean="0">
                <a:solidFill>
                  <a:prstClr val="black"/>
                </a:solidFill>
              </a:rPr>
              <a:t> ΕΛΛΗΝΙΚΗ ΔΗΜΟΚΡΑΤΙΑ</a:t>
            </a:r>
            <a:r>
              <a:rPr lang="en-US" sz="800" b="1" dirty="0" smtClean="0">
                <a:solidFill>
                  <a:prstClr val="black"/>
                </a:solidFill>
              </a:rPr>
              <a:t>                                                                                                                </a:t>
            </a:r>
            <a:r>
              <a:rPr lang="el-GR" sz="1400" b="1" dirty="0" smtClean="0">
                <a:solidFill>
                  <a:schemeClr val="accent6">
                    <a:lumMod val="75000"/>
                  </a:schemeClr>
                </a:solidFill>
              </a:rPr>
              <a:t>ΓΕΝΙΚΗ ΓΡΑΜΜΑΤΕΙΑ ΔΙΑ ΒΙΟΥ ΜΑΘΗΣΗΣ ΚΑΙ ΝΕΑΣ ΓΕΝΙΑΣ</a:t>
            </a:r>
            <a:r>
              <a:rPr lang="en-US" sz="1400" b="1" dirty="0" smtClean="0">
                <a:solidFill>
                  <a:schemeClr val="accent6">
                    <a:lumMod val="75000"/>
                  </a:schemeClr>
                </a:solidFill>
              </a:rPr>
              <a:t>    </a:t>
            </a:r>
            <a:r>
              <a:rPr lang="el-GR" sz="800" dirty="0">
                <a:solidFill>
                  <a:prstClr val="black"/>
                </a:solidFill>
              </a:rPr>
              <a:t/>
            </a:r>
            <a:br>
              <a:rPr lang="el-GR" sz="800" dirty="0">
                <a:solidFill>
                  <a:prstClr val="black"/>
                </a:solidFill>
              </a:rPr>
            </a:br>
            <a:r>
              <a:rPr lang="el-GR" sz="800" b="1" dirty="0">
                <a:solidFill>
                  <a:prstClr val="black"/>
                </a:solidFill>
              </a:rPr>
              <a:t>Υπουργείο </a:t>
            </a:r>
            <a:r>
              <a:rPr lang="el-GR" sz="800" b="1" dirty="0" smtClean="0">
                <a:solidFill>
                  <a:prstClr val="black"/>
                </a:solidFill>
              </a:rPr>
              <a:t>Παιδείας</a:t>
            </a:r>
            <a:r>
              <a:rPr lang="en-US" sz="800" b="1" dirty="0" smtClean="0">
                <a:solidFill>
                  <a:prstClr val="black"/>
                </a:solidFill>
              </a:rPr>
              <a:t>, </a:t>
            </a:r>
            <a:r>
              <a:rPr lang="el-GR" sz="800" b="1" dirty="0" smtClean="0">
                <a:solidFill>
                  <a:prstClr val="black"/>
                </a:solidFill>
              </a:rPr>
              <a:t>Έρευνας και </a:t>
            </a:r>
            <a:r>
              <a:rPr lang="el-GR" sz="800" b="1" dirty="0">
                <a:solidFill>
                  <a:prstClr val="black"/>
                </a:solidFill>
              </a:rPr>
              <a:t>Θρησκευμάτων</a:t>
            </a:r>
            <a:r>
              <a:rPr lang="el-GR" dirty="0">
                <a:solidFill>
                  <a:prstClr val="black"/>
                </a:solidFill>
              </a:rPr>
              <a:t/>
            </a:r>
            <a:br>
              <a:rPr lang="el-GR" dirty="0">
                <a:solidFill>
                  <a:prstClr val="black"/>
                </a:solidFill>
              </a:rPr>
            </a:br>
            <a:endParaRPr lang="el-GR" dirty="0"/>
          </a:p>
        </p:txBody>
      </p:sp>
      <p:sp>
        <p:nvSpPr>
          <p:cNvPr id="3" name="Υπότιτλος 2"/>
          <p:cNvSpPr>
            <a:spLocks noGrp="1"/>
          </p:cNvSpPr>
          <p:nvPr>
            <p:ph type="subTitle" idx="1"/>
          </p:nvPr>
        </p:nvSpPr>
        <p:spPr>
          <a:xfrm>
            <a:off x="457200" y="1844824"/>
            <a:ext cx="8147248" cy="4032448"/>
          </a:xfrm>
          <a:solidFill>
            <a:schemeClr val="bg2"/>
          </a:solidFill>
        </p:spPr>
        <p:txBody>
          <a:bodyPr>
            <a:normAutofit lnSpcReduction="10000"/>
          </a:bodyPr>
          <a:lstStyle/>
          <a:p>
            <a:r>
              <a:rPr lang="el-GR" b="1" dirty="0" smtClean="0">
                <a:solidFill>
                  <a:srgbClr val="C00000"/>
                </a:solidFill>
                <a:latin typeface="+mj-lt"/>
              </a:rPr>
              <a:t>ΣΤΡΑΤΗΓΙΚΗ «ΕΥΡΩΠΗ 2020» </a:t>
            </a:r>
          </a:p>
          <a:p>
            <a:r>
              <a:rPr lang="el-GR" b="1" dirty="0" smtClean="0">
                <a:solidFill>
                  <a:srgbClr val="C00000"/>
                </a:solidFill>
                <a:latin typeface="+mj-lt"/>
              </a:rPr>
              <a:t>ΓΙΑ ΤΗΝ ΕΚΠΑΙΔΕΥΣΗ ΤΩΝ ΕΝΗΛΙΚΩΝ</a:t>
            </a:r>
          </a:p>
          <a:p>
            <a:endParaRPr lang="el-GR" b="1" dirty="0" smtClean="0">
              <a:solidFill>
                <a:srgbClr val="C00000"/>
              </a:solidFill>
              <a:latin typeface="+mj-lt"/>
            </a:endParaRPr>
          </a:p>
          <a:p>
            <a:r>
              <a:rPr lang="el-GR" b="1" dirty="0" smtClean="0">
                <a:solidFill>
                  <a:srgbClr val="C00000"/>
                </a:solidFill>
                <a:latin typeface="+mj-lt"/>
              </a:rPr>
              <a:t>Σύνδεση με την εθνική πολιτική</a:t>
            </a:r>
          </a:p>
          <a:p>
            <a:endParaRPr lang="el-GR" sz="1800" b="1" dirty="0">
              <a:solidFill>
                <a:srgbClr val="C00000"/>
              </a:solidFill>
              <a:latin typeface="+mj-lt"/>
            </a:endParaRPr>
          </a:p>
          <a:p>
            <a:endParaRPr lang="el-GR" sz="1800" b="1" dirty="0" smtClean="0">
              <a:solidFill>
                <a:srgbClr val="C00000"/>
              </a:solidFill>
              <a:latin typeface="+mj-lt"/>
            </a:endParaRPr>
          </a:p>
          <a:p>
            <a:endParaRPr lang="el-GR" sz="1800" b="1" dirty="0">
              <a:solidFill>
                <a:srgbClr val="C00000"/>
              </a:solidFill>
              <a:latin typeface="+mj-lt"/>
            </a:endParaRPr>
          </a:p>
          <a:p>
            <a:endParaRPr lang="el-GR" sz="1800" b="1" dirty="0" smtClean="0">
              <a:solidFill>
                <a:srgbClr val="C00000"/>
              </a:solidFill>
              <a:latin typeface="+mj-lt"/>
            </a:endParaRPr>
          </a:p>
          <a:p>
            <a:r>
              <a:rPr lang="el-GR" sz="1600" b="1" dirty="0" smtClean="0">
                <a:solidFill>
                  <a:srgbClr val="0070C0"/>
                </a:solidFill>
                <a:latin typeface="+mj-lt"/>
              </a:rPr>
              <a:t>Δώρα Μπέη</a:t>
            </a:r>
          </a:p>
          <a:p>
            <a:r>
              <a:rPr lang="el-GR" sz="1600" b="1" dirty="0" smtClean="0">
                <a:solidFill>
                  <a:srgbClr val="0070C0"/>
                </a:solidFill>
                <a:latin typeface="+mj-lt"/>
              </a:rPr>
              <a:t>Αθήνα, 29 Φεβρουαρίου 2016</a:t>
            </a:r>
            <a:endParaRPr lang="el-GR" sz="1600" b="1" dirty="0">
              <a:solidFill>
                <a:srgbClr val="0070C0"/>
              </a:solidFill>
              <a:latin typeface="+mj-lt"/>
            </a:endParaRPr>
          </a:p>
        </p:txBody>
      </p:sp>
      <p:sp>
        <p:nvSpPr>
          <p:cNvPr id="4" name="Θέση ημερομηνίας 3"/>
          <p:cNvSpPr>
            <a:spLocks noGrp="1"/>
          </p:cNvSpPr>
          <p:nvPr>
            <p:ph type="dt" sz="half" idx="10"/>
          </p:nvPr>
        </p:nvSpPr>
        <p:spPr/>
        <p:txBody>
          <a:bodyPr/>
          <a:lstStyle/>
          <a:p>
            <a:r>
              <a:rPr lang="el-GR" smtClean="0"/>
              <a:t>29/2/2016</a:t>
            </a:r>
            <a:endParaRPr lang="el-GR"/>
          </a:p>
        </p:txBody>
      </p:sp>
      <p:sp>
        <p:nvSpPr>
          <p:cNvPr id="5" name="Θέση υποσέλιδου 4"/>
          <p:cNvSpPr>
            <a:spLocks noGrp="1"/>
          </p:cNvSpPr>
          <p:nvPr>
            <p:ph type="ftr" sz="quarter" idx="11"/>
          </p:nvPr>
        </p:nvSpPr>
        <p:spPr/>
        <p:txBody>
          <a:bodyPr/>
          <a:lstStyle/>
          <a:p>
            <a:r>
              <a:rPr lang="el-GR" smtClean="0"/>
              <a:t>Υπουργείο Παιδείας, Έρευνας κια Θρησκευμάτων</a:t>
            </a:r>
            <a:endParaRPr lang="el-GR"/>
          </a:p>
        </p:txBody>
      </p:sp>
      <p:pic>
        <p:nvPicPr>
          <p:cNvPr id="205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56176" y="116633"/>
            <a:ext cx="2736304" cy="9361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051" name="Picture 3" descr="C:\Users\mkapniari\AppData\Local\Microsoft\Windows\Temporary Internet Files\Content.Outlook\UXKWUKAF\logo agenda.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941168"/>
            <a:ext cx="2267744" cy="1728192"/>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67544" y="260648"/>
            <a:ext cx="9217024" cy="7200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876256" y="5013176"/>
            <a:ext cx="2267743" cy="165618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369505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ctr">
              <a:buNone/>
            </a:pPr>
            <a:r>
              <a:rPr lang="el-GR" i="1" dirty="0" smtClean="0">
                <a:solidFill>
                  <a:srgbClr val="CC0000"/>
                </a:solidFill>
              </a:rPr>
              <a:t>Η κατάσταση στη χώρα μας:</a:t>
            </a:r>
          </a:p>
          <a:p>
            <a:pPr marL="0" indent="0" algn="ctr">
              <a:buNone/>
            </a:pPr>
            <a:endParaRPr lang="el-GR" i="1" dirty="0" smtClean="0">
              <a:solidFill>
                <a:srgbClr val="CC0000"/>
              </a:solidFill>
            </a:endParaRPr>
          </a:p>
          <a:p>
            <a:pPr marL="0" indent="0" algn="just">
              <a:buNone/>
            </a:pPr>
            <a:r>
              <a:rPr lang="el-GR" b="1" dirty="0" err="1" smtClean="0">
                <a:solidFill>
                  <a:srgbClr val="0070C0"/>
                </a:solidFill>
              </a:rPr>
              <a:t>Σηµαντικές</a:t>
            </a:r>
            <a:r>
              <a:rPr lang="el-GR" b="1" dirty="0" smtClean="0">
                <a:solidFill>
                  <a:srgbClr val="0070C0"/>
                </a:solidFill>
              </a:rPr>
              <a:t> </a:t>
            </a:r>
            <a:r>
              <a:rPr lang="el-GR" b="1" dirty="0">
                <a:solidFill>
                  <a:srgbClr val="0070C0"/>
                </a:solidFill>
              </a:rPr>
              <a:t>επιδόσεις διεθνώς σε </a:t>
            </a:r>
            <a:r>
              <a:rPr lang="el-GR" b="1" dirty="0" err="1">
                <a:solidFill>
                  <a:srgbClr val="0070C0"/>
                </a:solidFill>
              </a:rPr>
              <a:t>διαγωνισµούς</a:t>
            </a:r>
            <a:r>
              <a:rPr lang="el-GR" b="1" dirty="0">
                <a:solidFill>
                  <a:srgbClr val="0070C0"/>
                </a:solidFill>
              </a:rPr>
              <a:t> </a:t>
            </a:r>
            <a:r>
              <a:rPr lang="el-GR" b="1" dirty="0" err="1">
                <a:solidFill>
                  <a:srgbClr val="0070C0"/>
                </a:solidFill>
              </a:rPr>
              <a:t>καινοτοµίας</a:t>
            </a:r>
            <a:r>
              <a:rPr lang="el-GR" b="1" dirty="0">
                <a:solidFill>
                  <a:srgbClr val="0070C0"/>
                </a:solidFill>
              </a:rPr>
              <a:t>, ερευνητικά </a:t>
            </a:r>
            <a:r>
              <a:rPr lang="el-GR" b="1" dirty="0" err="1">
                <a:solidFill>
                  <a:srgbClr val="0070C0"/>
                </a:solidFill>
              </a:rPr>
              <a:t>προγρά</a:t>
            </a:r>
            <a:r>
              <a:rPr lang="el-GR" b="1" dirty="0">
                <a:solidFill>
                  <a:srgbClr val="0070C0"/>
                </a:solidFill>
              </a:rPr>
              <a:t>µµ</a:t>
            </a:r>
            <a:r>
              <a:rPr lang="el-GR" b="1" dirty="0" err="1">
                <a:solidFill>
                  <a:srgbClr val="0070C0"/>
                </a:solidFill>
              </a:rPr>
              <a:t>ατα</a:t>
            </a:r>
            <a:r>
              <a:rPr lang="el-GR" b="1" dirty="0">
                <a:solidFill>
                  <a:srgbClr val="0070C0"/>
                </a:solidFill>
              </a:rPr>
              <a:t>, εφευρέσεις και ιδέες </a:t>
            </a:r>
            <a:r>
              <a:rPr lang="el-GR" dirty="0">
                <a:solidFill>
                  <a:srgbClr val="0070C0"/>
                </a:solidFill>
              </a:rPr>
              <a:t>και </a:t>
            </a:r>
            <a:r>
              <a:rPr lang="el-GR" dirty="0" smtClean="0">
                <a:solidFill>
                  <a:srgbClr val="0070C0"/>
                </a:solidFill>
              </a:rPr>
              <a:t>αυτό, </a:t>
            </a:r>
            <a:r>
              <a:rPr lang="el-GR" dirty="0">
                <a:solidFill>
                  <a:srgbClr val="0070C0"/>
                </a:solidFill>
              </a:rPr>
              <a:t>παρά το γεγονός ότι το </a:t>
            </a:r>
            <a:r>
              <a:rPr lang="el-GR" dirty="0" err="1">
                <a:solidFill>
                  <a:srgbClr val="0070C0"/>
                </a:solidFill>
              </a:rPr>
              <a:t>σύστηµα</a:t>
            </a:r>
            <a:r>
              <a:rPr lang="el-GR" dirty="0">
                <a:solidFill>
                  <a:srgbClr val="0070C0"/>
                </a:solidFill>
              </a:rPr>
              <a:t> έρευνας και </a:t>
            </a:r>
            <a:r>
              <a:rPr lang="el-GR" dirty="0" err="1">
                <a:solidFill>
                  <a:srgbClr val="0070C0"/>
                </a:solidFill>
              </a:rPr>
              <a:t>καινοτοµίας</a:t>
            </a:r>
            <a:r>
              <a:rPr lang="el-GR" dirty="0">
                <a:solidFill>
                  <a:srgbClr val="0070C0"/>
                </a:solidFill>
              </a:rPr>
              <a:t> </a:t>
            </a:r>
            <a:r>
              <a:rPr lang="el-GR" dirty="0" err="1">
                <a:solidFill>
                  <a:srgbClr val="0070C0"/>
                </a:solidFill>
              </a:rPr>
              <a:t>παραµένει</a:t>
            </a:r>
            <a:r>
              <a:rPr lang="el-GR" dirty="0">
                <a:solidFill>
                  <a:srgbClr val="0070C0"/>
                </a:solidFill>
              </a:rPr>
              <a:t> από τα λιγότερο </a:t>
            </a:r>
            <a:r>
              <a:rPr lang="el-GR" dirty="0" err="1">
                <a:solidFill>
                  <a:srgbClr val="0070C0"/>
                </a:solidFill>
              </a:rPr>
              <a:t>δυναµικά</a:t>
            </a:r>
            <a:r>
              <a:rPr lang="el-GR" dirty="0">
                <a:solidFill>
                  <a:srgbClr val="0070C0"/>
                </a:solidFill>
              </a:rPr>
              <a:t> στην Ευρώπη. </a:t>
            </a:r>
          </a:p>
          <a:p>
            <a:pPr marL="0" indent="0" algn="just">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166912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just">
              <a:buNone/>
            </a:pPr>
            <a:endParaRPr lang="el-GR" b="1" dirty="0" smtClean="0"/>
          </a:p>
          <a:p>
            <a:pPr marL="0" indent="0" algn="just">
              <a:buNone/>
            </a:pPr>
            <a:endParaRPr lang="el-GR" b="1" dirty="0" smtClean="0"/>
          </a:p>
          <a:p>
            <a:pPr marL="0" indent="0" algn="ctr">
              <a:buNone/>
            </a:pPr>
            <a:r>
              <a:rPr lang="el-GR" b="1" dirty="0" smtClean="0">
                <a:solidFill>
                  <a:srgbClr val="C00000"/>
                </a:solidFill>
              </a:rPr>
              <a:t>Τον </a:t>
            </a:r>
            <a:r>
              <a:rPr lang="el-GR" b="1" dirty="0">
                <a:solidFill>
                  <a:srgbClr val="C00000"/>
                </a:solidFill>
              </a:rPr>
              <a:t>Νοέμβριο του 2015, η Επιτροπή δημοσίευσε την </a:t>
            </a:r>
            <a:r>
              <a:rPr lang="el-GR" b="1" dirty="0" smtClean="0">
                <a:solidFill>
                  <a:srgbClr val="C00000"/>
                </a:solidFill>
              </a:rPr>
              <a:t>4</a:t>
            </a:r>
            <a:r>
              <a:rPr lang="el-GR" b="1" baseline="30000" dirty="0" smtClean="0">
                <a:solidFill>
                  <a:srgbClr val="C00000"/>
                </a:solidFill>
              </a:rPr>
              <a:t>η</a:t>
            </a:r>
            <a:r>
              <a:rPr lang="el-GR" b="1" dirty="0" smtClean="0">
                <a:solidFill>
                  <a:srgbClr val="C00000"/>
                </a:solidFill>
              </a:rPr>
              <a:t> ετήσια </a:t>
            </a:r>
            <a:r>
              <a:rPr lang="el-GR" b="1" dirty="0">
                <a:solidFill>
                  <a:srgbClr val="C00000"/>
                </a:solidFill>
              </a:rPr>
              <a:t>έκθεση παρακολούθησης της εκπαίδευσης και της </a:t>
            </a:r>
            <a:r>
              <a:rPr lang="el-GR" b="1" dirty="0" smtClean="0">
                <a:solidFill>
                  <a:srgbClr val="C00000"/>
                </a:solidFill>
              </a:rPr>
              <a:t>κατάρτισης </a:t>
            </a:r>
          </a:p>
          <a:p>
            <a:pPr marL="0" indent="0" algn="ctr">
              <a:buNone/>
            </a:pPr>
            <a:r>
              <a:rPr lang="el-GR" b="1" dirty="0" smtClean="0">
                <a:solidFill>
                  <a:srgbClr val="C00000"/>
                </a:solidFill>
              </a:rPr>
              <a:t>«</a:t>
            </a:r>
            <a:r>
              <a:rPr lang="en-US" b="1" dirty="0" smtClean="0">
                <a:solidFill>
                  <a:srgbClr val="C00000"/>
                </a:solidFill>
              </a:rPr>
              <a:t>Education </a:t>
            </a:r>
            <a:r>
              <a:rPr lang="en-US" b="1" dirty="0">
                <a:solidFill>
                  <a:srgbClr val="C00000"/>
                </a:solidFill>
              </a:rPr>
              <a:t>and Training 2015 – Greece Main strengths and </a:t>
            </a:r>
            <a:r>
              <a:rPr lang="en-US" b="1" dirty="0" smtClean="0">
                <a:solidFill>
                  <a:srgbClr val="C00000"/>
                </a:solidFill>
              </a:rPr>
              <a:t>challenges</a:t>
            </a:r>
            <a:r>
              <a:rPr lang="el-GR" b="1" dirty="0" smtClean="0">
                <a:solidFill>
                  <a:srgbClr val="C00000"/>
                </a:solidFill>
              </a:rPr>
              <a:t>»</a:t>
            </a:r>
            <a:endParaRPr lang="el-GR" i="1" dirty="0" smtClean="0">
              <a:solidFill>
                <a:srgbClr val="C0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2814551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92500" lnSpcReduction="10000"/>
          </a:bodyPr>
          <a:lstStyle/>
          <a:p>
            <a:pPr marL="0" indent="0" algn="ctr">
              <a:buNone/>
            </a:pPr>
            <a:r>
              <a:rPr lang="el-GR" sz="2400" b="1" dirty="0" smtClean="0">
                <a:solidFill>
                  <a:srgbClr val="C00000"/>
                </a:solidFill>
              </a:rPr>
              <a:t>ΕΝΔΕΙΚΤΙΚΑ ΣΤΟΙΧΕΙΑ </a:t>
            </a:r>
            <a:r>
              <a:rPr lang="el-GR" sz="2400" b="1" dirty="0">
                <a:solidFill>
                  <a:srgbClr val="C00000"/>
                </a:solidFill>
              </a:rPr>
              <a:t>ΑΠΟ ΤΗΝ </a:t>
            </a:r>
            <a:r>
              <a:rPr lang="el-GR" sz="2400" b="1" dirty="0" smtClean="0">
                <a:solidFill>
                  <a:srgbClr val="C00000"/>
                </a:solidFill>
              </a:rPr>
              <a:t>ΕΚΘΕΣΗ</a:t>
            </a:r>
          </a:p>
          <a:p>
            <a:pPr marL="0" indent="0" algn="ctr">
              <a:buNone/>
            </a:pPr>
            <a:r>
              <a:rPr lang="el-GR" sz="2400" b="1" dirty="0" smtClean="0">
                <a:solidFill>
                  <a:srgbClr val="C00000"/>
                </a:solidFill>
              </a:rPr>
              <a:t>ΓΙΑ </a:t>
            </a:r>
            <a:r>
              <a:rPr lang="el-GR" sz="2400" b="1" dirty="0">
                <a:solidFill>
                  <a:srgbClr val="C00000"/>
                </a:solidFill>
              </a:rPr>
              <a:t>ΤΗΝ ΕΛΛΑΔΑ (2015</a:t>
            </a:r>
            <a:r>
              <a:rPr lang="el-GR" sz="2400" b="1" dirty="0" smtClean="0">
                <a:solidFill>
                  <a:srgbClr val="C00000"/>
                </a:solidFill>
              </a:rPr>
              <a:t>)</a:t>
            </a:r>
          </a:p>
          <a:p>
            <a:pPr marL="0" indent="0" algn="ctr">
              <a:buNone/>
            </a:pPr>
            <a:endParaRPr lang="el-GR" sz="2400" b="1" dirty="0" smtClean="0"/>
          </a:p>
          <a:p>
            <a:pPr algn="just">
              <a:buClr>
                <a:srgbClr val="C00000"/>
              </a:buClr>
              <a:buFont typeface="Wingdings" panose="05000000000000000000" pitchFamily="2" charset="2"/>
              <a:buChar char="Ø"/>
            </a:pPr>
            <a:r>
              <a:rPr lang="el-GR" sz="2400" b="1" dirty="0">
                <a:solidFill>
                  <a:srgbClr val="0070C0"/>
                </a:solidFill>
              </a:rPr>
              <a:t>Το ποσοστό πρόωρης εγκατάλειψης του σχολείου</a:t>
            </a:r>
            <a:r>
              <a:rPr lang="el-GR" sz="2400" dirty="0">
                <a:solidFill>
                  <a:srgbClr val="0070C0"/>
                </a:solidFill>
              </a:rPr>
              <a:t> ήταν 9% το 2014, με την Ελλάδα να σημειώνει σημαντικά καλύτερες επιδόσεις σε σύγκριση με τον μέσο όρο της ΕΕ (11,1</a:t>
            </a:r>
            <a:r>
              <a:rPr lang="el-GR" sz="2400" dirty="0" smtClean="0">
                <a:solidFill>
                  <a:srgbClr val="0070C0"/>
                </a:solidFill>
              </a:rPr>
              <a:t>%).</a:t>
            </a:r>
          </a:p>
          <a:p>
            <a:pPr marL="0" indent="0" algn="just">
              <a:buClr>
                <a:srgbClr val="C00000"/>
              </a:buClr>
              <a:buNone/>
            </a:pPr>
            <a:r>
              <a:rPr lang="el-GR" sz="2400" dirty="0" smtClean="0">
                <a:solidFill>
                  <a:srgbClr val="0070C0"/>
                </a:solidFill>
              </a:rPr>
              <a:t> </a:t>
            </a:r>
            <a:endParaRPr lang="el-GR" sz="2400" dirty="0">
              <a:solidFill>
                <a:srgbClr val="0070C0"/>
              </a:solidFill>
            </a:endParaRPr>
          </a:p>
          <a:p>
            <a:pPr algn="just">
              <a:buClr>
                <a:srgbClr val="C00000"/>
              </a:buClr>
              <a:buFont typeface="Wingdings" panose="05000000000000000000" pitchFamily="2" charset="2"/>
              <a:buChar char="Ø"/>
            </a:pPr>
            <a:r>
              <a:rPr lang="el-GR" sz="2400" b="1" dirty="0">
                <a:solidFill>
                  <a:srgbClr val="0070C0"/>
                </a:solidFill>
              </a:rPr>
              <a:t>Το ποσοστό πρόωρης εγκατάλειψης του σχολείου υποχώρησε κατά 5,3 ποσοστιαίες μονάδες κατά τη διάρκεια της οικονομικής κρίσης, </a:t>
            </a:r>
            <a:r>
              <a:rPr lang="el-GR" sz="2400" dirty="0">
                <a:solidFill>
                  <a:srgbClr val="0070C0"/>
                </a:solidFill>
              </a:rPr>
              <a:t>σε σύγκριση με το 14,3% του 2007</a:t>
            </a:r>
            <a:r>
              <a:rPr lang="el-GR" sz="2400" dirty="0" smtClean="0">
                <a:solidFill>
                  <a:srgbClr val="0070C0"/>
                </a:solidFill>
              </a:rPr>
              <a:t>.</a:t>
            </a:r>
          </a:p>
          <a:p>
            <a:pPr marL="0" indent="0" algn="just">
              <a:buClr>
                <a:srgbClr val="C00000"/>
              </a:buClr>
              <a:buNone/>
            </a:pPr>
            <a:r>
              <a:rPr lang="el-GR" sz="2400" dirty="0" smtClean="0">
                <a:solidFill>
                  <a:srgbClr val="0070C0"/>
                </a:solidFill>
              </a:rPr>
              <a:t> </a:t>
            </a:r>
          </a:p>
          <a:p>
            <a:pPr algn="just">
              <a:buClr>
                <a:srgbClr val="C00000"/>
              </a:buClr>
              <a:buFont typeface="Wingdings" panose="05000000000000000000" pitchFamily="2" charset="2"/>
              <a:buChar char="Ø"/>
            </a:pPr>
            <a:r>
              <a:rPr lang="el-GR" sz="2400" b="1" dirty="0">
                <a:solidFill>
                  <a:srgbClr val="0070C0"/>
                </a:solidFill>
              </a:rPr>
              <a:t>Επίσης, η Ελλάδα έχει ήδη επιτύχει τον εθνικό στόχο του 9,7% στο πλαίσιο της στρατηγικής «Ευρώπη 2020».</a:t>
            </a:r>
          </a:p>
          <a:p>
            <a:pPr marL="0" indent="0" algn="just">
              <a:buNone/>
            </a:pPr>
            <a:endParaRPr lang="el-GR" sz="2400" dirty="0"/>
          </a:p>
          <a:p>
            <a:pPr marL="0" indent="0" algn="just">
              <a:buNone/>
            </a:pPr>
            <a:endParaRPr lang="el-GR" dirty="0"/>
          </a:p>
          <a:p>
            <a:pPr marL="0" indent="0" algn="ctr">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0870135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62500" lnSpcReduction="20000"/>
          </a:bodyPr>
          <a:lstStyle/>
          <a:p>
            <a:pPr marL="0" indent="0" algn="ctr">
              <a:buNone/>
            </a:pPr>
            <a:r>
              <a:rPr lang="el-GR" sz="3400" b="1" dirty="0" smtClean="0">
                <a:solidFill>
                  <a:srgbClr val="C00000"/>
                </a:solidFill>
              </a:rPr>
              <a:t>ΕΝΔΕΙΚΤΙΚΑ ΣΤΟΙΧΕΙΑ </a:t>
            </a:r>
            <a:r>
              <a:rPr lang="el-GR" sz="3400" b="1" dirty="0">
                <a:solidFill>
                  <a:srgbClr val="C00000"/>
                </a:solidFill>
              </a:rPr>
              <a:t>ΑΠΟ ΤΗΝ </a:t>
            </a:r>
            <a:r>
              <a:rPr lang="el-GR" sz="3400" b="1" dirty="0" smtClean="0">
                <a:solidFill>
                  <a:srgbClr val="C00000"/>
                </a:solidFill>
              </a:rPr>
              <a:t>ΕΚΘΕΣΗ</a:t>
            </a:r>
          </a:p>
          <a:p>
            <a:pPr marL="0" indent="0" algn="ctr">
              <a:buNone/>
            </a:pPr>
            <a:r>
              <a:rPr lang="el-GR" sz="3400" b="1" dirty="0" smtClean="0">
                <a:solidFill>
                  <a:srgbClr val="C00000"/>
                </a:solidFill>
              </a:rPr>
              <a:t>ΓΙΑ </a:t>
            </a:r>
            <a:r>
              <a:rPr lang="el-GR" sz="3400" b="1" dirty="0">
                <a:solidFill>
                  <a:srgbClr val="C00000"/>
                </a:solidFill>
              </a:rPr>
              <a:t>ΤΗΝ ΕΛΛΑΔΑ (2015</a:t>
            </a:r>
            <a:r>
              <a:rPr lang="el-GR" sz="3400" b="1" dirty="0" smtClean="0">
                <a:solidFill>
                  <a:srgbClr val="C00000"/>
                </a:solidFill>
              </a:rPr>
              <a:t>)</a:t>
            </a:r>
          </a:p>
          <a:p>
            <a:pPr marL="0" indent="0" algn="ctr">
              <a:buNone/>
            </a:pPr>
            <a:endParaRPr lang="el-GR" sz="2400" b="1" dirty="0" smtClean="0"/>
          </a:p>
          <a:p>
            <a:pPr algn="just">
              <a:buClr>
                <a:srgbClr val="C00000"/>
              </a:buClr>
              <a:buFont typeface="Wingdings" panose="05000000000000000000" pitchFamily="2" charset="2"/>
              <a:buChar char="Ø"/>
            </a:pPr>
            <a:r>
              <a:rPr lang="el-GR" b="1" dirty="0">
                <a:solidFill>
                  <a:srgbClr val="0070C0"/>
                </a:solidFill>
              </a:rPr>
              <a:t>Η συμμετοχή </a:t>
            </a:r>
            <a:r>
              <a:rPr lang="el-GR" b="1" dirty="0" smtClean="0">
                <a:solidFill>
                  <a:srgbClr val="0070C0"/>
                </a:solidFill>
              </a:rPr>
              <a:t>εξακολουθεί </a:t>
            </a:r>
            <a:r>
              <a:rPr lang="el-GR" b="1" dirty="0">
                <a:solidFill>
                  <a:srgbClr val="0070C0"/>
                </a:solidFill>
              </a:rPr>
              <a:t>να κυμαίνεται σε μέτρια επίπεδα στην Ελλάδα, </a:t>
            </a:r>
            <a:r>
              <a:rPr lang="el-GR" dirty="0">
                <a:solidFill>
                  <a:srgbClr val="0070C0"/>
                </a:solidFill>
              </a:rPr>
              <a:t>με ποσοστό 33,7% το 2013, σε σύγκριση με τον μέσο όρο του 48,9% της ΕΕ</a:t>
            </a:r>
            <a:r>
              <a:rPr lang="el-GR" dirty="0" smtClean="0">
                <a:solidFill>
                  <a:srgbClr val="0070C0"/>
                </a:solidFill>
              </a:rPr>
              <a:t>.</a:t>
            </a:r>
          </a:p>
          <a:p>
            <a:pPr marL="0" indent="0" algn="just">
              <a:buClr>
                <a:srgbClr val="C00000"/>
              </a:buClr>
              <a:buNone/>
            </a:pPr>
            <a:r>
              <a:rPr lang="el-GR" dirty="0" smtClean="0">
                <a:solidFill>
                  <a:srgbClr val="0070C0"/>
                </a:solidFill>
              </a:rPr>
              <a:t> </a:t>
            </a:r>
            <a:endParaRPr lang="el-GR" dirty="0">
              <a:solidFill>
                <a:srgbClr val="0070C0"/>
              </a:solidFill>
            </a:endParaRPr>
          </a:p>
          <a:p>
            <a:pPr algn="just">
              <a:buClr>
                <a:srgbClr val="C00000"/>
              </a:buClr>
              <a:buFont typeface="Wingdings" panose="05000000000000000000" pitchFamily="2" charset="2"/>
              <a:buChar char="Ø"/>
            </a:pPr>
            <a:r>
              <a:rPr lang="el-GR" b="1" dirty="0">
                <a:solidFill>
                  <a:srgbClr val="0070C0"/>
                </a:solidFill>
              </a:rPr>
              <a:t>Η Ελλάδα εμφανίζει επίσης πολύ χαμηλό ποσοστό απασχόλησης των πρόσφατων αποφοίτων ανώτερης δευτεροβάθμιας εκπαίδευσης , </a:t>
            </a:r>
            <a:r>
              <a:rPr lang="el-GR" dirty="0">
                <a:solidFill>
                  <a:srgbClr val="0070C0"/>
                </a:solidFill>
              </a:rPr>
              <a:t>της τάξης του 38,8% το 2014 σε σύγκριση με τον μέσο όρο του 70,8% της ΕΕ</a:t>
            </a:r>
            <a:r>
              <a:rPr lang="el-GR" dirty="0" smtClean="0">
                <a:solidFill>
                  <a:srgbClr val="0070C0"/>
                </a:solidFill>
              </a:rPr>
              <a:t>.</a:t>
            </a:r>
          </a:p>
          <a:p>
            <a:pPr marL="0" indent="0" algn="just">
              <a:buClr>
                <a:srgbClr val="C00000"/>
              </a:buClr>
              <a:buNone/>
            </a:pPr>
            <a:r>
              <a:rPr lang="el-GR" dirty="0" smtClean="0">
                <a:solidFill>
                  <a:srgbClr val="0070C0"/>
                </a:solidFill>
              </a:rPr>
              <a:t> </a:t>
            </a:r>
            <a:endParaRPr lang="el-GR" dirty="0">
              <a:solidFill>
                <a:srgbClr val="0070C0"/>
              </a:solidFill>
            </a:endParaRPr>
          </a:p>
          <a:p>
            <a:pPr algn="just">
              <a:buClr>
                <a:srgbClr val="C00000"/>
              </a:buClr>
              <a:buFont typeface="Wingdings" panose="05000000000000000000" pitchFamily="2" charset="2"/>
              <a:buChar char="Ø"/>
            </a:pPr>
            <a:r>
              <a:rPr lang="el-GR" b="1" dirty="0">
                <a:solidFill>
                  <a:srgbClr val="0070C0"/>
                </a:solidFill>
              </a:rPr>
              <a:t>Η συμμετοχή των ενηλίκων στη διά βίου μάθηση στην Ελλάδα παραμένει πολύ χαμηλή, και εμφανίζει </a:t>
            </a:r>
            <a:r>
              <a:rPr lang="el-GR" b="1" dirty="0" smtClean="0">
                <a:solidFill>
                  <a:srgbClr val="0070C0"/>
                </a:solidFill>
              </a:rPr>
              <a:t>σταδιακά τάσεις στασιμότητας. </a:t>
            </a:r>
          </a:p>
          <a:p>
            <a:pPr marL="0" indent="0" algn="just">
              <a:buClr>
                <a:srgbClr val="C00000"/>
              </a:buClr>
              <a:buNone/>
            </a:pPr>
            <a:endParaRPr lang="el-GR" dirty="0">
              <a:solidFill>
                <a:srgbClr val="0070C0"/>
              </a:solidFill>
            </a:endParaRPr>
          </a:p>
          <a:p>
            <a:pPr algn="just">
              <a:buClr>
                <a:srgbClr val="C00000"/>
              </a:buClr>
              <a:buFont typeface="Wingdings" panose="05000000000000000000" pitchFamily="2" charset="2"/>
              <a:buChar char="Ø"/>
            </a:pPr>
            <a:r>
              <a:rPr lang="el-GR" dirty="0">
                <a:solidFill>
                  <a:srgbClr val="0070C0"/>
                </a:solidFill>
              </a:rPr>
              <a:t>Το </a:t>
            </a:r>
            <a:r>
              <a:rPr lang="el-GR" dirty="0" smtClean="0">
                <a:solidFill>
                  <a:srgbClr val="0070C0"/>
                </a:solidFill>
              </a:rPr>
              <a:t>2014, η </a:t>
            </a:r>
            <a:r>
              <a:rPr lang="el-GR" b="1" dirty="0">
                <a:solidFill>
                  <a:srgbClr val="0070C0"/>
                </a:solidFill>
              </a:rPr>
              <a:t>συμμετοχή των ενηλίκων στη διά βίου μάθηση στην Ελλάδα</a:t>
            </a:r>
            <a:r>
              <a:rPr lang="el-GR" dirty="0" smtClean="0">
                <a:solidFill>
                  <a:srgbClr val="0070C0"/>
                </a:solidFill>
              </a:rPr>
              <a:t> </a:t>
            </a:r>
            <a:r>
              <a:rPr lang="el-GR" dirty="0">
                <a:solidFill>
                  <a:srgbClr val="0070C0"/>
                </a:solidFill>
              </a:rPr>
              <a:t>ανήλθε στο 3,0%, σε σύγκριση με τον μέσο όρο του 10,7% της ΕΕ. </a:t>
            </a:r>
          </a:p>
          <a:p>
            <a:pPr marL="0" indent="0" algn="just">
              <a:buNone/>
            </a:pPr>
            <a:endParaRPr lang="el-GR" dirty="0"/>
          </a:p>
          <a:p>
            <a:pPr marL="0" indent="0" algn="ctr">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585304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722314"/>
            <a:ext cx="8856984" cy="5403850"/>
          </a:xfrm>
        </p:spPr>
        <p:txBody>
          <a:bodyPr>
            <a:normAutofit fontScale="92500"/>
          </a:bodyPr>
          <a:lstStyle/>
          <a:p>
            <a:pPr marL="0" indent="0" algn="ctr">
              <a:buNone/>
            </a:pPr>
            <a:r>
              <a:rPr lang="el-GR" b="1" i="1" dirty="0" smtClean="0">
                <a:solidFill>
                  <a:srgbClr val="CC0000"/>
                </a:solidFill>
              </a:rPr>
              <a:t>ΔΒΜ: Η κατάσταση στη χώρα μας</a:t>
            </a:r>
          </a:p>
          <a:p>
            <a:pPr marL="0" indent="0" algn="ctr">
              <a:buNone/>
            </a:pPr>
            <a:endParaRPr lang="el-GR" b="1" i="1" dirty="0" smtClean="0">
              <a:solidFill>
                <a:srgbClr val="CC0000"/>
              </a:solidFill>
            </a:endParaRPr>
          </a:p>
          <a:p>
            <a:pPr algn="just">
              <a:buClr>
                <a:srgbClr val="C00000"/>
              </a:buClr>
              <a:buFont typeface="Wingdings" panose="05000000000000000000" pitchFamily="2" charset="2"/>
              <a:buChar char="§"/>
            </a:pPr>
            <a:r>
              <a:rPr lang="el-GR" dirty="0" smtClean="0">
                <a:solidFill>
                  <a:srgbClr val="0070C0"/>
                </a:solidFill>
              </a:rPr>
              <a:t>Ταυτόχρονα</a:t>
            </a:r>
            <a:r>
              <a:rPr lang="el-GR" dirty="0">
                <a:solidFill>
                  <a:srgbClr val="0070C0"/>
                </a:solidFill>
              </a:rPr>
              <a:t>, </a:t>
            </a:r>
            <a:r>
              <a:rPr lang="el-GR" b="1" dirty="0" smtClean="0">
                <a:solidFill>
                  <a:srgbClr val="0070C0"/>
                </a:solidFill>
              </a:rPr>
              <a:t>χαμηλά </a:t>
            </a:r>
            <a:r>
              <a:rPr lang="el-GR" dirty="0" smtClean="0">
                <a:solidFill>
                  <a:srgbClr val="0070C0"/>
                </a:solidFill>
              </a:rPr>
              <a:t>παραμένουν </a:t>
            </a:r>
            <a:r>
              <a:rPr lang="el-GR" dirty="0">
                <a:solidFill>
                  <a:srgbClr val="0070C0"/>
                </a:solidFill>
              </a:rPr>
              <a:t>τα </a:t>
            </a:r>
            <a:r>
              <a:rPr lang="el-GR" b="1" dirty="0">
                <a:solidFill>
                  <a:srgbClr val="0070C0"/>
                </a:solidFill>
              </a:rPr>
              <a:t>ποσοστά</a:t>
            </a:r>
            <a:r>
              <a:rPr lang="el-GR" dirty="0">
                <a:solidFill>
                  <a:srgbClr val="0070C0"/>
                </a:solidFill>
              </a:rPr>
              <a:t> της Ελλάδας σε </a:t>
            </a:r>
            <a:r>
              <a:rPr lang="el-GR" dirty="0" smtClean="0">
                <a:solidFill>
                  <a:srgbClr val="0070C0"/>
                </a:solidFill>
              </a:rPr>
              <a:t>ευρωπαϊκές </a:t>
            </a:r>
            <a:r>
              <a:rPr lang="el-GR" dirty="0">
                <a:solidFill>
                  <a:srgbClr val="0070C0"/>
                </a:solidFill>
              </a:rPr>
              <a:t>καταγραφές </a:t>
            </a:r>
            <a:r>
              <a:rPr lang="el-GR" b="1" dirty="0">
                <a:solidFill>
                  <a:srgbClr val="0070C0"/>
                </a:solidFill>
              </a:rPr>
              <a:t>σε σχέση </a:t>
            </a:r>
            <a:r>
              <a:rPr lang="el-GR" b="1" dirty="0" smtClean="0">
                <a:solidFill>
                  <a:srgbClr val="0070C0"/>
                </a:solidFill>
              </a:rPr>
              <a:t>µε τη συµµ</a:t>
            </a:r>
            <a:r>
              <a:rPr lang="el-GR" b="1" dirty="0" err="1" smtClean="0">
                <a:solidFill>
                  <a:srgbClr val="0070C0"/>
                </a:solidFill>
              </a:rPr>
              <a:t>ετοχή</a:t>
            </a:r>
            <a:r>
              <a:rPr lang="el-GR" b="1" dirty="0" smtClean="0">
                <a:solidFill>
                  <a:srgbClr val="0070C0"/>
                </a:solidFill>
              </a:rPr>
              <a:t> </a:t>
            </a:r>
            <a:r>
              <a:rPr lang="el-GR" b="1" dirty="0">
                <a:solidFill>
                  <a:srgbClr val="0070C0"/>
                </a:solidFill>
              </a:rPr>
              <a:t>στη δια βίου μ</a:t>
            </a:r>
            <a:r>
              <a:rPr lang="el-GR" b="1" dirty="0" smtClean="0">
                <a:solidFill>
                  <a:srgbClr val="0070C0"/>
                </a:solidFill>
              </a:rPr>
              <a:t>άθηση</a:t>
            </a:r>
            <a:r>
              <a:rPr lang="el-GR" dirty="0" smtClean="0">
                <a:solidFill>
                  <a:srgbClr val="0070C0"/>
                </a:solidFill>
              </a:rPr>
              <a:t> </a:t>
            </a:r>
          </a:p>
          <a:p>
            <a:pPr marL="0" indent="0" algn="just">
              <a:buClr>
                <a:srgbClr val="C00000"/>
              </a:buClr>
              <a:buNone/>
            </a:pPr>
            <a:r>
              <a:rPr lang="el-GR" dirty="0" smtClean="0">
                <a:solidFill>
                  <a:srgbClr val="0070C0"/>
                </a:solidFill>
              </a:rPr>
              <a:t>    (</a:t>
            </a:r>
            <a:r>
              <a:rPr lang="el-GR" i="1" dirty="0">
                <a:solidFill>
                  <a:srgbClr val="0070C0"/>
                </a:solidFill>
              </a:rPr>
              <a:t>3% έναντι 9,1% της </a:t>
            </a:r>
            <a:r>
              <a:rPr lang="el-GR" i="1" dirty="0" smtClean="0">
                <a:solidFill>
                  <a:srgbClr val="0070C0"/>
                </a:solidFill>
              </a:rPr>
              <a:t>Ε.Ε. των 27),</a:t>
            </a:r>
          </a:p>
          <a:p>
            <a:pPr algn="just">
              <a:buClr>
                <a:srgbClr val="C00000"/>
              </a:buClr>
              <a:buFont typeface="Wingdings" panose="05000000000000000000" pitchFamily="2" charset="2"/>
              <a:buChar char="§"/>
            </a:pPr>
            <a:endParaRPr lang="el-GR" b="1" i="1" dirty="0" smtClean="0">
              <a:solidFill>
                <a:srgbClr val="0070C0"/>
              </a:solidFill>
            </a:endParaRPr>
          </a:p>
          <a:p>
            <a:pPr algn="just">
              <a:buClr>
                <a:srgbClr val="C00000"/>
              </a:buClr>
              <a:buFont typeface="Wingdings" panose="05000000000000000000" pitchFamily="2" charset="2"/>
              <a:buChar char="§"/>
            </a:pPr>
            <a:r>
              <a:rPr lang="el-GR" dirty="0" smtClean="0">
                <a:solidFill>
                  <a:srgbClr val="0070C0"/>
                </a:solidFill>
              </a:rPr>
              <a:t>ενώ </a:t>
            </a:r>
            <a:r>
              <a:rPr lang="el-GR" b="1" dirty="0" smtClean="0">
                <a:solidFill>
                  <a:srgbClr val="0070C0"/>
                </a:solidFill>
              </a:rPr>
              <a:t>η </a:t>
            </a:r>
            <a:r>
              <a:rPr lang="el-GR" b="1" dirty="0">
                <a:solidFill>
                  <a:srgbClr val="0070C0"/>
                </a:solidFill>
              </a:rPr>
              <a:t>πρόωρη εγκατάλειψη του σχολείου </a:t>
            </a:r>
            <a:r>
              <a:rPr lang="el-GR" dirty="0" smtClean="0">
                <a:solidFill>
                  <a:srgbClr val="0070C0"/>
                </a:solidFill>
              </a:rPr>
              <a:t>παραμένει </a:t>
            </a:r>
            <a:r>
              <a:rPr lang="el-GR" dirty="0">
                <a:solidFill>
                  <a:srgbClr val="0070C0"/>
                </a:solidFill>
              </a:rPr>
              <a:t>σχετικά </a:t>
            </a:r>
            <a:r>
              <a:rPr lang="el-GR" dirty="0" smtClean="0">
                <a:solidFill>
                  <a:srgbClr val="0070C0"/>
                </a:solidFill>
              </a:rPr>
              <a:t>υψηλή </a:t>
            </a:r>
            <a:r>
              <a:rPr lang="el-GR" b="1" dirty="0">
                <a:solidFill>
                  <a:srgbClr val="0070C0"/>
                </a:solidFill>
              </a:rPr>
              <a:t>13,7%</a:t>
            </a:r>
            <a:r>
              <a:rPr lang="el-GR" dirty="0">
                <a:solidFill>
                  <a:srgbClr val="0070C0"/>
                </a:solidFill>
              </a:rPr>
              <a:t> </a:t>
            </a:r>
            <a:r>
              <a:rPr lang="el-GR" i="1" dirty="0" smtClean="0">
                <a:solidFill>
                  <a:srgbClr val="0070C0"/>
                </a:solidFill>
              </a:rPr>
              <a:t>(ωστόσο, µ</a:t>
            </a:r>
            <a:r>
              <a:rPr lang="el-GR" i="1" dirty="0" err="1" smtClean="0">
                <a:solidFill>
                  <a:srgbClr val="0070C0"/>
                </a:solidFill>
              </a:rPr>
              <a:t>ικρότερο</a:t>
            </a:r>
            <a:r>
              <a:rPr lang="el-GR" i="1" dirty="0" smtClean="0">
                <a:solidFill>
                  <a:srgbClr val="0070C0"/>
                </a:solidFill>
              </a:rPr>
              <a:t> </a:t>
            </a:r>
            <a:r>
              <a:rPr lang="el-GR" i="1" dirty="0">
                <a:solidFill>
                  <a:srgbClr val="0070C0"/>
                </a:solidFill>
              </a:rPr>
              <a:t>από το µ</a:t>
            </a:r>
            <a:r>
              <a:rPr lang="el-GR" i="1" dirty="0" err="1">
                <a:solidFill>
                  <a:srgbClr val="0070C0"/>
                </a:solidFill>
              </a:rPr>
              <a:t>έσο</a:t>
            </a:r>
            <a:r>
              <a:rPr lang="el-GR" i="1" dirty="0">
                <a:solidFill>
                  <a:srgbClr val="0070C0"/>
                </a:solidFill>
              </a:rPr>
              <a:t> όρο της ΕΕ27 που είναι 14,1</a:t>
            </a:r>
            <a:r>
              <a:rPr lang="el-GR" i="1" dirty="0" smtClean="0">
                <a:solidFill>
                  <a:srgbClr val="0070C0"/>
                </a:solidFill>
              </a:rPr>
              <a:t>%).</a:t>
            </a:r>
            <a:endParaRPr lang="el-GR" i="1" dirty="0">
              <a:solidFill>
                <a:srgbClr val="0070C0"/>
              </a:solidFill>
            </a:endParaRPr>
          </a:p>
          <a:p>
            <a:pPr marL="0" indent="0" algn="just">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4069618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722314"/>
            <a:ext cx="8856984" cy="5403850"/>
          </a:xfrm>
        </p:spPr>
        <p:txBody>
          <a:bodyPr>
            <a:normAutofit/>
          </a:bodyPr>
          <a:lstStyle/>
          <a:p>
            <a:pPr marL="0" indent="0" algn="just">
              <a:buNone/>
            </a:pPr>
            <a:endParaRPr lang="el-GR" b="1" i="1" dirty="0" smtClean="0">
              <a:solidFill>
                <a:srgbClr val="CC0000"/>
              </a:solidFill>
            </a:endParaRPr>
          </a:p>
          <a:p>
            <a:pPr marL="0" indent="0" algn="just">
              <a:buNone/>
            </a:pPr>
            <a:endParaRPr lang="el-GR" dirty="0" smtClean="0">
              <a:solidFill>
                <a:srgbClr val="0070C0"/>
              </a:solidFill>
            </a:endParaRPr>
          </a:p>
          <a:p>
            <a:pPr marL="0" indent="0" algn="just">
              <a:buNone/>
            </a:pPr>
            <a:endParaRPr lang="el-GR" dirty="0">
              <a:solidFill>
                <a:srgbClr val="0070C0"/>
              </a:solidFill>
            </a:endParaRPr>
          </a:p>
          <a:p>
            <a:pPr marL="0" indent="0" algn="just">
              <a:buNone/>
            </a:pPr>
            <a:r>
              <a:rPr lang="el-GR" dirty="0" smtClean="0">
                <a:solidFill>
                  <a:srgbClr val="0070C0"/>
                </a:solidFill>
              </a:rPr>
              <a:t>Τον </a:t>
            </a:r>
            <a:r>
              <a:rPr lang="el-GR" dirty="0">
                <a:solidFill>
                  <a:srgbClr val="0070C0"/>
                </a:solidFill>
              </a:rPr>
              <a:t>Σεπτέμβριο του </a:t>
            </a:r>
            <a:r>
              <a:rPr lang="el-GR" dirty="0" smtClean="0">
                <a:solidFill>
                  <a:srgbClr val="0070C0"/>
                </a:solidFill>
              </a:rPr>
              <a:t>2016, </a:t>
            </a:r>
            <a:r>
              <a:rPr lang="el-GR" dirty="0">
                <a:solidFill>
                  <a:srgbClr val="0070C0"/>
                </a:solidFill>
              </a:rPr>
              <a:t>η έρευνα PIAAC του ΟΟΣΑ θα παράσχει, για πρώτη φορά, άμεσα και αξιόπιστα στοιχεία για το επίπεδο των βασικών δεξιοτήτων των ενηλίκων στην Ελλάδα.</a:t>
            </a:r>
          </a:p>
          <a:p>
            <a:pPr marL="0" indent="0" algn="just">
              <a:buNone/>
            </a:pPr>
            <a:endParaRPr lang="el-GR" b="1"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13010213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5087590"/>
          </a:xfrm>
        </p:spPr>
        <p:txBody>
          <a:bodyPr>
            <a:normAutofit fontScale="77500" lnSpcReduction="20000"/>
          </a:bodyPr>
          <a:lstStyle/>
          <a:p>
            <a:pPr marL="0" indent="0" algn="ctr">
              <a:buNone/>
            </a:pPr>
            <a:r>
              <a:rPr lang="el-GR" sz="3600" b="1" i="1" dirty="0" smtClean="0">
                <a:solidFill>
                  <a:srgbClr val="CC0000"/>
                </a:solidFill>
              </a:rPr>
              <a:t>Βραχυπρόθεσμοι &amp; μεσοπρόθεσμοι εθνικοί στόχοι</a:t>
            </a:r>
          </a:p>
          <a:p>
            <a:pPr marL="0" indent="0" algn="ctr">
              <a:buNone/>
            </a:pPr>
            <a:endParaRPr lang="el-GR" b="1" i="1" dirty="0" smtClean="0">
              <a:solidFill>
                <a:srgbClr val="CC0000"/>
              </a:solidFill>
            </a:endParaRPr>
          </a:p>
          <a:p>
            <a:pPr marL="0" indent="0" algn="just">
              <a:buNone/>
            </a:pPr>
            <a:r>
              <a:rPr lang="el-GR" b="1" dirty="0">
                <a:solidFill>
                  <a:srgbClr val="0070C0"/>
                </a:solidFill>
              </a:rPr>
              <a:t>Στο εθνικό πρόγραμμα μεταρρυθμίσεων για το </a:t>
            </a:r>
            <a:r>
              <a:rPr lang="el-GR" b="1" dirty="0" smtClean="0">
                <a:solidFill>
                  <a:srgbClr val="0070C0"/>
                </a:solidFill>
              </a:rPr>
              <a:t>2015, </a:t>
            </a:r>
            <a:r>
              <a:rPr lang="el-GR" b="1" dirty="0">
                <a:solidFill>
                  <a:srgbClr val="0070C0"/>
                </a:solidFill>
              </a:rPr>
              <a:t>η Ελλάδα αναγνώρισε την ανάγκη θέσπισης στρατηγικού πλαισίου </a:t>
            </a:r>
            <a:endParaRPr lang="el-GR" b="1" dirty="0" smtClean="0">
              <a:solidFill>
                <a:srgbClr val="0070C0"/>
              </a:solidFill>
            </a:endParaRPr>
          </a:p>
          <a:p>
            <a:pPr algn="just">
              <a:buFontTx/>
              <a:buChar char="-"/>
            </a:pPr>
            <a:r>
              <a:rPr lang="el-GR" b="1" dirty="0" smtClean="0">
                <a:solidFill>
                  <a:srgbClr val="0070C0"/>
                </a:solidFill>
              </a:rPr>
              <a:t>για </a:t>
            </a:r>
            <a:r>
              <a:rPr lang="el-GR" b="1" dirty="0">
                <a:solidFill>
                  <a:srgbClr val="0070C0"/>
                </a:solidFill>
              </a:rPr>
              <a:t>την αντιμετώπιση της πρόωρης εγκατάλειψης του σχολείου και των χαμηλών </a:t>
            </a:r>
            <a:r>
              <a:rPr lang="el-GR" b="1" dirty="0" smtClean="0">
                <a:solidFill>
                  <a:srgbClr val="0070C0"/>
                </a:solidFill>
              </a:rPr>
              <a:t>επιδόσεων και</a:t>
            </a:r>
          </a:p>
          <a:p>
            <a:pPr algn="just">
              <a:buFontTx/>
              <a:buChar char="-"/>
            </a:pPr>
            <a:r>
              <a:rPr lang="el-GR" b="1" dirty="0" smtClean="0">
                <a:solidFill>
                  <a:srgbClr val="0070C0"/>
                </a:solidFill>
              </a:rPr>
              <a:t>για την ενίσχυση των ευκαιριών και μέσων για εκπαίδευση και κατάρτιση του μεγαλύτερου δυνατού αριθμού των ενηλίκων της χώρας μας.</a:t>
            </a:r>
          </a:p>
          <a:p>
            <a:pPr marL="0" indent="0" algn="just">
              <a:buNone/>
            </a:pPr>
            <a:endParaRPr lang="el-GR" b="1" dirty="0" smtClean="0">
              <a:solidFill>
                <a:srgbClr val="0070C0"/>
              </a:solidFill>
            </a:endParaRPr>
          </a:p>
          <a:p>
            <a:pPr marL="0" indent="0" algn="just">
              <a:buNone/>
            </a:pPr>
            <a:r>
              <a:rPr lang="el-GR" dirty="0" smtClean="0">
                <a:solidFill>
                  <a:srgbClr val="0070C0"/>
                </a:solidFill>
              </a:rPr>
              <a:t>Αυτό το στρατηγικό πλαίσιο θα </a:t>
            </a:r>
            <a:r>
              <a:rPr lang="el-GR" dirty="0">
                <a:solidFill>
                  <a:srgbClr val="0070C0"/>
                </a:solidFill>
              </a:rPr>
              <a:t>βασίζεται στην έρευνα και θα επικεντρώνεται στις πλέον ευάλωτες κοινωνικές </a:t>
            </a:r>
            <a:r>
              <a:rPr lang="el-GR" dirty="0" smtClean="0">
                <a:solidFill>
                  <a:srgbClr val="0070C0"/>
                </a:solidFill>
              </a:rPr>
              <a:t>ομάδες.</a:t>
            </a:r>
          </a:p>
          <a:p>
            <a:pPr marL="0" indent="0" algn="just">
              <a:buNone/>
            </a:pPr>
            <a:r>
              <a:rPr lang="el-GR" dirty="0" smtClean="0">
                <a:solidFill>
                  <a:srgbClr val="0070C0"/>
                </a:solidFill>
              </a:rPr>
              <a:t> </a:t>
            </a:r>
          </a:p>
          <a:p>
            <a:pPr marL="0" indent="0" algn="ctr">
              <a:buNone/>
            </a:pPr>
            <a:r>
              <a:rPr lang="el-GR" b="1" i="1" dirty="0" smtClean="0">
                <a:solidFill>
                  <a:srgbClr val="C00000"/>
                </a:solidFill>
              </a:rPr>
              <a:t>(</a:t>
            </a:r>
            <a:r>
              <a:rPr lang="el-GR" b="1" i="1" dirty="0">
                <a:solidFill>
                  <a:srgbClr val="C00000"/>
                </a:solidFill>
              </a:rPr>
              <a:t>ελληνική κυβέρνηση, 2015</a:t>
            </a:r>
            <a:r>
              <a:rPr lang="el-GR" b="1" i="1" dirty="0" smtClean="0">
                <a:solidFill>
                  <a:srgbClr val="C00000"/>
                </a:solidFill>
              </a:rPr>
              <a:t>)</a:t>
            </a:r>
            <a:endParaRPr lang="el-GR" b="1" i="1" dirty="0">
              <a:solidFill>
                <a:srgbClr val="C00000"/>
              </a:solidFill>
            </a:endParaRPr>
          </a:p>
          <a:p>
            <a:pPr marL="0" indent="0" algn="just">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6828202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5087590"/>
          </a:xfrm>
        </p:spPr>
        <p:txBody>
          <a:bodyPr>
            <a:normAutofit fontScale="70000" lnSpcReduction="20000"/>
          </a:bodyPr>
          <a:lstStyle/>
          <a:p>
            <a:pPr marL="0" indent="0" algn="ctr">
              <a:buNone/>
            </a:pPr>
            <a:r>
              <a:rPr lang="el-GR" sz="3600" b="1" i="1" dirty="0" smtClean="0">
                <a:solidFill>
                  <a:srgbClr val="CC0000"/>
                </a:solidFill>
              </a:rPr>
              <a:t>Βραχυπρόθεσμοι &amp; μεσοπρόθεσμοι εθνικοί στόχοι</a:t>
            </a:r>
          </a:p>
          <a:p>
            <a:pPr marL="0" indent="0" algn="ctr">
              <a:buNone/>
            </a:pPr>
            <a:endParaRPr lang="el-GR" b="1" i="1" dirty="0" smtClean="0">
              <a:solidFill>
                <a:srgbClr val="CC0000"/>
              </a:solidFill>
            </a:endParaRPr>
          </a:p>
          <a:p>
            <a:pPr marL="0" indent="0" algn="just">
              <a:buNone/>
            </a:pPr>
            <a:r>
              <a:rPr lang="el-GR" b="1" dirty="0">
                <a:solidFill>
                  <a:srgbClr val="0070C0"/>
                </a:solidFill>
              </a:rPr>
              <a:t>Στο εθνικό πρόγραμμα μεταρρυθμίσεων για το </a:t>
            </a:r>
            <a:r>
              <a:rPr lang="el-GR" b="1" dirty="0" smtClean="0">
                <a:solidFill>
                  <a:srgbClr val="0070C0"/>
                </a:solidFill>
              </a:rPr>
              <a:t>2015, θα δοθεί προτεραιότητα</a:t>
            </a:r>
          </a:p>
          <a:p>
            <a:pPr marL="0" indent="0" algn="just">
              <a:buNone/>
            </a:pPr>
            <a:r>
              <a:rPr lang="el-GR" b="1" dirty="0" smtClean="0">
                <a:solidFill>
                  <a:srgbClr val="0070C0"/>
                </a:solidFill>
              </a:rPr>
              <a:t> </a:t>
            </a:r>
          </a:p>
          <a:p>
            <a:pPr algn="just">
              <a:buClr>
                <a:srgbClr val="C00000"/>
              </a:buClr>
              <a:buFont typeface="Wingdings" panose="05000000000000000000" pitchFamily="2" charset="2"/>
              <a:buChar char="§"/>
            </a:pPr>
            <a:r>
              <a:rPr lang="el-GR" b="1" dirty="0" smtClean="0">
                <a:solidFill>
                  <a:srgbClr val="0070C0"/>
                </a:solidFill>
              </a:rPr>
              <a:t>στην ποιότητα της παρεχόμενης εκπαίδευσης ενηλίκων,</a:t>
            </a:r>
          </a:p>
          <a:p>
            <a:pPr marL="0" indent="0" algn="just">
              <a:buClr>
                <a:srgbClr val="C00000"/>
              </a:buClr>
              <a:buNone/>
            </a:pPr>
            <a:endParaRPr lang="el-GR" b="1" dirty="0" smtClean="0">
              <a:solidFill>
                <a:srgbClr val="0070C0"/>
              </a:solidFill>
            </a:endParaRPr>
          </a:p>
          <a:p>
            <a:pPr algn="just">
              <a:buClr>
                <a:srgbClr val="C00000"/>
              </a:buClr>
              <a:buFont typeface="Wingdings" panose="05000000000000000000" pitchFamily="2" charset="2"/>
              <a:buChar char="§"/>
            </a:pPr>
            <a:r>
              <a:rPr lang="el-GR" b="1" dirty="0">
                <a:solidFill>
                  <a:srgbClr val="0070C0"/>
                </a:solidFill>
              </a:rPr>
              <a:t>σ</a:t>
            </a:r>
            <a:r>
              <a:rPr lang="el-GR" b="1" dirty="0" smtClean="0">
                <a:solidFill>
                  <a:srgbClr val="0070C0"/>
                </a:solidFill>
              </a:rPr>
              <a:t>την ευελιξία και στη διευκόλυνση της πρόσβασης για όλους,</a:t>
            </a:r>
          </a:p>
          <a:p>
            <a:pPr marL="0" indent="0" algn="just">
              <a:buClr>
                <a:srgbClr val="C00000"/>
              </a:buClr>
              <a:buNone/>
            </a:pPr>
            <a:endParaRPr lang="el-GR" b="1" dirty="0" smtClean="0">
              <a:solidFill>
                <a:srgbClr val="0070C0"/>
              </a:solidFill>
            </a:endParaRPr>
          </a:p>
          <a:p>
            <a:pPr algn="just">
              <a:buClr>
                <a:srgbClr val="C00000"/>
              </a:buClr>
              <a:buFont typeface="Wingdings" panose="05000000000000000000" pitchFamily="2" charset="2"/>
              <a:buChar char="§"/>
            </a:pPr>
            <a:r>
              <a:rPr lang="el-GR" b="1" dirty="0" smtClean="0">
                <a:solidFill>
                  <a:srgbClr val="0070C0"/>
                </a:solidFill>
              </a:rPr>
              <a:t>στην έρευνα</a:t>
            </a:r>
          </a:p>
          <a:p>
            <a:pPr algn="just">
              <a:buClr>
                <a:srgbClr val="C00000"/>
              </a:buClr>
              <a:buFont typeface="Wingdings" panose="05000000000000000000" pitchFamily="2" charset="2"/>
              <a:buChar char="§"/>
            </a:pPr>
            <a:endParaRPr lang="el-GR" b="1" dirty="0">
              <a:solidFill>
                <a:srgbClr val="0070C0"/>
              </a:solidFill>
            </a:endParaRPr>
          </a:p>
          <a:p>
            <a:pPr algn="just">
              <a:buClr>
                <a:srgbClr val="C00000"/>
              </a:buClr>
              <a:buFont typeface="Wingdings" panose="05000000000000000000" pitchFamily="2" charset="2"/>
              <a:buChar char="§"/>
            </a:pPr>
            <a:r>
              <a:rPr lang="el-GR" b="1" dirty="0" smtClean="0">
                <a:solidFill>
                  <a:srgbClr val="0070C0"/>
                </a:solidFill>
              </a:rPr>
              <a:t>και </a:t>
            </a:r>
            <a:r>
              <a:rPr lang="el-GR" b="1" dirty="0">
                <a:solidFill>
                  <a:srgbClr val="0070C0"/>
                </a:solidFill>
              </a:rPr>
              <a:t>θα επικεντρώνεται στις πλέον ευάλωτες κοινωνικές </a:t>
            </a:r>
            <a:r>
              <a:rPr lang="el-GR" b="1" dirty="0" smtClean="0">
                <a:solidFill>
                  <a:srgbClr val="0070C0"/>
                </a:solidFill>
              </a:rPr>
              <a:t>ομάδες.</a:t>
            </a:r>
          </a:p>
          <a:p>
            <a:pPr marL="0" indent="0" algn="just">
              <a:buNone/>
            </a:pPr>
            <a:r>
              <a:rPr lang="el-GR" b="1" dirty="0" smtClean="0">
                <a:solidFill>
                  <a:srgbClr val="0070C0"/>
                </a:solidFill>
              </a:rPr>
              <a:t> </a:t>
            </a:r>
          </a:p>
          <a:p>
            <a:pPr marL="0" indent="0" algn="ctr">
              <a:buNone/>
            </a:pPr>
            <a:r>
              <a:rPr lang="el-GR" b="1" i="1" dirty="0" smtClean="0">
                <a:solidFill>
                  <a:srgbClr val="C00000"/>
                </a:solidFill>
              </a:rPr>
              <a:t>(</a:t>
            </a:r>
            <a:r>
              <a:rPr lang="el-GR" b="1" i="1" dirty="0">
                <a:solidFill>
                  <a:srgbClr val="C00000"/>
                </a:solidFill>
              </a:rPr>
              <a:t>ελληνική κυβέρνηση, 2015</a:t>
            </a:r>
            <a:r>
              <a:rPr lang="el-GR" b="1" i="1" dirty="0" smtClean="0">
                <a:solidFill>
                  <a:srgbClr val="C00000"/>
                </a:solidFill>
              </a:rPr>
              <a:t>)</a:t>
            </a:r>
            <a:endParaRPr lang="el-GR" b="1" i="1" dirty="0">
              <a:solidFill>
                <a:srgbClr val="C00000"/>
              </a:solidFill>
            </a:endParaRPr>
          </a:p>
          <a:p>
            <a:pPr marL="0" indent="0" algn="just">
              <a:buNone/>
            </a:pPr>
            <a:endParaRPr lang="el-GR" i="1" dirty="0" smtClean="0">
              <a:solidFill>
                <a:srgbClr val="CC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18552638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just">
              <a:buNone/>
            </a:pPr>
            <a:r>
              <a:rPr lang="el-GR" b="1" dirty="0">
                <a:solidFill>
                  <a:srgbClr val="0070C0"/>
                </a:solidFill>
              </a:rPr>
              <a:t>Η </a:t>
            </a:r>
            <a:r>
              <a:rPr lang="el-GR" b="1" dirty="0" smtClean="0">
                <a:solidFill>
                  <a:srgbClr val="0070C0"/>
                </a:solidFill>
              </a:rPr>
              <a:t>εθνική εφαρμογή </a:t>
            </a:r>
            <a:r>
              <a:rPr lang="el-GR" b="1" dirty="0">
                <a:solidFill>
                  <a:srgbClr val="0070C0"/>
                </a:solidFill>
              </a:rPr>
              <a:t>της Στρατηγικής </a:t>
            </a:r>
            <a:r>
              <a:rPr lang="el-GR" b="1" dirty="0" smtClean="0">
                <a:solidFill>
                  <a:srgbClr val="0070C0"/>
                </a:solidFill>
              </a:rPr>
              <a:t>βασίζεται </a:t>
            </a:r>
            <a:r>
              <a:rPr lang="el-GR" b="1" dirty="0">
                <a:solidFill>
                  <a:srgbClr val="0070C0"/>
                </a:solidFill>
              </a:rPr>
              <a:t>στην </a:t>
            </a:r>
            <a:r>
              <a:rPr lang="el-GR" b="1" u="sng" dirty="0">
                <a:solidFill>
                  <a:srgbClr val="0070C0"/>
                </a:solidFill>
              </a:rPr>
              <a:t>ανάληψη της συνυπευθυνότητας </a:t>
            </a:r>
            <a:r>
              <a:rPr lang="el-GR" b="1" dirty="0">
                <a:solidFill>
                  <a:srgbClr val="0070C0"/>
                </a:solidFill>
              </a:rPr>
              <a:t>από όλους τους αρμόδιους φορείς</a:t>
            </a:r>
            <a:r>
              <a:rPr lang="el-GR" b="1" dirty="0" smtClean="0">
                <a:solidFill>
                  <a:srgbClr val="0070C0"/>
                </a:solidFill>
              </a:rPr>
              <a:t>.</a:t>
            </a:r>
          </a:p>
          <a:p>
            <a:pPr marL="0" indent="0" algn="just">
              <a:buNone/>
            </a:pPr>
            <a:endParaRPr lang="el-GR" dirty="0">
              <a:solidFill>
                <a:srgbClr val="0070C0"/>
              </a:solidFill>
            </a:endParaRPr>
          </a:p>
          <a:p>
            <a:pPr marL="0" indent="0" algn="just">
              <a:buNone/>
            </a:pPr>
            <a:r>
              <a:rPr lang="el-GR" dirty="0" smtClean="0">
                <a:solidFill>
                  <a:srgbClr val="0070C0"/>
                </a:solidFill>
              </a:rPr>
              <a:t> </a:t>
            </a:r>
            <a:endParaRPr lang="el-GR" dirty="0">
              <a:solidFill>
                <a:srgbClr val="0070C0"/>
              </a:solidFill>
            </a:endParaRPr>
          </a:p>
          <a:p>
            <a:pPr marL="0" indent="0" algn="just">
              <a:buNone/>
            </a:pPr>
            <a:r>
              <a:rPr lang="el-GR" b="1" i="1" dirty="0">
                <a:solidFill>
                  <a:srgbClr val="0070C0"/>
                </a:solidFill>
              </a:rPr>
              <a:t>Η εξασφάλιση της </a:t>
            </a:r>
            <a:r>
              <a:rPr lang="el-GR" b="1" i="1" dirty="0" smtClean="0">
                <a:solidFill>
                  <a:srgbClr val="0070C0"/>
                </a:solidFill>
              </a:rPr>
              <a:t>εκπαίδευσης, κατάρτισης και δια βίου μάθησης για </a:t>
            </a:r>
            <a:r>
              <a:rPr lang="el-GR" b="1" i="1" dirty="0">
                <a:solidFill>
                  <a:srgbClr val="0070C0"/>
                </a:solidFill>
              </a:rPr>
              <a:t>όλους αποτελεί </a:t>
            </a:r>
            <a:r>
              <a:rPr lang="el-GR" b="1" i="1" u="sng" dirty="0">
                <a:solidFill>
                  <a:srgbClr val="0070C0"/>
                </a:solidFill>
              </a:rPr>
              <a:t>κοινή ευθύνη</a:t>
            </a:r>
            <a:r>
              <a:rPr lang="el-GR" b="1" i="1" dirty="0">
                <a:solidFill>
                  <a:srgbClr val="0070C0"/>
                </a:solidFill>
              </a:rPr>
              <a:t> της Κυβέρνησης και των κοινωνικών εταίρων. </a:t>
            </a:r>
          </a:p>
          <a:p>
            <a:pPr marL="0" indent="0" algn="just">
              <a:buNone/>
            </a:pP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29401404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052736"/>
            <a:ext cx="8712968" cy="1584176"/>
          </a:xfrm>
        </p:spPr>
        <p:txBody>
          <a:bodyPr>
            <a:normAutofit fontScale="90000"/>
          </a:bodyPr>
          <a:lstStyle/>
          <a:p>
            <a:pPr>
              <a:spcBef>
                <a:spcPts val="600"/>
              </a:spcBef>
              <a:spcAft>
                <a:spcPts val="0"/>
              </a:spcAft>
            </a:pPr>
            <a:r>
              <a:rPr lang="el-GR" b="1" dirty="0" smtClean="0">
                <a:solidFill>
                  <a:srgbClr val="CC0000"/>
                </a:solidFill>
                <a:ea typeface="Times New Roman"/>
              </a:rPr>
              <a:t/>
            </a:r>
            <a:br>
              <a:rPr lang="el-GR" b="1" dirty="0" smtClean="0">
                <a:solidFill>
                  <a:srgbClr val="CC0000"/>
                </a:solidFill>
                <a:ea typeface="Times New Roman"/>
              </a:rPr>
            </a:br>
            <a:r>
              <a:rPr lang="el-GR" b="1" dirty="0" smtClean="0">
                <a:solidFill>
                  <a:srgbClr val="CC0000"/>
                </a:solidFill>
                <a:ea typeface="Times New Roman"/>
              </a:rPr>
              <a:t>Γενική </a:t>
            </a:r>
            <a:r>
              <a:rPr lang="el-GR" b="1" dirty="0">
                <a:solidFill>
                  <a:srgbClr val="CC0000"/>
                </a:solidFill>
                <a:ea typeface="Times New Roman"/>
              </a:rPr>
              <a:t>Γραμματεία Διά Βίου Μάθησης </a:t>
            </a:r>
            <a:r>
              <a:rPr lang="el-GR" b="1" dirty="0" smtClean="0">
                <a:solidFill>
                  <a:srgbClr val="CC0000"/>
                </a:solidFill>
                <a:ea typeface="Times New Roman"/>
              </a:rPr>
              <a:t>και </a:t>
            </a:r>
            <a:r>
              <a:rPr lang="el-GR" b="1" dirty="0">
                <a:solidFill>
                  <a:srgbClr val="CC0000"/>
                </a:solidFill>
                <a:ea typeface="Times New Roman"/>
              </a:rPr>
              <a:t>Νέας Γενιάς</a:t>
            </a:r>
            <a:r>
              <a:rPr lang="el-GR" dirty="0">
                <a:latin typeface="Times New Roman"/>
                <a:ea typeface="Calibri"/>
              </a:rPr>
              <a:t/>
            </a:r>
            <a:br>
              <a:rPr lang="el-GR" dirty="0">
                <a:latin typeface="Times New Roman"/>
                <a:ea typeface="Calibri"/>
              </a:rPr>
            </a:br>
            <a:endParaRPr lang="el-GR" dirty="0"/>
          </a:p>
        </p:txBody>
      </p:sp>
      <p:sp>
        <p:nvSpPr>
          <p:cNvPr id="3" name="Θέση περιεχομένου 2"/>
          <p:cNvSpPr>
            <a:spLocks noGrp="1"/>
          </p:cNvSpPr>
          <p:nvPr>
            <p:ph idx="1"/>
          </p:nvPr>
        </p:nvSpPr>
        <p:spPr>
          <a:xfrm>
            <a:off x="457200" y="2708920"/>
            <a:ext cx="8229600" cy="3417243"/>
          </a:xfrm>
        </p:spPr>
        <p:txBody>
          <a:bodyPr/>
          <a:lstStyle/>
          <a:p>
            <a:pPr marL="0" indent="0" algn="ctr">
              <a:buNone/>
            </a:pPr>
            <a:endParaRPr lang="el-GR" b="1" dirty="0" smtClean="0">
              <a:solidFill>
                <a:srgbClr val="0070C0"/>
              </a:solidFill>
              <a:ea typeface="Times New Roman"/>
              <a:cs typeface="Times New Roman"/>
            </a:endParaRPr>
          </a:p>
          <a:p>
            <a:pPr marL="0" indent="0" algn="ctr">
              <a:buNone/>
            </a:pPr>
            <a:r>
              <a:rPr lang="el-GR" b="1" dirty="0" smtClean="0">
                <a:solidFill>
                  <a:srgbClr val="0070C0"/>
                </a:solidFill>
                <a:ea typeface="Times New Roman"/>
                <a:cs typeface="Times New Roman"/>
              </a:rPr>
              <a:t>Εθνική </a:t>
            </a:r>
            <a:r>
              <a:rPr lang="el-GR" b="1" dirty="0">
                <a:solidFill>
                  <a:srgbClr val="0070C0"/>
                </a:solidFill>
                <a:ea typeface="Times New Roman"/>
                <a:cs typeface="Times New Roman"/>
              </a:rPr>
              <a:t>Μονάδα  Συντονισμού για την υλοποίηση της Ευρωπαϊκής Ατζέντας για την Εκπαίδευση Ενηλίκων στην </a:t>
            </a:r>
            <a:r>
              <a:rPr lang="el-GR" b="1" dirty="0" smtClean="0">
                <a:solidFill>
                  <a:srgbClr val="0070C0"/>
                </a:solidFill>
                <a:ea typeface="Times New Roman"/>
                <a:cs typeface="Times New Roman"/>
              </a:rPr>
              <a:t>Ελλάδα </a:t>
            </a:r>
            <a:endParaRPr lang="el-GR" dirty="0"/>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160240" cy="461665"/>
          </a:xfrm>
          <a:prstGeom prst="rect">
            <a:avLst/>
          </a:prstGeom>
          <a:noFill/>
        </p:spPr>
        <p:txBody>
          <a:bodyPr wrap="square" rtlCol="0">
            <a:spAutoFit/>
          </a:bodyPr>
          <a:lstStyle/>
          <a:p>
            <a:r>
              <a:rPr lang="el-GR" sz="1200" dirty="0"/>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4191882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85000" lnSpcReduction="20000"/>
          </a:bodyPr>
          <a:lstStyle/>
          <a:p>
            <a:pPr marL="0" indent="0" algn="just">
              <a:buNone/>
            </a:pPr>
            <a:r>
              <a:rPr lang="el-GR" dirty="0">
                <a:solidFill>
                  <a:srgbClr val="0070C0"/>
                </a:solidFill>
              </a:rPr>
              <a:t>«</a:t>
            </a:r>
            <a:r>
              <a:rPr lang="el-GR" b="1" dirty="0">
                <a:solidFill>
                  <a:srgbClr val="0070C0"/>
                </a:solidFill>
              </a:rPr>
              <a:t>Η εκπαίδευση ενηλίκων </a:t>
            </a:r>
            <a:r>
              <a:rPr lang="el-GR" dirty="0">
                <a:solidFill>
                  <a:srgbClr val="0070C0"/>
                </a:solidFill>
              </a:rPr>
              <a:t>αφορά οποιαδήποτε μαθησιακή δραστηριότητα ή πρόγραμμα </a:t>
            </a:r>
            <a:r>
              <a:rPr lang="el-GR" b="1" i="1" dirty="0">
                <a:solidFill>
                  <a:srgbClr val="0070C0"/>
                </a:solidFill>
              </a:rPr>
              <a:t>σκόπιμα σχεδιασμένο από κάποιον εκπαιδευτικό φορέα,</a:t>
            </a:r>
            <a:r>
              <a:rPr lang="el-GR" dirty="0">
                <a:solidFill>
                  <a:srgbClr val="0070C0"/>
                </a:solidFill>
              </a:rPr>
              <a:t> για να ικανοποιήσει οποιαδήποτε ανάγκη κατάρτισης ή ενδιαφέρον, που ενδέχεται να πραγματοποιηθεί σε οποιοδήποτε στάδιο της ζωής ενός ανθρώπου που έχει υπερβεί την ηλικία της υποχρεωτικής εκπαίδευσης και η κύρια δραστηριότητά του δεν είναι πλέον η εκπαίδευση</a:t>
            </a:r>
            <a:r>
              <a:rPr lang="el-GR" dirty="0" smtClean="0">
                <a:solidFill>
                  <a:srgbClr val="0070C0"/>
                </a:solidFill>
              </a:rPr>
              <a:t>.</a:t>
            </a:r>
          </a:p>
          <a:p>
            <a:pPr marL="0" indent="0" algn="just">
              <a:buNone/>
            </a:pPr>
            <a:r>
              <a:rPr lang="el-GR" dirty="0" smtClean="0">
                <a:solidFill>
                  <a:srgbClr val="0070C0"/>
                </a:solidFill>
              </a:rPr>
              <a:t> </a:t>
            </a:r>
            <a:endParaRPr lang="el-GR" dirty="0">
              <a:solidFill>
                <a:srgbClr val="0070C0"/>
              </a:solidFill>
            </a:endParaRPr>
          </a:p>
          <a:p>
            <a:pPr marL="0" indent="0" algn="just">
              <a:buNone/>
            </a:pPr>
            <a:r>
              <a:rPr lang="el-GR" b="1" i="1" u="sng" dirty="0">
                <a:solidFill>
                  <a:srgbClr val="0070C0"/>
                </a:solidFill>
              </a:rPr>
              <a:t>Η ‘‘σφαίρα’’ της, επομένως, καλύπτει μη επαγγελματικές, επαγγελματικές, γενικές, τυπικές και μη τυπικές σπουδές, καθώς επίσης και την εκπαίδευση που έχει συλλογικό κοινωνικό σκοπό</a:t>
            </a:r>
            <a:r>
              <a:rPr lang="el-GR" b="1" i="1" dirty="0" smtClean="0">
                <a:solidFill>
                  <a:srgbClr val="0070C0"/>
                </a:solidFill>
              </a:rPr>
              <a:t>.»  </a:t>
            </a:r>
            <a:r>
              <a:rPr lang="el-GR" i="1" dirty="0" smtClean="0">
                <a:solidFill>
                  <a:srgbClr val="0070C0"/>
                </a:solidFill>
              </a:rPr>
              <a:t>(ΟΟΣΑ)</a:t>
            </a: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3645032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052736"/>
            <a:ext cx="8712968" cy="1584176"/>
          </a:xfrm>
        </p:spPr>
        <p:txBody>
          <a:bodyPr>
            <a:normAutofit/>
          </a:bodyPr>
          <a:lstStyle/>
          <a:p>
            <a:pPr>
              <a:spcBef>
                <a:spcPts val="600"/>
              </a:spcBef>
              <a:spcAft>
                <a:spcPts val="0"/>
              </a:spcAft>
            </a:pPr>
            <a:r>
              <a:rPr lang="el-GR" b="1" dirty="0" smtClean="0">
                <a:solidFill>
                  <a:srgbClr val="CC0000"/>
                </a:solidFill>
                <a:ea typeface="Times New Roman"/>
              </a:rPr>
              <a:t/>
            </a:r>
            <a:br>
              <a:rPr lang="el-GR" b="1" dirty="0" smtClean="0">
                <a:solidFill>
                  <a:srgbClr val="CC0000"/>
                </a:solidFill>
                <a:ea typeface="Times New Roman"/>
              </a:rPr>
            </a:br>
            <a:endParaRPr lang="el-GR" dirty="0"/>
          </a:p>
        </p:txBody>
      </p:sp>
      <p:sp>
        <p:nvSpPr>
          <p:cNvPr id="3" name="Θέση περιεχομένου 2"/>
          <p:cNvSpPr>
            <a:spLocks noGrp="1"/>
          </p:cNvSpPr>
          <p:nvPr>
            <p:ph idx="1"/>
          </p:nvPr>
        </p:nvSpPr>
        <p:spPr>
          <a:xfrm>
            <a:off x="457200" y="1599184"/>
            <a:ext cx="8229600" cy="4526980"/>
          </a:xfrm>
        </p:spPr>
        <p:txBody>
          <a:bodyPr>
            <a:normAutofit/>
          </a:bodyPr>
          <a:lstStyle/>
          <a:p>
            <a:pPr marL="0" indent="0" algn="ctr">
              <a:buNone/>
            </a:pPr>
            <a:r>
              <a:rPr lang="el-GR" sz="3600" b="1" dirty="0" smtClean="0">
                <a:solidFill>
                  <a:srgbClr val="0070C0"/>
                </a:solidFill>
                <a:latin typeface="Comic Sans MS" panose="030F0702030302020204" pitchFamily="66" charset="0"/>
                <a:ea typeface="Times New Roman"/>
                <a:cs typeface="Times New Roman"/>
              </a:rPr>
              <a:t>Σας ευχαριστώ</a:t>
            </a:r>
          </a:p>
          <a:p>
            <a:pPr marL="0" indent="0" algn="ctr">
              <a:buNone/>
            </a:pPr>
            <a:endParaRPr lang="el-GR" sz="3600" b="1" dirty="0" smtClean="0">
              <a:solidFill>
                <a:srgbClr val="0070C0"/>
              </a:solidFill>
              <a:latin typeface="Comic Sans MS" panose="030F0702030302020204" pitchFamily="66" charset="0"/>
              <a:ea typeface="Times New Roman"/>
              <a:cs typeface="Times New Roman"/>
            </a:endParaRPr>
          </a:p>
          <a:p>
            <a:pPr marL="0" indent="0" algn="ctr">
              <a:buNone/>
            </a:pPr>
            <a:endParaRPr lang="el-GR" sz="3600" b="1" dirty="0">
              <a:solidFill>
                <a:srgbClr val="0070C0"/>
              </a:solidFill>
              <a:latin typeface="Comic Sans MS" panose="030F0702030302020204" pitchFamily="66" charset="0"/>
              <a:ea typeface="Times New Roman"/>
              <a:cs typeface="Times New Roman"/>
            </a:endParaRPr>
          </a:p>
          <a:p>
            <a:pPr marL="0" indent="0" algn="ctr">
              <a:buNone/>
            </a:pPr>
            <a:r>
              <a:rPr lang="el-GR" sz="3600" dirty="0" smtClean="0">
                <a:solidFill>
                  <a:srgbClr val="0070C0"/>
                </a:solidFill>
                <a:latin typeface="Comic Sans MS" panose="030F0702030302020204" pitchFamily="66" charset="0"/>
                <a:ea typeface="Times New Roman"/>
                <a:cs typeface="Times New Roman"/>
              </a:rPr>
              <a:t>Δώρα Μπέη</a:t>
            </a:r>
          </a:p>
          <a:p>
            <a:pPr marL="0" indent="0" algn="ctr">
              <a:buNone/>
            </a:pPr>
            <a:r>
              <a:rPr lang="en-US" sz="3600" dirty="0" smtClean="0">
                <a:solidFill>
                  <a:srgbClr val="0070C0"/>
                </a:solidFill>
                <a:latin typeface="Comic Sans MS" panose="030F0702030302020204" pitchFamily="66" charset="0"/>
                <a:ea typeface="Times New Roman"/>
                <a:cs typeface="Times New Roman"/>
                <a:hlinkClick r:id="rId2"/>
              </a:rPr>
              <a:t>Dora.bei@minedu.gov.gr</a:t>
            </a:r>
            <a:r>
              <a:rPr lang="en-US" sz="3600" dirty="0" smtClean="0">
                <a:solidFill>
                  <a:srgbClr val="0070C0"/>
                </a:solidFill>
                <a:latin typeface="Comic Sans MS" panose="030F0702030302020204" pitchFamily="66" charset="0"/>
                <a:ea typeface="Times New Roman"/>
                <a:cs typeface="Times New Roman"/>
              </a:rPr>
              <a:t> </a:t>
            </a:r>
          </a:p>
          <a:p>
            <a:pPr marL="0" indent="0" algn="ctr">
              <a:buNone/>
            </a:pPr>
            <a:r>
              <a:rPr lang="el-GR" sz="3600" dirty="0" err="1" smtClean="0">
                <a:solidFill>
                  <a:srgbClr val="0070C0"/>
                </a:solidFill>
                <a:latin typeface="Comic Sans MS" panose="030F0702030302020204" pitchFamily="66" charset="0"/>
                <a:ea typeface="Times New Roman"/>
                <a:cs typeface="Times New Roman"/>
              </a:rPr>
              <a:t>Τηλ</a:t>
            </a:r>
            <a:r>
              <a:rPr lang="el-GR" sz="3600" dirty="0" smtClean="0">
                <a:solidFill>
                  <a:srgbClr val="0070C0"/>
                </a:solidFill>
                <a:latin typeface="Comic Sans MS" panose="030F0702030302020204" pitchFamily="66" charset="0"/>
                <a:ea typeface="Times New Roman"/>
                <a:cs typeface="Times New Roman"/>
              </a:rPr>
              <a:t>.: 210 344 2794, -2819 </a:t>
            </a:r>
          </a:p>
        </p:txBody>
      </p:sp>
      <p:pic>
        <p:nvPicPr>
          <p:cNvPr id="307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160240" cy="461665"/>
          </a:xfrm>
          <a:prstGeom prst="rect">
            <a:avLst/>
          </a:prstGeom>
          <a:noFill/>
        </p:spPr>
        <p:txBody>
          <a:bodyPr wrap="square" rtlCol="0">
            <a:spAutoFit/>
          </a:bodyPr>
          <a:lstStyle/>
          <a:p>
            <a:r>
              <a:rPr lang="el-GR" sz="1200" dirty="0"/>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4074299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92500" lnSpcReduction="20000"/>
          </a:bodyPr>
          <a:lstStyle/>
          <a:p>
            <a:pPr marL="0" indent="0" algn="just">
              <a:buNone/>
            </a:pPr>
            <a:r>
              <a:rPr lang="el-GR" i="1" dirty="0">
                <a:solidFill>
                  <a:srgbClr val="0070C0"/>
                </a:solidFill>
              </a:rPr>
              <a:t>Η Εκπαίδευση Ενηλίκων αποτελεί αναπόσπαστο κομμάτι της διά βίου μάθησης, η οποία καλύπτει κάθε μαθησιακή δραστηριότητα από την προσχολική ηλικία μέχρι και μετά τη συνταξιοδότηση</a:t>
            </a:r>
            <a:r>
              <a:rPr lang="el-GR" i="1" dirty="0" smtClean="0">
                <a:solidFill>
                  <a:srgbClr val="0070C0"/>
                </a:solidFill>
              </a:rPr>
              <a:t>.</a:t>
            </a:r>
          </a:p>
          <a:p>
            <a:pPr marL="0" indent="0" algn="just">
              <a:buNone/>
            </a:pPr>
            <a:r>
              <a:rPr lang="el-GR" b="1" i="1" dirty="0" smtClean="0">
                <a:solidFill>
                  <a:srgbClr val="0070C0"/>
                </a:solidFill>
              </a:rPr>
              <a:t> </a:t>
            </a:r>
            <a:endParaRPr lang="el-GR" i="1" dirty="0">
              <a:solidFill>
                <a:srgbClr val="0070C0"/>
              </a:solidFill>
            </a:endParaRPr>
          </a:p>
          <a:p>
            <a:pPr marL="0" indent="0" algn="just">
              <a:buNone/>
            </a:pPr>
            <a:r>
              <a:rPr lang="el-GR" b="1" dirty="0" smtClean="0">
                <a:solidFill>
                  <a:srgbClr val="0070C0"/>
                </a:solidFill>
              </a:rPr>
              <a:t>Η </a:t>
            </a:r>
            <a:r>
              <a:rPr lang="el-GR" b="1" dirty="0">
                <a:solidFill>
                  <a:srgbClr val="0070C0"/>
                </a:solidFill>
              </a:rPr>
              <a:t>στρατηγική «Ευρώπη 2020» χαρακτηρίζει τη διά βίου μάθηση και την ανάπτυξη των δεξιοτήτων ως ιδιαίτερα σημαντικά στοιχεία για την αντιμετώπιση της τρέχουσας οικονομικής κρίσης, της γήρανσης του πληθυσμού και της ευρύτερης οικονομικής και κοινωνικής </a:t>
            </a:r>
            <a:r>
              <a:rPr lang="el-GR" b="1" dirty="0" smtClean="0">
                <a:solidFill>
                  <a:srgbClr val="0070C0"/>
                </a:solidFill>
              </a:rPr>
              <a:t>πραγματικότητας της </a:t>
            </a:r>
            <a:r>
              <a:rPr lang="el-GR" b="1" dirty="0">
                <a:solidFill>
                  <a:srgbClr val="0070C0"/>
                </a:solidFill>
              </a:rPr>
              <a:t>Ευρωπαϊκής Ένωσης.</a:t>
            </a:r>
            <a:r>
              <a:rPr lang="el-GR" dirty="0">
                <a:solidFill>
                  <a:srgbClr val="0070C0"/>
                </a:solidFill>
              </a:rPr>
              <a:t> </a:t>
            </a:r>
          </a:p>
          <a:p>
            <a:pPr marL="0" indent="0" algn="just">
              <a:buNone/>
            </a:pP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606073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77500" lnSpcReduction="20000"/>
          </a:bodyPr>
          <a:lstStyle/>
          <a:p>
            <a:pPr marL="0" indent="0" algn="just">
              <a:buNone/>
            </a:pPr>
            <a:r>
              <a:rPr lang="el-GR" b="1" dirty="0">
                <a:solidFill>
                  <a:srgbClr val="0070C0"/>
                </a:solidFill>
              </a:rPr>
              <a:t>Η Στρατηγική Ευρώπη 2020 προσδιορίζει τους στρατηγικούς στόχους / άξονες προτεραιότητας και προδιαγράφει τις κατηγορίες δράσεων που θα προωθηθούν στις χ-μ της ΕΕ</a:t>
            </a:r>
            <a:r>
              <a:rPr lang="el-GR" b="1" dirty="0" smtClean="0">
                <a:solidFill>
                  <a:srgbClr val="0070C0"/>
                </a:solidFill>
              </a:rPr>
              <a:t>.</a:t>
            </a:r>
          </a:p>
          <a:p>
            <a:pPr marL="0" indent="0" algn="just">
              <a:buNone/>
            </a:pPr>
            <a:endParaRPr lang="el-GR" dirty="0">
              <a:solidFill>
                <a:srgbClr val="0070C0"/>
              </a:solidFill>
            </a:endParaRPr>
          </a:p>
          <a:p>
            <a:pPr marL="0" indent="0" algn="just">
              <a:buNone/>
            </a:pPr>
            <a:r>
              <a:rPr lang="el-GR" dirty="0">
                <a:solidFill>
                  <a:srgbClr val="C00000"/>
                </a:solidFill>
              </a:rPr>
              <a:t>Για τη χώρα μας, οι βασικοί άξονες </a:t>
            </a:r>
            <a:r>
              <a:rPr lang="el-GR" dirty="0" smtClean="0">
                <a:solidFill>
                  <a:srgbClr val="C00000"/>
                </a:solidFill>
              </a:rPr>
              <a:t>προτεραιότητας </a:t>
            </a:r>
            <a:r>
              <a:rPr lang="el-GR" dirty="0">
                <a:solidFill>
                  <a:srgbClr val="C00000"/>
                </a:solidFill>
              </a:rPr>
              <a:t>είναι 4</a:t>
            </a:r>
            <a:r>
              <a:rPr lang="el-GR" dirty="0" smtClean="0">
                <a:solidFill>
                  <a:srgbClr val="C00000"/>
                </a:solidFill>
              </a:rPr>
              <a:t>:</a:t>
            </a:r>
          </a:p>
          <a:p>
            <a:pPr marL="0" indent="0" algn="just">
              <a:buNone/>
            </a:pPr>
            <a:r>
              <a:rPr lang="el-GR" dirty="0" smtClean="0">
                <a:solidFill>
                  <a:srgbClr val="0070C0"/>
                </a:solidFill>
              </a:rPr>
              <a:t> </a:t>
            </a:r>
            <a:endParaRPr lang="el-GR" dirty="0">
              <a:solidFill>
                <a:srgbClr val="0070C0"/>
              </a:solidFill>
            </a:endParaRPr>
          </a:p>
          <a:p>
            <a:pPr marL="571500" lvl="0" indent="-571500" algn="just">
              <a:buClr>
                <a:srgbClr val="C00000"/>
              </a:buClr>
              <a:buFont typeface="+mj-lt"/>
              <a:buAutoNum type="romanLcPeriod"/>
            </a:pPr>
            <a:r>
              <a:rPr lang="el-GR" dirty="0">
                <a:solidFill>
                  <a:srgbClr val="0070C0"/>
                </a:solidFill>
              </a:rPr>
              <a:t>Ενίσχυση της πρόσβασης και συμμετοχής όλων στη ΔΒΜ και αναγνώριση των αποτελεσμάτων της. </a:t>
            </a:r>
          </a:p>
          <a:p>
            <a:pPr marL="571500" lvl="0" indent="-571500" algn="just">
              <a:buClr>
                <a:srgbClr val="C00000"/>
              </a:buClr>
              <a:buFont typeface="+mj-lt"/>
              <a:buAutoNum type="romanLcPeriod"/>
            </a:pPr>
            <a:r>
              <a:rPr lang="el-GR" dirty="0" smtClean="0">
                <a:solidFill>
                  <a:srgbClr val="0070C0"/>
                </a:solidFill>
              </a:rPr>
              <a:t>Βελτίωση </a:t>
            </a:r>
            <a:r>
              <a:rPr lang="el-GR" dirty="0">
                <a:solidFill>
                  <a:srgbClr val="0070C0"/>
                </a:solidFill>
              </a:rPr>
              <a:t>της ποιότητας και αποτελεσματικότητας της εκπαίδευσης και κατάρτισης. </a:t>
            </a:r>
          </a:p>
          <a:p>
            <a:pPr marL="571500" lvl="0" indent="-571500" algn="just">
              <a:buClr>
                <a:srgbClr val="C00000"/>
              </a:buClr>
              <a:buFont typeface="+mj-lt"/>
              <a:buAutoNum type="romanLcPeriod"/>
            </a:pPr>
            <a:r>
              <a:rPr lang="el-GR" dirty="0" smtClean="0">
                <a:solidFill>
                  <a:srgbClr val="0070C0"/>
                </a:solidFill>
              </a:rPr>
              <a:t>Προώθηση </a:t>
            </a:r>
            <a:r>
              <a:rPr lang="el-GR" dirty="0">
                <a:solidFill>
                  <a:srgbClr val="0070C0"/>
                </a:solidFill>
              </a:rPr>
              <a:t>της έρευνας και ανάπτυξης για στήριξη της ΔΒΜ. </a:t>
            </a:r>
          </a:p>
          <a:p>
            <a:pPr marL="571500" lvl="0" indent="-571500" algn="just">
              <a:buClr>
                <a:srgbClr val="C00000"/>
              </a:buClr>
              <a:buFont typeface="+mj-lt"/>
              <a:buAutoNum type="romanLcPeriod"/>
            </a:pPr>
            <a:r>
              <a:rPr lang="el-GR" dirty="0" smtClean="0">
                <a:solidFill>
                  <a:srgbClr val="0070C0"/>
                </a:solidFill>
              </a:rPr>
              <a:t>Βελτίωση </a:t>
            </a:r>
            <a:r>
              <a:rPr lang="el-GR" dirty="0">
                <a:solidFill>
                  <a:srgbClr val="0070C0"/>
                </a:solidFill>
              </a:rPr>
              <a:t>της </a:t>
            </a:r>
            <a:r>
              <a:rPr lang="el-GR" dirty="0" err="1">
                <a:solidFill>
                  <a:srgbClr val="0070C0"/>
                </a:solidFill>
              </a:rPr>
              <a:t>απασχολησιμότητας</a:t>
            </a:r>
            <a:r>
              <a:rPr lang="el-GR" dirty="0">
                <a:solidFill>
                  <a:srgbClr val="0070C0"/>
                </a:solidFill>
              </a:rPr>
              <a:t> (προώθηση της ένταξης/επανένταξης στην αγορά εργασίας). </a:t>
            </a:r>
          </a:p>
          <a:p>
            <a:pPr marL="0" indent="0" algn="just">
              <a:buNone/>
            </a:pP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2428027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ctr">
              <a:buNone/>
            </a:pPr>
            <a:endParaRPr lang="el-GR" b="1" i="1" dirty="0" smtClean="0">
              <a:solidFill>
                <a:srgbClr val="FF0000"/>
              </a:solidFill>
            </a:endParaRPr>
          </a:p>
          <a:p>
            <a:pPr marL="0" indent="0" algn="ctr">
              <a:buNone/>
            </a:pPr>
            <a:endParaRPr lang="el-GR" b="1" i="1" dirty="0">
              <a:solidFill>
                <a:srgbClr val="FF0000"/>
              </a:solidFill>
            </a:endParaRPr>
          </a:p>
          <a:p>
            <a:pPr marL="0" indent="0" algn="ctr">
              <a:buNone/>
            </a:pPr>
            <a:r>
              <a:rPr lang="el-GR" b="1" i="1" dirty="0" smtClean="0">
                <a:solidFill>
                  <a:srgbClr val="FF0000"/>
                </a:solidFill>
              </a:rPr>
              <a:t>Η εκπαίδευση των ενηλίκων στην Ελλάδα:</a:t>
            </a:r>
          </a:p>
          <a:p>
            <a:pPr marL="0" indent="0" algn="ctr">
              <a:buNone/>
            </a:pPr>
            <a:r>
              <a:rPr lang="el-GR" b="1" i="1" dirty="0" smtClean="0">
                <a:solidFill>
                  <a:srgbClr val="FF0000"/>
                </a:solidFill>
              </a:rPr>
              <a:t>Πραγματικότητα, πολιτικές και στόχοι</a:t>
            </a:r>
            <a:endParaRPr lang="el-GR" b="1" i="1" dirty="0">
              <a:solidFill>
                <a:srgbClr val="FF000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1674275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fontScale="85000" lnSpcReduction="20000"/>
          </a:bodyPr>
          <a:lstStyle/>
          <a:p>
            <a:pPr marL="0" indent="0" algn="just">
              <a:buNone/>
            </a:pPr>
            <a:r>
              <a:rPr lang="el-GR" i="1" dirty="0" smtClean="0">
                <a:solidFill>
                  <a:srgbClr val="0070C0"/>
                </a:solidFill>
              </a:rPr>
              <a:t>Παρά </a:t>
            </a:r>
            <a:r>
              <a:rPr lang="el-GR" i="1" dirty="0">
                <a:solidFill>
                  <a:srgbClr val="0070C0"/>
                </a:solidFill>
              </a:rPr>
              <a:t>τις δυνατότητες που παρέχει η Εκπαίδευση Ενηλίκων, συνεχίζει να  αποτελεί </a:t>
            </a:r>
            <a:r>
              <a:rPr lang="el-GR" i="1" dirty="0" smtClean="0">
                <a:solidFill>
                  <a:srgbClr val="0070C0"/>
                </a:solidFill>
              </a:rPr>
              <a:t>τον </a:t>
            </a:r>
            <a:r>
              <a:rPr lang="el-GR" i="1" dirty="0">
                <a:solidFill>
                  <a:srgbClr val="0070C0"/>
                </a:solidFill>
              </a:rPr>
              <a:t>αδύναμο κρίκο στην ανάπτυξη των εθνικών συστημάτων διά βίου </a:t>
            </a:r>
            <a:r>
              <a:rPr lang="el-GR" i="1" dirty="0" smtClean="0">
                <a:solidFill>
                  <a:srgbClr val="0070C0"/>
                </a:solidFill>
              </a:rPr>
              <a:t>μάθησης, όχι μόνο στη χώρα μας, αλλά στο σύνολο των χ-μ της Ένωσης. </a:t>
            </a:r>
            <a:endParaRPr lang="el-GR" dirty="0">
              <a:solidFill>
                <a:srgbClr val="0070C0"/>
              </a:solidFill>
            </a:endParaRPr>
          </a:p>
          <a:p>
            <a:pPr marL="0" indent="0" algn="just">
              <a:buNone/>
            </a:pPr>
            <a:endParaRPr lang="el-GR" i="1" dirty="0" smtClean="0">
              <a:solidFill>
                <a:srgbClr val="0070C0"/>
              </a:solidFill>
            </a:endParaRPr>
          </a:p>
          <a:p>
            <a:pPr marL="0" indent="0" algn="just">
              <a:buNone/>
            </a:pPr>
            <a:r>
              <a:rPr lang="el-GR" dirty="0" smtClean="0">
                <a:solidFill>
                  <a:srgbClr val="0070C0"/>
                </a:solidFill>
              </a:rPr>
              <a:t>Η </a:t>
            </a:r>
            <a:r>
              <a:rPr lang="el-GR" dirty="0">
                <a:solidFill>
                  <a:srgbClr val="0070C0"/>
                </a:solidFill>
              </a:rPr>
              <a:t>συμμετοχή στην Εκπαίδευση Ενηλίκων στην </a:t>
            </a:r>
            <a:r>
              <a:rPr lang="el-GR" dirty="0" smtClean="0">
                <a:solidFill>
                  <a:srgbClr val="0070C0"/>
                </a:solidFill>
              </a:rPr>
              <a:t>Ελλάδα και την υπόλοιπη Ευρώπη </a:t>
            </a:r>
            <a:r>
              <a:rPr lang="el-GR" dirty="0">
                <a:solidFill>
                  <a:srgbClr val="0070C0"/>
                </a:solidFill>
              </a:rPr>
              <a:t>συνεχίζει να μειώνεται, από 9,8% στην κατηγορία του πληθυσμού ηλικίας 25-64 ετών το 2005 σε 9,1% το </a:t>
            </a:r>
            <a:r>
              <a:rPr lang="el-GR" dirty="0" smtClean="0">
                <a:solidFill>
                  <a:srgbClr val="0070C0"/>
                </a:solidFill>
              </a:rPr>
              <a:t>2014 στην ΕΕ27, </a:t>
            </a:r>
            <a:r>
              <a:rPr lang="el-GR" b="1" dirty="0">
                <a:solidFill>
                  <a:srgbClr val="0070C0"/>
                </a:solidFill>
              </a:rPr>
              <a:t>οπότε ο στόχος στρατηγικού πλαισίου για την ευρωπαϊκή συνεργασία στον τομέα της εκπαίδευσης και της κατάρτισης «Εκπαίδευση και Κατάρτιση 2020» για άνοδο σε 15% μέχρι το 2020 </a:t>
            </a:r>
            <a:r>
              <a:rPr lang="el-GR" b="1" dirty="0" smtClean="0">
                <a:solidFill>
                  <a:srgbClr val="0070C0"/>
                </a:solidFill>
              </a:rPr>
              <a:t>αποτελεί ακόμη </a:t>
            </a:r>
            <a:r>
              <a:rPr lang="el-GR" b="1" dirty="0">
                <a:solidFill>
                  <a:srgbClr val="0070C0"/>
                </a:solidFill>
              </a:rPr>
              <a:t>μεγαλύτερη πρόκληση.</a:t>
            </a:r>
            <a:endParaRPr lang="el-GR" dirty="0">
              <a:solidFill>
                <a:srgbClr val="0070C0"/>
              </a:solidFill>
            </a:endParaRPr>
          </a:p>
          <a:p>
            <a:pPr marL="0" indent="0" algn="just">
              <a:buNone/>
            </a:pP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216651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ctr">
              <a:buNone/>
            </a:pPr>
            <a:r>
              <a:rPr lang="el-GR" i="1" dirty="0" smtClean="0">
                <a:solidFill>
                  <a:srgbClr val="CC0000"/>
                </a:solidFill>
              </a:rPr>
              <a:t>Η κατάσταση στη χώρα μας:</a:t>
            </a:r>
          </a:p>
          <a:p>
            <a:pPr>
              <a:buClr>
                <a:srgbClr val="C00000"/>
              </a:buClr>
              <a:buFont typeface="Wingdings" panose="05000000000000000000" pitchFamily="2" charset="2"/>
              <a:buChar char="§"/>
            </a:pPr>
            <a:r>
              <a:rPr lang="el-GR" b="1" dirty="0" smtClean="0">
                <a:solidFill>
                  <a:srgbClr val="0070C0"/>
                </a:solidFill>
              </a:rPr>
              <a:t>Υψηλό </a:t>
            </a:r>
            <a:r>
              <a:rPr lang="el-GR" b="1" dirty="0">
                <a:solidFill>
                  <a:srgbClr val="0070C0"/>
                </a:solidFill>
              </a:rPr>
              <a:t>ποσοστό ολοκλήρωσης της </a:t>
            </a:r>
            <a:r>
              <a:rPr lang="el-GR" b="1" dirty="0" err="1">
                <a:solidFill>
                  <a:srgbClr val="0070C0"/>
                </a:solidFill>
              </a:rPr>
              <a:t>δευτεροβάθµιας</a:t>
            </a:r>
            <a:r>
              <a:rPr lang="el-GR" b="1" dirty="0">
                <a:solidFill>
                  <a:srgbClr val="0070C0"/>
                </a:solidFill>
              </a:rPr>
              <a:t> </a:t>
            </a:r>
            <a:r>
              <a:rPr lang="el-GR" b="1" dirty="0" smtClean="0">
                <a:solidFill>
                  <a:srgbClr val="0070C0"/>
                </a:solidFill>
              </a:rPr>
              <a:t>εκπαίδευσης</a:t>
            </a:r>
          </a:p>
          <a:p>
            <a:pPr algn="just">
              <a:buClr>
                <a:srgbClr val="C00000"/>
              </a:buClr>
              <a:buFont typeface="Wingdings" panose="05000000000000000000" pitchFamily="2" charset="2"/>
              <a:buChar char="§"/>
            </a:pPr>
            <a:endParaRPr lang="el-GR" dirty="0">
              <a:solidFill>
                <a:srgbClr val="0070C0"/>
              </a:solidFill>
            </a:endParaRPr>
          </a:p>
          <a:p>
            <a:pPr marL="0" indent="0" algn="just">
              <a:buClr>
                <a:srgbClr val="C00000"/>
              </a:buClr>
              <a:buNone/>
            </a:pPr>
            <a:r>
              <a:rPr lang="el-GR" dirty="0">
                <a:solidFill>
                  <a:srgbClr val="0070C0"/>
                </a:solidFill>
              </a:rPr>
              <a:t>Με βάση πρόσφατα στοιχεία της </a:t>
            </a:r>
            <a:r>
              <a:rPr lang="el-GR" dirty="0" err="1">
                <a:solidFill>
                  <a:srgbClr val="0070C0"/>
                </a:solidFill>
              </a:rPr>
              <a:t>Eurostat</a:t>
            </a:r>
            <a:r>
              <a:rPr lang="el-GR" dirty="0">
                <a:solidFill>
                  <a:srgbClr val="0070C0"/>
                </a:solidFill>
              </a:rPr>
              <a:t> για το 2015, στην </a:t>
            </a:r>
            <a:r>
              <a:rPr lang="el-GR" dirty="0" smtClean="0">
                <a:solidFill>
                  <a:srgbClr val="0070C0"/>
                </a:solidFill>
              </a:rPr>
              <a:t>Ελλάδα, </a:t>
            </a:r>
            <a:r>
              <a:rPr lang="el-GR" dirty="0">
                <a:solidFill>
                  <a:srgbClr val="0070C0"/>
                </a:solidFill>
              </a:rPr>
              <a:t>το 83,4% του </a:t>
            </a:r>
            <a:r>
              <a:rPr lang="el-GR" dirty="0" smtClean="0">
                <a:solidFill>
                  <a:srgbClr val="0070C0"/>
                </a:solidFill>
              </a:rPr>
              <a:t>πληθυσμού </a:t>
            </a:r>
            <a:r>
              <a:rPr lang="el-GR" dirty="0">
                <a:solidFill>
                  <a:srgbClr val="0070C0"/>
                </a:solidFill>
              </a:rPr>
              <a:t>20-24 ετών έχει ολοκληρώσει την ανώτερη </a:t>
            </a:r>
            <a:r>
              <a:rPr lang="el-GR" dirty="0" smtClean="0">
                <a:solidFill>
                  <a:srgbClr val="0070C0"/>
                </a:solidFill>
              </a:rPr>
              <a:t>δευτεροβάθμια </a:t>
            </a:r>
            <a:r>
              <a:rPr lang="el-GR" dirty="0">
                <a:solidFill>
                  <a:srgbClr val="0070C0"/>
                </a:solidFill>
              </a:rPr>
              <a:t>εκπαίδευση, ποσοστό συγκριτικά </a:t>
            </a:r>
            <a:r>
              <a:rPr lang="el-GR" dirty="0" smtClean="0">
                <a:solidFill>
                  <a:srgbClr val="0070C0"/>
                </a:solidFill>
              </a:rPr>
              <a:t>µ</a:t>
            </a:r>
            <a:r>
              <a:rPr lang="el-GR" dirty="0" err="1" smtClean="0">
                <a:solidFill>
                  <a:srgbClr val="0070C0"/>
                </a:solidFill>
              </a:rPr>
              <a:t>εγαλύτερο</a:t>
            </a:r>
            <a:r>
              <a:rPr lang="el-GR" dirty="0" smtClean="0">
                <a:solidFill>
                  <a:srgbClr val="0070C0"/>
                </a:solidFill>
              </a:rPr>
              <a:t> </a:t>
            </a:r>
            <a:r>
              <a:rPr lang="el-GR" dirty="0">
                <a:solidFill>
                  <a:srgbClr val="0070C0"/>
                </a:solidFill>
              </a:rPr>
              <a:t>από αυτό της </a:t>
            </a:r>
            <a:r>
              <a:rPr lang="el-GR" dirty="0" smtClean="0">
                <a:solidFill>
                  <a:srgbClr val="0070C0"/>
                </a:solidFill>
              </a:rPr>
              <a:t>Ε.Ε. των 27 </a:t>
            </a:r>
            <a:r>
              <a:rPr lang="el-GR" dirty="0">
                <a:solidFill>
                  <a:srgbClr val="0070C0"/>
                </a:solidFill>
              </a:rPr>
              <a:t>(79%). </a:t>
            </a:r>
            <a:r>
              <a:rPr lang="el-GR" dirty="0" smtClean="0">
                <a:solidFill>
                  <a:srgbClr val="0070C0"/>
                </a:solidFill>
              </a:rPr>
              <a:t>  </a:t>
            </a:r>
            <a:endParaRPr lang="el-GR" dirty="0">
              <a:solidFill>
                <a:srgbClr val="0070C0"/>
              </a:solidFill>
            </a:endParaRPr>
          </a:p>
          <a:p>
            <a:pPr marL="0" indent="0" algn="just">
              <a:buNone/>
            </a:pPr>
            <a:endParaRPr lang="el-GR" i="1"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3663503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ctr">
              <a:buNone/>
            </a:pPr>
            <a:r>
              <a:rPr lang="el-GR" i="1" dirty="0" smtClean="0">
                <a:solidFill>
                  <a:srgbClr val="CC0000"/>
                </a:solidFill>
              </a:rPr>
              <a:t>Η κατάσταση στη χώρα μας:</a:t>
            </a:r>
          </a:p>
          <a:p>
            <a:pPr>
              <a:buClr>
                <a:srgbClr val="C00000"/>
              </a:buClr>
              <a:buFont typeface="Wingdings" panose="05000000000000000000" pitchFamily="2" charset="2"/>
              <a:buChar char="§"/>
            </a:pPr>
            <a:r>
              <a:rPr lang="el-GR" b="1" dirty="0" smtClean="0">
                <a:solidFill>
                  <a:srgbClr val="0070C0"/>
                </a:solidFill>
              </a:rPr>
              <a:t>Σταθερός </a:t>
            </a:r>
            <a:r>
              <a:rPr lang="el-GR" b="1" dirty="0">
                <a:solidFill>
                  <a:srgbClr val="0070C0"/>
                </a:solidFill>
              </a:rPr>
              <a:t>υψηλός </a:t>
            </a:r>
            <a:r>
              <a:rPr lang="el-GR" b="1" dirty="0" smtClean="0">
                <a:solidFill>
                  <a:srgbClr val="0070C0"/>
                </a:solidFill>
              </a:rPr>
              <a:t>αριθμός </a:t>
            </a:r>
            <a:r>
              <a:rPr lang="el-GR" b="1" dirty="0">
                <a:solidFill>
                  <a:srgbClr val="0070C0"/>
                </a:solidFill>
              </a:rPr>
              <a:t>φοιτητών ανώτατης </a:t>
            </a:r>
            <a:r>
              <a:rPr lang="el-GR" b="1" dirty="0" smtClean="0">
                <a:solidFill>
                  <a:srgbClr val="0070C0"/>
                </a:solidFill>
              </a:rPr>
              <a:t>εκπαίδευσης</a:t>
            </a:r>
            <a:endParaRPr lang="el-GR" b="1" dirty="0">
              <a:solidFill>
                <a:srgbClr val="0070C0"/>
              </a:solidFill>
            </a:endParaRPr>
          </a:p>
          <a:p>
            <a:pPr marL="0" indent="0" algn="just">
              <a:buClr>
                <a:srgbClr val="C00000"/>
              </a:buClr>
              <a:buNone/>
            </a:pPr>
            <a:endParaRPr lang="el-GR" dirty="0" smtClean="0"/>
          </a:p>
          <a:p>
            <a:pPr marL="0" indent="0" algn="just">
              <a:buClr>
                <a:srgbClr val="C00000"/>
              </a:buClr>
              <a:buNone/>
            </a:pPr>
            <a:r>
              <a:rPr lang="el-GR" i="1" dirty="0" smtClean="0">
                <a:solidFill>
                  <a:srgbClr val="0070C0"/>
                </a:solidFill>
              </a:rPr>
              <a:t>Ενδεικτικά, </a:t>
            </a:r>
            <a:r>
              <a:rPr lang="el-GR" i="1" dirty="0">
                <a:solidFill>
                  <a:srgbClr val="0070C0"/>
                </a:solidFill>
              </a:rPr>
              <a:t>κατά το </a:t>
            </a:r>
            <a:r>
              <a:rPr lang="el-GR" i="1" dirty="0" err="1">
                <a:solidFill>
                  <a:srgbClr val="0070C0"/>
                </a:solidFill>
              </a:rPr>
              <a:t>ακαδηµαϊκό</a:t>
            </a:r>
            <a:r>
              <a:rPr lang="el-GR" i="1" dirty="0">
                <a:solidFill>
                  <a:srgbClr val="0070C0"/>
                </a:solidFill>
              </a:rPr>
              <a:t> έτος 2008/2009 (σε σχέση µε το έτος 2005/2006) υπήρχαν περίπου 28% περισσότεροι µ</a:t>
            </a:r>
            <a:r>
              <a:rPr lang="el-GR" i="1" dirty="0" err="1">
                <a:solidFill>
                  <a:srgbClr val="0070C0"/>
                </a:solidFill>
              </a:rPr>
              <a:t>εταπτυχιακοί</a:t>
            </a:r>
            <a:r>
              <a:rPr lang="el-GR" i="1" dirty="0">
                <a:solidFill>
                  <a:srgbClr val="0070C0"/>
                </a:solidFill>
              </a:rPr>
              <a:t> φοιτητές και 12% (περισσότεροι διδακτορικοί φοιτητές). </a:t>
            </a: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1056004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268760"/>
            <a:ext cx="8856984" cy="4857403"/>
          </a:xfrm>
        </p:spPr>
        <p:txBody>
          <a:bodyPr>
            <a:normAutofit/>
          </a:bodyPr>
          <a:lstStyle/>
          <a:p>
            <a:pPr marL="0" indent="0" algn="ctr">
              <a:buNone/>
            </a:pPr>
            <a:r>
              <a:rPr lang="el-GR" i="1" dirty="0" smtClean="0">
                <a:solidFill>
                  <a:srgbClr val="CC0000"/>
                </a:solidFill>
              </a:rPr>
              <a:t>Η κατάσταση στη χώρα μας:</a:t>
            </a:r>
          </a:p>
          <a:p>
            <a:pPr>
              <a:buClr>
                <a:srgbClr val="C00000"/>
              </a:buClr>
              <a:buFont typeface="Wingdings" panose="05000000000000000000" pitchFamily="2" charset="2"/>
              <a:buChar char="§"/>
            </a:pPr>
            <a:r>
              <a:rPr lang="el-GR" b="1" dirty="0" smtClean="0">
                <a:solidFill>
                  <a:srgbClr val="0070C0"/>
                </a:solidFill>
              </a:rPr>
              <a:t>Σταθερός </a:t>
            </a:r>
            <a:r>
              <a:rPr lang="el-GR" b="1" dirty="0">
                <a:solidFill>
                  <a:srgbClr val="0070C0"/>
                </a:solidFill>
              </a:rPr>
              <a:t>υψηλός </a:t>
            </a:r>
            <a:r>
              <a:rPr lang="el-GR" b="1" dirty="0" smtClean="0">
                <a:solidFill>
                  <a:srgbClr val="0070C0"/>
                </a:solidFill>
              </a:rPr>
              <a:t>αριθμός </a:t>
            </a:r>
            <a:r>
              <a:rPr lang="el-GR" b="1" dirty="0">
                <a:solidFill>
                  <a:srgbClr val="0070C0"/>
                </a:solidFill>
              </a:rPr>
              <a:t>φοιτητών ανώτατης </a:t>
            </a:r>
            <a:r>
              <a:rPr lang="el-GR" b="1" dirty="0" smtClean="0">
                <a:solidFill>
                  <a:srgbClr val="0070C0"/>
                </a:solidFill>
              </a:rPr>
              <a:t>εκπαίδευσης, με </a:t>
            </a:r>
            <a:r>
              <a:rPr lang="el-GR" dirty="0" smtClean="0">
                <a:solidFill>
                  <a:srgbClr val="0070C0"/>
                </a:solidFill>
              </a:rPr>
              <a:t>αυξητική </a:t>
            </a:r>
            <a:r>
              <a:rPr lang="el-GR" dirty="0">
                <a:solidFill>
                  <a:srgbClr val="0070C0"/>
                </a:solidFill>
              </a:rPr>
              <a:t>τάση συµµ</a:t>
            </a:r>
            <a:r>
              <a:rPr lang="el-GR" dirty="0" err="1">
                <a:solidFill>
                  <a:srgbClr val="0070C0"/>
                </a:solidFill>
              </a:rPr>
              <a:t>ετοχής</a:t>
            </a:r>
            <a:r>
              <a:rPr lang="el-GR" dirty="0">
                <a:solidFill>
                  <a:srgbClr val="0070C0"/>
                </a:solidFill>
              </a:rPr>
              <a:t> στις μ</a:t>
            </a:r>
            <a:r>
              <a:rPr lang="el-GR" dirty="0" smtClean="0">
                <a:solidFill>
                  <a:srgbClr val="0070C0"/>
                </a:solidFill>
              </a:rPr>
              <a:t>εταπτυχιακές </a:t>
            </a:r>
            <a:r>
              <a:rPr lang="el-GR" dirty="0">
                <a:solidFill>
                  <a:srgbClr val="0070C0"/>
                </a:solidFill>
              </a:rPr>
              <a:t>και διδακτορικές </a:t>
            </a:r>
            <a:r>
              <a:rPr lang="el-GR" dirty="0" smtClean="0">
                <a:solidFill>
                  <a:srgbClr val="0070C0"/>
                </a:solidFill>
              </a:rPr>
              <a:t>σπουδές</a:t>
            </a:r>
          </a:p>
          <a:p>
            <a:pPr marL="0" indent="0">
              <a:buClr>
                <a:srgbClr val="C00000"/>
              </a:buClr>
              <a:buNone/>
            </a:pPr>
            <a:endParaRPr lang="el-GR" dirty="0" smtClean="0">
              <a:solidFill>
                <a:srgbClr val="0070C0"/>
              </a:solidFill>
            </a:endParaRPr>
          </a:p>
          <a:p>
            <a:pPr marL="0" indent="0">
              <a:buClr>
                <a:srgbClr val="C00000"/>
              </a:buClr>
              <a:buNone/>
            </a:pPr>
            <a:r>
              <a:rPr lang="el-GR" dirty="0" smtClean="0">
                <a:solidFill>
                  <a:srgbClr val="0070C0"/>
                </a:solidFill>
              </a:rPr>
              <a:t>Φυσικό αποτέλεσμα, </a:t>
            </a:r>
            <a:r>
              <a:rPr lang="el-GR" dirty="0">
                <a:solidFill>
                  <a:srgbClr val="0070C0"/>
                </a:solidFill>
              </a:rPr>
              <a:t>η καταγραφή υψηλού </a:t>
            </a:r>
            <a:r>
              <a:rPr lang="el-GR" dirty="0" smtClean="0">
                <a:solidFill>
                  <a:srgbClr val="0070C0"/>
                </a:solidFill>
              </a:rPr>
              <a:t>μορφωτικού επιπέδου </a:t>
            </a:r>
            <a:r>
              <a:rPr lang="el-GR" dirty="0">
                <a:solidFill>
                  <a:srgbClr val="0070C0"/>
                </a:solidFill>
              </a:rPr>
              <a:t>ανθρώπινου </a:t>
            </a:r>
            <a:r>
              <a:rPr lang="el-GR" dirty="0" err="1" smtClean="0">
                <a:solidFill>
                  <a:srgbClr val="0070C0"/>
                </a:solidFill>
              </a:rPr>
              <a:t>δυναµικού</a:t>
            </a:r>
            <a:r>
              <a:rPr lang="el-GR" dirty="0" smtClean="0">
                <a:solidFill>
                  <a:srgbClr val="0070C0"/>
                </a:solidFill>
              </a:rPr>
              <a:t>. </a:t>
            </a:r>
            <a:endParaRPr lang="el-GR" dirty="0">
              <a:solidFill>
                <a:srgbClr val="0070C0"/>
              </a:solidFill>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
            <a:ext cx="1403648" cy="12687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03648" y="260648"/>
            <a:ext cx="2088232" cy="461665"/>
          </a:xfrm>
          <a:prstGeom prst="rect">
            <a:avLst/>
          </a:prstGeom>
          <a:noFill/>
        </p:spPr>
        <p:txBody>
          <a:bodyPr wrap="square" rtlCol="0">
            <a:spAutoFit/>
          </a:bodyPr>
          <a:lstStyle/>
          <a:p>
            <a:r>
              <a:rPr lang="el-GR" sz="1200" dirty="0">
                <a:solidFill>
                  <a:prstClr val="black"/>
                </a:solidFill>
              </a:rPr>
              <a:t>Ευρωπαϊκή Ατζέντα για την Εκπαίδευση  Ενηλίκων</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29/2/2016</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Υπουργείο Παιδείας, Έρευνας κια Θρησκευμάτων</a:t>
            </a:r>
            <a:endParaRPr lang="el-GR">
              <a:solidFill>
                <a:prstClr val="black">
                  <a:tint val="75000"/>
                </a:prstClr>
              </a:solidFill>
            </a:endParaRPr>
          </a:p>
        </p:txBody>
      </p:sp>
    </p:spTree>
    <p:extLst>
      <p:ext uri="{BB962C8B-B14F-4D97-AF65-F5344CB8AC3E}">
        <p14:creationId xmlns="" xmlns:p14="http://schemas.microsoft.com/office/powerpoint/2010/main" val="4181247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TotalTime>
  <Words>1362</Words>
  <Application>Microsoft Office PowerPoint</Application>
  <PresentationFormat>Προβολή στην οθόνη (4:3)</PresentationFormat>
  <Paragraphs>175</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2_Θέμα του Office</vt:lpstr>
      <vt:lpstr> ΕΛΛΗΝΙΚΗ ΔΗΜΟΚΡΑΤΙΑ                                                                                                                ΓΕΝΙΚΗ ΓΡΑΜΜΑΤΕΙΑ ΔΙΑ ΒΙΟΥ ΜΑΘΗΣΗΣ ΚΑΙ ΝΕΑΣ ΓΕΝΙΑΣ     Υπουργείο Παιδείας, Έρευνας και Θρησκευμάτων </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 Γενική Γραμματεία Διά Βίου Μάθησης και Νέας Γενιάς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Μαρία Καπνιάρη</dc:creator>
  <cp:lastModifiedBy>agenda</cp:lastModifiedBy>
  <cp:revision>44</cp:revision>
  <cp:lastPrinted>2016-02-29T06:00:44Z</cp:lastPrinted>
  <dcterms:created xsi:type="dcterms:W3CDTF">2016-02-15T10:47:39Z</dcterms:created>
  <dcterms:modified xsi:type="dcterms:W3CDTF">2016-02-29T07:01:25Z</dcterms:modified>
</cp:coreProperties>
</file>