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60" r:id="rId5"/>
    <p:sldId id="259" r:id="rId6"/>
    <p:sldId id="261" r:id="rId7"/>
    <p:sldId id="274" r:id="rId8"/>
    <p:sldId id="276" r:id="rId9"/>
    <p:sldId id="263" r:id="rId10"/>
    <p:sldId id="264" r:id="rId11"/>
    <p:sldId id="277" r:id="rId12"/>
    <p:sldId id="265" r:id="rId13"/>
    <p:sldId id="278" r:id="rId14"/>
    <p:sldId id="270" r:id="rId15"/>
    <p:sldId id="267" r:id="rId16"/>
    <p:sldId id="279" r:id="rId17"/>
    <p:sldId id="280" r:id="rId18"/>
    <p:sldId id="275" r:id="rId19"/>
    <p:sldId id="262" r:id="rId20"/>
    <p:sldId id="281" r:id="rId21"/>
    <p:sldId id="282" r:id="rId22"/>
    <p:sldId id="283" r:id="rId23"/>
    <p:sldId id="284" r:id="rId24"/>
    <p:sldId id="285" r:id="rId25"/>
    <p:sldId id="286" r:id="rId26"/>
    <p:sldId id="273" r:id="rId2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3" d="100"/>
          <a:sy n="73" d="100"/>
        </p:scale>
        <p:origin x="-1074" y="-10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B27723DF-19C7-467C-A9BF-0F33C2D4E7C4}" type="datetimeFigureOut">
              <a:rPr lang="en-US" smtClean="0"/>
              <a:t>9/22/2016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C48365A-84F1-4DFC-9976-D2ED07B58754}" type="slidenum">
              <a:rPr lang="en-US" smtClean="0"/>
              <a:t>‹#›</a:t>
            </a:fld>
            <a:endParaRPr lang="en-US"/>
          </a:p>
        </p:txBody>
      </p:sp>
    </p:spTree>
    <p:extLst>
      <p:ext uri="{BB962C8B-B14F-4D97-AF65-F5344CB8AC3E}">
        <p14:creationId xmlns:p14="http://schemas.microsoft.com/office/powerpoint/2010/main" val="158568754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27723DF-19C7-467C-A9BF-0F33C2D4E7C4}" type="datetimeFigureOut">
              <a:rPr lang="en-US" smtClean="0"/>
              <a:t>9/22/2016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C48365A-84F1-4DFC-9976-D2ED07B58754}" type="slidenum">
              <a:rPr lang="en-US" smtClean="0"/>
              <a:t>‹#›</a:t>
            </a:fld>
            <a:endParaRPr lang="en-US"/>
          </a:p>
        </p:txBody>
      </p:sp>
    </p:spTree>
    <p:extLst>
      <p:ext uri="{BB962C8B-B14F-4D97-AF65-F5344CB8AC3E}">
        <p14:creationId xmlns:p14="http://schemas.microsoft.com/office/powerpoint/2010/main" val="113091268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27723DF-19C7-467C-A9BF-0F33C2D4E7C4}" type="datetimeFigureOut">
              <a:rPr lang="en-US" smtClean="0"/>
              <a:t>9/22/2016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C48365A-84F1-4DFC-9976-D2ED07B58754}" type="slidenum">
              <a:rPr lang="en-US" smtClean="0"/>
              <a:t>‹#›</a:t>
            </a:fld>
            <a:endParaRPr lang="en-US"/>
          </a:p>
        </p:txBody>
      </p:sp>
    </p:spTree>
    <p:extLst>
      <p:ext uri="{BB962C8B-B14F-4D97-AF65-F5344CB8AC3E}">
        <p14:creationId xmlns:p14="http://schemas.microsoft.com/office/powerpoint/2010/main" val="26808928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27723DF-19C7-467C-A9BF-0F33C2D4E7C4}" type="datetimeFigureOut">
              <a:rPr lang="en-US" smtClean="0"/>
              <a:t>9/22/2016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C48365A-84F1-4DFC-9976-D2ED07B58754}" type="slidenum">
              <a:rPr lang="en-US" smtClean="0"/>
              <a:t>‹#›</a:t>
            </a:fld>
            <a:endParaRPr lang="en-US"/>
          </a:p>
        </p:txBody>
      </p:sp>
    </p:spTree>
    <p:extLst>
      <p:ext uri="{BB962C8B-B14F-4D97-AF65-F5344CB8AC3E}">
        <p14:creationId xmlns:p14="http://schemas.microsoft.com/office/powerpoint/2010/main" val="27129236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27723DF-19C7-467C-A9BF-0F33C2D4E7C4}" type="datetimeFigureOut">
              <a:rPr lang="en-US" smtClean="0"/>
              <a:t>9/22/2016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C48365A-84F1-4DFC-9976-D2ED07B58754}" type="slidenum">
              <a:rPr lang="en-US" smtClean="0"/>
              <a:t>‹#›</a:t>
            </a:fld>
            <a:endParaRPr lang="en-US"/>
          </a:p>
        </p:txBody>
      </p:sp>
    </p:spTree>
    <p:extLst>
      <p:ext uri="{BB962C8B-B14F-4D97-AF65-F5344CB8AC3E}">
        <p14:creationId xmlns:p14="http://schemas.microsoft.com/office/powerpoint/2010/main" val="198083971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B27723DF-19C7-467C-A9BF-0F33C2D4E7C4}" type="datetimeFigureOut">
              <a:rPr lang="en-US" smtClean="0"/>
              <a:t>9/22/2016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C48365A-84F1-4DFC-9976-D2ED07B58754}" type="slidenum">
              <a:rPr lang="en-US" smtClean="0"/>
              <a:t>‹#›</a:t>
            </a:fld>
            <a:endParaRPr lang="en-US"/>
          </a:p>
        </p:txBody>
      </p:sp>
    </p:spTree>
    <p:extLst>
      <p:ext uri="{BB962C8B-B14F-4D97-AF65-F5344CB8AC3E}">
        <p14:creationId xmlns:p14="http://schemas.microsoft.com/office/powerpoint/2010/main" val="10089295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B27723DF-19C7-467C-A9BF-0F33C2D4E7C4}" type="datetimeFigureOut">
              <a:rPr lang="en-US" smtClean="0"/>
              <a:t>9/22/2016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C48365A-84F1-4DFC-9976-D2ED07B58754}" type="slidenum">
              <a:rPr lang="en-US" smtClean="0"/>
              <a:t>‹#›</a:t>
            </a:fld>
            <a:endParaRPr lang="en-US"/>
          </a:p>
        </p:txBody>
      </p:sp>
    </p:spTree>
    <p:extLst>
      <p:ext uri="{BB962C8B-B14F-4D97-AF65-F5344CB8AC3E}">
        <p14:creationId xmlns:p14="http://schemas.microsoft.com/office/powerpoint/2010/main" val="51717591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B27723DF-19C7-467C-A9BF-0F33C2D4E7C4}" type="datetimeFigureOut">
              <a:rPr lang="en-US" smtClean="0"/>
              <a:t>9/22/2016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C48365A-84F1-4DFC-9976-D2ED07B58754}" type="slidenum">
              <a:rPr lang="en-US" smtClean="0"/>
              <a:t>‹#›</a:t>
            </a:fld>
            <a:endParaRPr lang="en-US"/>
          </a:p>
        </p:txBody>
      </p:sp>
    </p:spTree>
    <p:extLst>
      <p:ext uri="{BB962C8B-B14F-4D97-AF65-F5344CB8AC3E}">
        <p14:creationId xmlns:p14="http://schemas.microsoft.com/office/powerpoint/2010/main" val="338595065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27723DF-19C7-467C-A9BF-0F33C2D4E7C4}" type="datetimeFigureOut">
              <a:rPr lang="en-US" smtClean="0"/>
              <a:t>9/22/2016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C48365A-84F1-4DFC-9976-D2ED07B58754}" type="slidenum">
              <a:rPr lang="en-US" smtClean="0"/>
              <a:t>‹#›</a:t>
            </a:fld>
            <a:endParaRPr lang="en-US"/>
          </a:p>
        </p:txBody>
      </p:sp>
    </p:spTree>
    <p:extLst>
      <p:ext uri="{BB962C8B-B14F-4D97-AF65-F5344CB8AC3E}">
        <p14:creationId xmlns:p14="http://schemas.microsoft.com/office/powerpoint/2010/main" val="68178679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27723DF-19C7-467C-A9BF-0F33C2D4E7C4}" type="datetimeFigureOut">
              <a:rPr lang="en-US" smtClean="0"/>
              <a:t>9/22/2016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C48365A-84F1-4DFC-9976-D2ED07B58754}" type="slidenum">
              <a:rPr lang="en-US" smtClean="0"/>
              <a:t>‹#›</a:t>
            </a:fld>
            <a:endParaRPr lang="en-US"/>
          </a:p>
        </p:txBody>
      </p:sp>
    </p:spTree>
    <p:extLst>
      <p:ext uri="{BB962C8B-B14F-4D97-AF65-F5344CB8AC3E}">
        <p14:creationId xmlns:p14="http://schemas.microsoft.com/office/powerpoint/2010/main" val="281451718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27723DF-19C7-467C-A9BF-0F33C2D4E7C4}" type="datetimeFigureOut">
              <a:rPr lang="en-US" smtClean="0"/>
              <a:t>9/22/2016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C48365A-84F1-4DFC-9976-D2ED07B58754}" type="slidenum">
              <a:rPr lang="en-US" smtClean="0"/>
              <a:t>‹#›</a:t>
            </a:fld>
            <a:endParaRPr lang="en-US"/>
          </a:p>
        </p:txBody>
      </p:sp>
    </p:spTree>
    <p:extLst>
      <p:ext uri="{BB962C8B-B14F-4D97-AF65-F5344CB8AC3E}">
        <p14:creationId xmlns:p14="http://schemas.microsoft.com/office/powerpoint/2010/main" val="23398665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27723DF-19C7-467C-A9BF-0F33C2D4E7C4}" type="datetimeFigureOut">
              <a:rPr lang="en-US" smtClean="0"/>
              <a:t>9/22/2016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C48365A-84F1-4DFC-9976-D2ED07B58754}" type="slidenum">
              <a:rPr lang="en-US" smtClean="0"/>
              <a:t>‹#›</a:t>
            </a:fld>
            <a:endParaRPr lang="en-US"/>
          </a:p>
        </p:txBody>
      </p:sp>
    </p:spTree>
    <p:extLst>
      <p:ext uri="{BB962C8B-B14F-4D97-AF65-F5344CB8AC3E}">
        <p14:creationId xmlns:p14="http://schemas.microsoft.com/office/powerpoint/2010/main" val="196669056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3" Type="http://schemas.openxmlformats.org/officeDocument/2006/relationships/hyperlink" Target="http://www.vox.com/2014/8/19/5942585/40-maps-that-explain-the-roman-empire" TargetMode="External"/><Relationship Id="rId2" Type="http://schemas.openxmlformats.org/officeDocument/2006/relationships/hyperlink" Target="http://photodentro.edu.gr/v/item/ds/8521/9573"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hyperlink" Target="http://goo.gl/BdQshp" TargetMode="External"/><Relationship Id="rId2" Type="http://schemas.openxmlformats.org/officeDocument/2006/relationships/hyperlink" Target="http://photodentro.edu.gr/v/item/ds/8521/9314" TargetMode="External"/><Relationship Id="rId1" Type="http://schemas.openxmlformats.org/officeDocument/2006/relationships/slideLayout" Target="../slideLayouts/slideLayout2.xml"/><Relationship Id="rId4" Type="http://schemas.openxmlformats.org/officeDocument/2006/relationships/hyperlink" Target="http://www.e-yliko.gr/images/istoria/maps/files/mapsn2/415a.jpg" TargetMode="External"/></Relationships>
</file>

<file path=ppt/slides/_rels/slide19.xml.rels><?xml version="1.0" encoding="UTF-8" standalone="yes"?>
<Relationships xmlns="http://schemas.openxmlformats.org/package/2006/relationships"><Relationship Id="rId3" Type="http://schemas.openxmlformats.org/officeDocument/2006/relationships/hyperlink" Target="http://www.medievaleuropeonline.com/maps/4-1.pdf" TargetMode="External"/><Relationship Id="rId2" Type="http://schemas.openxmlformats.org/officeDocument/2006/relationships/hyperlink" Target="https://www.youtube.com/watch?v=FUXpRyy9-wc" TargetMode="External"/><Relationship Id="rId1" Type="http://schemas.openxmlformats.org/officeDocument/2006/relationships/slideLayout" Target="../slideLayouts/slideLayout2.xml"/><Relationship Id="rId4" Type="http://schemas.openxmlformats.org/officeDocument/2006/relationships/hyperlink" Target="http://repository.edulll.gr/edulll/handle/10795/262"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l-GR" b="1" i="1" dirty="0">
                <a:latin typeface="Times New Roman" pitchFamily="18" charset="0"/>
                <a:cs typeface="Times New Roman" pitchFamily="18" charset="0"/>
              </a:rPr>
              <a:t>Αναδιάρθρωση και </a:t>
            </a:r>
            <a:r>
              <a:rPr lang="el-GR" b="1" i="1" dirty="0" smtClean="0">
                <a:latin typeface="Times New Roman" pitchFamily="18" charset="0"/>
                <a:cs typeface="Times New Roman" pitchFamily="18" charset="0"/>
              </a:rPr>
              <a:t>Εξορθολογισμός  </a:t>
            </a:r>
            <a:r>
              <a:rPr lang="el-GR" b="1" i="1" dirty="0">
                <a:latin typeface="Times New Roman" pitchFamily="18" charset="0"/>
                <a:cs typeface="Times New Roman" pitchFamily="18" charset="0"/>
              </a:rPr>
              <a:t>της διδακτέας ύλης  στο Γυμνάσιο στο μάθημα της Ιστορίας</a:t>
            </a:r>
            <a:r>
              <a:rPr lang="en-US" dirty="0"/>
              <a:t/>
            </a:r>
            <a:br>
              <a:rPr lang="en-US" dirty="0"/>
            </a:br>
            <a:endParaRPr lang="en-US" dirty="0"/>
          </a:p>
        </p:txBody>
      </p:sp>
    </p:spTree>
    <p:extLst>
      <p:ext uri="{BB962C8B-B14F-4D97-AF65-F5344CB8AC3E}">
        <p14:creationId xmlns:p14="http://schemas.microsoft.com/office/powerpoint/2010/main" val="414037612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l-GR" sz="2800" b="1" dirty="0" smtClean="0">
                <a:latin typeface="Times New Roman" pitchFamily="18" charset="0"/>
                <a:cs typeface="Times New Roman" pitchFamily="18" charset="0"/>
              </a:rPr>
              <a:t>Μείωση της ύλης και εξορθολογισμός</a:t>
            </a:r>
            <a:r>
              <a:rPr lang="en-US" sz="2800" dirty="0" smtClean="0">
                <a:latin typeface="Times New Roman" pitchFamily="18" charset="0"/>
                <a:cs typeface="Times New Roman" pitchFamily="18" charset="0"/>
              </a:rPr>
              <a:t/>
            </a:r>
            <a:br>
              <a:rPr lang="en-US" sz="2800" dirty="0" smtClean="0">
                <a:latin typeface="Times New Roman" pitchFamily="18" charset="0"/>
                <a:cs typeface="Times New Roman" pitchFamily="18" charset="0"/>
              </a:rPr>
            </a:br>
            <a:endParaRPr lang="en-US" sz="2800" dirty="0">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a:bodyPr>
          <a:lstStyle/>
          <a:p>
            <a:pPr marL="0" indent="0">
              <a:buNone/>
            </a:pPr>
            <a:r>
              <a:rPr lang="el-GR" dirty="0" smtClean="0">
                <a:latin typeface="Times New Roman" pitchFamily="18" charset="0"/>
                <a:cs typeface="Times New Roman" pitchFamily="18" charset="0"/>
              </a:rPr>
              <a:t>Προτείνεται διδασκαλία </a:t>
            </a:r>
            <a:r>
              <a:rPr lang="el-GR" dirty="0">
                <a:latin typeface="Times New Roman" pitchFamily="18" charset="0"/>
                <a:cs typeface="Times New Roman" pitchFamily="18" charset="0"/>
              </a:rPr>
              <a:t>των διδακτικών ενοτήτων με δύο τρόπους: </a:t>
            </a:r>
            <a:endParaRPr lang="el-GR" dirty="0" smtClean="0">
              <a:latin typeface="Times New Roman" pitchFamily="18" charset="0"/>
              <a:cs typeface="Times New Roman" pitchFamily="18" charset="0"/>
            </a:endParaRPr>
          </a:p>
          <a:p>
            <a:pPr marL="0" indent="0">
              <a:buNone/>
            </a:pPr>
            <a:r>
              <a:rPr lang="el-GR" dirty="0" smtClean="0">
                <a:latin typeface="Times New Roman" pitchFamily="18" charset="0"/>
                <a:cs typeface="Times New Roman" pitchFamily="18" charset="0"/>
              </a:rPr>
              <a:t>α</a:t>
            </a:r>
            <a:r>
              <a:rPr lang="el-GR" dirty="0">
                <a:latin typeface="Times New Roman" pitchFamily="18" charset="0"/>
                <a:cs typeface="Times New Roman" pitchFamily="18" charset="0"/>
              </a:rPr>
              <a:t>)  «</a:t>
            </a:r>
            <a:r>
              <a:rPr lang="el-GR" b="1" dirty="0">
                <a:latin typeface="Times New Roman" pitchFamily="18" charset="0"/>
                <a:cs typeface="Times New Roman" pitchFamily="18" charset="0"/>
              </a:rPr>
              <a:t>Διδασκαλία</a:t>
            </a:r>
            <a:r>
              <a:rPr lang="el-GR" dirty="0">
                <a:latin typeface="Times New Roman" pitchFamily="18" charset="0"/>
                <a:cs typeface="Times New Roman" pitchFamily="18" charset="0"/>
              </a:rPr>
              <a:t> </a:t>
            </a:r>
            <a:r>
              <a:rPr lang="el-GR" b="1" dirty="0">
                <a:latin typeface="Times New Roman" pitchFamily="18" charset="0"/>
                <a:cs typeface="Times New Roman" pitchFamily="18" charset="0"/>
              </a:rPr>
              <a:t>με έμφαση στα ακόλουθα σημεία» </a:t>
            </a:r>
            <a:r>
              <a:rPr lang="el-GR" dirty="0">
                <a:latin typeface="Times New Roman" pitchFamily="18" charset="0"/>
                <a:cs typeface="Times New Roman" pitchFamily="18" charset="0"/>
              </a:rPr>
              <a:t>και </a:t>
            </a:r>
            <a:endParaRPr lang="el-GR" dirty="0" smtClean="0">
              <a:latin typeface="Times New Roman" pitchFamily="18" charset="0"/>
              <a:cs typeface="Times New Roman" pitchFamily="18" charset="0"/>
            </a:endParaRPr>
          </a:p>
          <a:p>
            <a:pPr marL="0" indent="0">
              <a:buNone/>
            </a:pPr>
            <a:r>
              <a:rPr lang="el-GR" dirty="0" smtClean="0">
                <a:latin typeface="Times New Roman" pitchFamily="18" charset="0"/>
                <a:cs typeface="Times New Roman" pitchFamily="18" charset="0"/>
              </a:rPr>
              <a:t>β</a:t>
            </a:r>
            <a:r>
              <a:rPr lang="el-GR" dirty="0">
                <a:latin typeface="Times New Roman" pitchFamily="18" charset="0"/>
                <a:cs typeface="Times New Roman" pitchFamily="18" charset="0"/>
              </a:rPr>
              <a:t>) «</a:t>
            </a:r>
            <a:r>
              <a:rPr lang="el-GR" b="1" dirty="0">
                <a:latin typeface="Times New Roman" pitchFamily="18" charset="0"/>
                <a:cs typeface="Times New Roman" pitchFamily="18" charset="0"/>
              </a:rPr>
              <a:t>συνοπτική παρουσίαση» </a:t>
            </a:r>
            <a:r>
              <a:rPr lang="el-GR" dirty="0">
                <a:latin typeface="Times New Roman" pitchFamily="18" charset="0"/>
                <a:cs typeface="Times New Roman" pitchFamily="18" charset="0"/>
              </a:rPr>
              <a:t>ή «</a:t>
            </a:r>
            <a:r>
              <a:rPr lang="el-GR" b="1" dirty="0">
                <a:latin typeface="Times New Roman" pitchFamily="18" charset="0"/>
                <a:cs typeface="Times New Roman" pitchFamily="18" charset="0"/>
              </a:rPr>
              <a:t>απλή αναφορά»</a:t>
            </a:r>
            <a:r>
              <a:rPr lang="el-GR" dirty="0">
                <a:latin typeface="Times New Roman" pitchFamily="18" charset="0"/>
                <a:cs typeface="Times New Roman" pitchFamily="18" charset="0"/>
              </a:rPr>
              <a:t>.</a:t>
            </a:r>
            <a:endParaRPr lang="en-US" dirty="0">
              <a:latin typeface="Times New Roman" pitchFamily="18" charset="0"/>
              <a:cs typeface="Times New Roman" pitchFamily="18" charset="0"/>
            </a:endParaRPr>
          </a:p>
        </p:txBody>
      </p:sp>
    </p:spTree>
    <p:extLst>
      <p:ext uri="{BB962C8B-B14F-4D97-AF65-F5344CB8AC3E}">
        <p14:creationId xmlns:p14="http://schemas.microsoft.com/office/powerpoint/2010/main" val="159881151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81000" y="762000"/>
            <a:ext cx="8382000" cy="5693866"/>
          </a:xfrm>
          <a:prstGeom prst="rect">
            <a:avLst/>
          </a:prstGeom>
        </p:spPr>
        <p:txBody>
          <a:bodyPr wrap="square">
            <a:spAutoFit/>
          </a:bodyPr>
          <a:lstStyle/>
          <a:p>
            <a:pPr algn="just"/>
            <a:r>
              <a:rPr lang="el-GR" sz="2800" b="1" dirty="0" smtClean="0">
                <a:latin typeface="Times New Roman" pitchFamily="18" charset="0"/>
                <a:cs typeface="Times New Roman" pitchFamily="18" charset="0"/>
              </a:rPr>
              <a:t>Διδασκαλία με έμφαση στα ακόλουθα σημεία:</a:t>
            </a:r>
          </a:p>
          <a:p>
            <a:pPr algn="just"/>
            <a:r>
              <a:rPr lang="el-GR" sz="2800" dirty="0" smtClean="0">
                <a:latin typeface="Times New Roman" pitchFamily="18" charset="0"/>
                <a:cs typeface="Times New Roman" pitchFamily="18" charset="0"/>
              </a:rPr>
              <a:t>πρόκειται </a:t>
            </a:r>
            <a:r>
              <a:rPr lang="el-GR" sz="2800" dirty="0">
                <a:latin typeface="Times New Roman" pitchFamily="18" charset="0"/>
                <a:cs typeface="Times New Roman" pitchFamily="18" charset="0"/>
              </a:rPr>
              <a:t>για επισήμανση των στοιχείων κάθε διδασκόμενης ενότητας στα οποία ο/η εκπαιδευτικός καλείται να επιμείνει και τα οποία οι μαθητές/τριες οφείλουν να εμπεδώσουν και </a:t>
            </a:r>
            <a:r>
              <a:rPr lang="el-GR" sz="2800" b="1" dirty="0">
                <a:latin typeface="Times New Roman" pitchFamily="18" charset="0"/>
                <a:cs typeface="Times New Roman" pitchFamily="18" charset="0"/>
              </a:rPr>
              <a:t>στα οποία εντέλει θα εξεταστούν.</a:t>
            </a:r>
            <a:r>
              <a:rPr lang="el-GR" sz="2800" dirty="0">
                <a:latin typeface="Times New Roman" pitchFamily="18" charset="0"/>
                <a:cs typeface="Times New Roman" pitchFamily="18" charset="0"/>
              </a:rPr>
              <a:t> Είναι τα σημεία εκείνα που κρίνονται απαραίτητα για την ιστορική κατανόηση της συγκεκριμένης ενότητας, αλλά και αποτελούν προϋπόθεση για την κατανόηση των επομένων. </a:t>
            </a:r>
            <a:endParaRPr lang="en-US" sz="2800" dirty="0">
              <a:latin typeface="Times New Roman" pitchFamily="18" charset="0"/>
              <a:cs typeface="Times New Roman" pitchFamily="18" charset="0"/>
            </a:endParaRPr>
          </a:p>
          <a:p>
            <a:pPr algn="just"/>
            <a:r>
              <a:rPr lang="el-GR" sz="2800" dirty="0">
                <a:latin typeface="Times New Roman" pitchFamily="18" charset="0"/>
                <a:cs typeface="Times New Roman" pitchFamily="18" charset="0"/>
              </a:rPr>
              <a:t>Αρκετές φορές τα σημεία αυτά αποτελούν και </a:t>
            </a:r>
            <a:r>
              <a:rPr lang="el-GR" sz="2800" b="1" u="sng" dirty="0">
                <a:latin typeface="Times New Roman" pitchFamily="18" charset="0"/>
                <a:cs typeface="Times New Roman" pitchFamily="18" charset="0"/>
              </a:rPr>
              <a:t>αντίστοιχα ερωτήματα </a:t>
            </a:r>
            <a:r>
              <a:rPr lang="el-GR" sz="2800" dirty="0">
                <a:latin typeface="Times New Roman" pitchFamily="18" charset="0"/>
                <a:cs typeface="Times New Roman" pitchFamily="18" charset="0"/>
              </a:rPr>
              <a:t>που μπορεί ο διδάσκων να θέσει στους μαθητές του</a:t>
            </a:r>
            <a:r>
              <a:rPr lang="el-GR" sz="2800" dirty="0" smtClean="0"/>
              <a:t>.</a:t>
            </a:r>
          </a:p>
          <a:p>
            <a:pPr algn="just"/>
            <a:r>
              <a:rPr lang="el-GR" sz="2800" i="1" dirty="0" smtClean="0">
                <a:latin typeface="Times New Roman" pitchFamily="18" charset="0"/>
                <a:cs typeface="Times New Roman" pitchFamily="18" charset="0"/>
              </a:rPr>
              <a:t>Ακολουθεί χαρακτηριστικό παράδειγμα:</a:t>
            </a:r>
            <a:endParaRPr lang="en-US" sz="2800" i="1" dirty="0">
              <a:latin typeface="Times New Roman" pitchFamily="18" charset="0"/>
              <a:cs typeface="Times New Roman" pitchFamily="18" charset="0"/>
            </a:endParaRPr>
          </a:p>
        </p:txBody>
      </p:sp>
    </p:spTree>
    <p:extLst>
      <p:ext uri="{BB962C8B-B14F-4D97-AF65-F5344CB8AC3E}">
        <p14:creationId xmlns:p14="http://schemas.microsoft.com/office/powerpoint/2010/main" val="236401741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l-GR" sz="3600" b="1" dirty="0">
                <a:latin typeface="Times New Roman" pitchFamily="18" charset="0"/>
                <a:cs typeface="Times New Roman" pitchFamily="18" charset="0"/>
              </a:rPr>
              <a:t>Η συμμαχία της Δήλου - Η συμμαχία όργανο της αθηναϊκής ηγεμονίας </a:t>
            </a:r>
            <a:r>
              <a:rPr lang="en-US" sz="3600" dirty="0">
                <a:latin typeface="Times New Roman" pitchFamily="18" charset="0"/>
                <a:cs typeface="Times New Roman" pitchFamily="18" charset="0"/>
              </a:rPr>
              <a:t/>
            </a:r>
            <a:br>
              <a:rPr lang="en-US" sz="3600" dirty="0">
                <a:latin typeface="Times New Roman" pitchFamily="18" charset="0"/>
                <a:cs typeface="Times New Roman" pitchFamily="18" charset="0"/>
              </a:rPr>
            </a:br>
            <a:endParaRPr lang="en-US" sz="3600" dirty="0">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a:bodyPr>
          <a:lstStyle/>
          <a:p>
            <a:pPr marL="0" indent="0">
              <a:buNone/>
            </a:pPr>
            <a:r>
              <a:rPr lang="el-GR" b="1" i="1" dirty="0" smtClean="0">
                <a:latin typeface="Times New Roman" pitchFamily="18" charset="0"/>
                <a:cs typeface="Times New Roman" pitchFamily="18" charset="0"/>
              </a:rPr>
              <a:t>Διδασκαλία </a:t>
            </a:r>
            <a:r>
              <a:rPr lang="el-GR" b="1" i="1" dirty="0">
                <a:latin typeface="Times New Roman" pitchFamily="18" charset="0"/>
                <a:cs typeface="Times New Roman" pitchFamily="18" charset="0"/>
              </a:rPr>
              <a:t>της ενότητας με έμφαση στα ακόλουθα  </a:t>
            </a:r>
            <a:r>
              <a:rPr lang="el-GR" b="1" i="1" dirty="0" smtClean="0">
                <a:latin typeface="Times New Roman" pitchFamily="18" charset="0"/>
                <a:cs typeface="Times New Roman" pitchFamily="18" charset="0"/>
              </a:rPr>
              <a:t>σημεία:</a:t>
            </a:r>
            <a:endParaRPr lang="en-US" dirty="0">
              <a:latin typeface="Times New Roman" pitchFamily="18" charset="0"/>
              <a:cs typeface="Times New Roman" pitchFamily="18" charset="0"/>
            </a:endParaRPr>
          </a:p>
          <a:p>
            <a:r>
              <a:rPr lang="el-GR" dirty="0">
                <a:latin typeface="Times New Roman" pitchFamily="18" charset="0"/>
                <a:cs typeface="Times New Roman" pitchFamily="18" charset="0"/>
              </a:rPr>
              <a:t>Σκοπός και τρόπος λειτουργίας της Συμμαχίας, σ. 69</a:t>
            </a:r>
            <a:endParaRPr lang="en-US" dirty="0">
              <a:latin typeface="Times New Roman" pitchFamily="18" charset="0"/>
              <a:cs typeface="Times New Roman" pitchFamily="18" charset="0"/>
            </a:endParaRPr>
          </a:p>
          <a:p>
            <a:r>
              <a:rPr lang="el-GR" dirty="0">
                <a:latin typeface="Times New Roman" pitchFamily="18" charset="0"/>
                <a:cs typeface="Times New Roman" pitchFamily="18" charset="0"/>
              </a:rPr>
              <a:t>Στοιχεία που δείχνουν τη μετατροπή της συμμαχίας σε όργανο της αθηναϊκής δημοκρατίας, σ. 69-70</a:t>
            </a:r>
            <a:endParaRPr lang="en-US" dirty="0">
              <a:latin typeface="Times New Roman" pitchFamily="18" charset="0"/>
              <a:cs typeface="Times New Roman" pitchFamily="18" charset="0"/>
            </a:endParaRPr>
          </a:p>
        </p:txBody>
      </p:sp>
    </p:spTree>
    <p:extLst>
      <p:ext uri="{BB962C8B-B14F-4D97-AF65-F5344CB8AC3E}">
        <p14:creationId xmlns:p14="http://schemas.microsoft.com/office/powerpoint/2010/main" val="121267455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l-GR" sz="3200" b="1" dirty="0" smtClean="0">
                <a:latin typeface="Times New Roman" pitchFamily="18" charset="0"/>
                <a:cs typeface="Times New Roman" pitchFamily="18" charset="0"/>
              </a:rPr>
              <a:t>Συνοπτική παρουσίαση ή απλή αναφορά:</a:t>
            </a:r>
            <a:endParaRPr lang="en-US" sz="3200" b="1" dirty="0">
              <a:latin typeface="Times New Roman" pitchFamily="18" charset="0"/>
              <a:cs typeface="Times New Roman" pitchFamily="18" charset="0"/>
            </a:endParaRPr>
          </a:p>
        </p:txBody>
      </p:sp>
      <p:sp>
        <p:nvSpPr>
          <p:cNvPr id="3" name="Rectangle 2"/>
          <p:cNvSpPr/>
          <p:nvPr/>
        </p:nvSpPr>
        <p:spPr>
          <a:xfrm>
            <a:off x="235131" y="1524000"/>
            <a:ext cx="8915400" cy="3970318"/>
          </a:xfrm>
          <a:prstGeom prst="rect">
            <a:avLst/>
          </a:prstGeom>
        </p:spPr>
        <p:txBody>
          <a:bodyPr wrap="square">
            <a:spAutoFit/>
          </a:bodyPr>
          <a:lstStyle/>
          <a:p>
            <a:pPr algn="just"/>
            <a:r>
              <a:rPr lang="el-GR" sz="2800" b="1" u="sng" dirty="0" smtClean="0">
                <a:latin typeface="Times New Roman" pitchFamily="18" charset="0"/>
                <a:cs typeface="Times New Roman" pitchFamily="18" charset="0"/>
              </a:rPr>
              <a:t>Πρόκειται για ενότητες </a:t>
            </a:r>
            <a:r>
              <a:rPr lang="el-GR" sz="2800" b="1" u="sng" dirty="0">
                <a:latin typeface="Times New Roman" pitchFamily="18" charset="0"/>
                <a:cs typeface="Times New Roman" pitchFamily="18" charset="0"/>
              </a:rPr>
              <a:t>ή σημεία που δεν θα συμπεριληφθούν στην εξεταστέα ύλη, </a:t>
            </a:r>
            <a:r>
              <a:rPr lang="el-GR" sz="2800" b="1" u="sng" dirty="0" smtClean="0">
                <a:latin typeface="Times New Roman" pitchFamily="18" charset="0"/>
                <a:cs typeface="Times New Roman" pitchFamily="18" charset="0"/>
              </a:rPr>
              <a:t> </a:t>
            </a:r>
            <a:r>
              <a:rPr lang="el-GR" sz="2800" dirty="0" smtClean="0">
                <a:latin typeface="Times New Roman" pitchFamily="18" charset="0"/>
                <a:cs typeface="Times New Roman" pitchFamily="18" charset="0"/>
              </a:rPr>
              <a:t>και τα οποία ο/η </a:t>
            </a:r>
            <a:r>
              <a:rPr lang="el-GR" sz="2800" dirty="0">
                <a:latin typeface="Times New Roman" pitchFamily="18" charset="0"/>
                <a:cs typeface="Times New Roman" pitchFamily="18" charset="0"/>
              </a:rPr>
              <a:t>εκπαιδευτικός </a:t>
            </a:r>
            <a:r>
              <a:rPr lang="el-GR" sz="2800" dirty="0" smtClean="0">
                <a:latin typeface="Times New Roman" pitchFamily="18" charset="0"/>
                <a:cs typeface="Times New Roman" pitchFamily="18" charset="0"/>
              </a:rPr>
              <a:t>είτε δίνει περιληπτικά, </a:t>
            </a:r>
            <a:r>
              <a:rPr lang="el-GR" sz="2800" dirty="0">
                <a:latin typeface="Times New Roman" pitchFamily="18" charset="0"/>
                <a:cs typeface="Times New Roman" pitchFamily="18" charset="0"/>
              </a:rPr>
              <a:t>είτε απλώς αναφέρει </a:t>
            </a:r>
            <a:r>
              <a:rPr lang="el-GR" sz="2800" dirty="0" smtClean="0">
                <a:latin typeface="Times New Roman" pitchFamily="18" charset="0"/>
                <a:cs typeface="Times New Roman" pitchFamily="18" charset="0"/>
              </a:rPr>
              <a:t>προκειμένου </a:t>
            </a:r>
            <a:r>
              <a:rPr lang="el-GR" sz="2800" dirty="0">
                <a:latin typeface="Times New Roman" pitchFamily="18" charset="0"/>
                <a:cs typeface="Times New Roman" pitchFamily="18" charset="0"/>
              </a:rPr>
              <a:t>να διασφαλιστεί η ιστορική συνέχεια και κατανόηση, είτε ακόμη, προκειμένου να καταστεί εύληπτη η συνοπτική παρουσίασή τους, τα παρουσιάζει με υποστηρικτικό υλικό, π.χ. γραπτές πηγές, χάρτες, εικόνες κ.ά. </a:t>
            </a:r>
            <a:endParaRPr lang="el-GR" sz="2800" dirty="0" smtClean="0">
              <a:latin typeface="Times New Roman" pitchFamily="18" charset="0"/>
              <a:cs typeface="Times New Roman" pitchFamily="18" charset="0"/>
            </a:endParaRPr>
          </a:p>
          <a:p>
            <a:pPr algn="just"/>
            <a:r>
              <a:rPr lang="el-GR" sz="2800" i="1" dirty="0" smtClean="0">
                <a:latin typeface="Times New Roman" pitchFamily="18" charset="0"/>
                <a:cs typeface="Times New Roman" pitchFamily="18" charset="0"/>
              </a:rPr>
              <a:t>Ακολουθούν χαρακτηριστικά παραδείγματα:</a:t>
            </a:r>
            <a:endParaRPr lang="en-US" sz="2800" i="1" dirty="0">
              <a:latin typeface="Times New Roman" pitchFamily="18" charset="0"/>
              <a:cs typeface="Times New Roman" pitchFamily="18" charset="0"/>
            </a:endParaRPr>
          </a:p>
        </p:txBody>
      </p:sp>
    </p:spTree>
    <p:extLst>
      <p:ext uri="{BB962C8B-B14F-4D97-AF65-F5344CB8AC3E}">
        <p14:creationId xmlns:p14="http://schemas.microsoft.com/office/powerpoint/2010/main" val="379133022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fontScale="90000"/>
          </a:bodyPr>
          <a:lstStyle/>
          <a:p>
            <a:r>
              <a:rPr lang="el-GR" sz="3600" b="1" dirty="0">
                <a:latin typeface="Times New Roman" pitchFamily="18" charset="0"/>
                <a:cs typeface="Times New Roman" pitchFamily="18" charset="0"/>
              </a:rPr>
              <a:t>Η υποταγή του ελληνικού κόσμου</a:t>
            </a:r>
            <a:r>
              <a:rPr lang="en-US" sz="3600" dirty="0">
                <a:latin typeface="Times New Roman" pitchFamily="18" charset="0"/>
                <a:cs typeface="Times New Roman" pitchFamily="18" charset="0"/>
              </a:rPr>
              <a:t/>
            </a:r>
            <a:br>
              <a:rPr lang="en-US" sz="3600" dirty="0">
                <a:latin typeface="Times New Roman" pitchFamily="18" charset="0"/>
                <a:cs typeface="Times New Roman" pitchFamily="18" charset="0"/>
              </a:rPr>
            </a:br>
            <a:endParaRPr lang="en-US" sz="3600" dirty="0">
              <a:latin typeface="Times New Roman" pitchFamily="18" charset="0"/>
              <a:cs typeface="Times New Roman" pitchFamily="18" charset="0"/>
            </a:endParaRPr>
          </a:p>
        </p:txBody>
      </p:sp>
      <p:sp>
        <p:nvSpPr>
          <p:cNvPr id="5" name="Content Placeholder 4"/>
          <p:cNvSpPr>
            <a:spLocks noGrp="1"/>
          </p:cNvSpPr>
          <p:nvPr>
            <p:ph idx="1"/>
          </p:nvPr>
        </p:nvSpPr>
        <p:spPr/>
        <p:txBody>
          <a:bodyPr>
            <a:normAutofit fontScale="62500" lnSpcReduction="20000"/>
          </a:bodyPr>
          <a:lstStyle/>
          <a:p>
            <a:pPr marL="0" indent="0">
              <a:buNone/>
            </a:pPr>
            <a:r>
              <a:rPr lang="el-GR" sz="4100" b="1" i="1" dirty="0" smtClean="0">
                <a:latin typeface="Times New Roman" pitchFamily="18" charset="0"/>
                <a:cs typeface="Times New Roman" pitchFamily="18" charset="0"/>
              </a:rPr>
              <a:t>Συνοπτική </a:t>
            </a:r>
            <a:r>
              <a:rPr lang="el-GR" sz="4100" b="1" i="1" dirty="0">
                <a:latin typeface="Times New Roman" pitchFamily="18" charset="0"/>
                <a:cs typeface="Times New Roman" pitchFamily="18" charset="0"/>
              </a:rPr>
              <a:t>παρουσίαση της ενότητας</a:t>
            </a:r>
            <a:endParaRPr lang="en-US" sz="4100" dirty="0">
              <a:latin typeface="Times New Roman" pitchFamily="18" charset="0"/>
              <a:cs typeface="Times New Roman" pitchFamily="18" charset="0"/>
            </a:endParaRPr>
          </a:p>
          <a:p>
            <a:pPr marL="0" indent="0">
              <a:buNone/>
            </a:pPr>
            <a:r>
              <a:rPr lang="el-GR" sz="4100" b="1" i="1" dirty="0">
                <a:latin typeface="Times New Roman" pitchFamily="18" charset="0"/>
                <a:cs typeface="Times New Roman" pitchFamily="18" charset="0"/>
              </a:rPr>
              <a:t>Υποστηρικτικό υλικό</a:t>
            </a:r>
            <a:endParaRPr lang="en-US" sz="4100" dirty="0">
              <a:latin typeface="Times New Roman" pitchFamily="18" charset="0"/>
              <a:cs typeface="Times New Roman" pitchFamily="18" charset="0"/>
            </a:endParaRPr>
          </a:p>
          <a:p>
            <a:r>
              <a:rPr lang="el-GR" sz="4100" dirty="0">
                <a:latin typeface="Times New Roman" pitchFamily="18" charset="0"/>
                <a:cs typeface="Times New Roman" pitchFamily="18" charset="0"/>
              </a:rPr>
              <a:t>-Διαδραστικός χάρτης « Ο ελληνιστικός κόσμος και η Ρώμη, 200 π.Χ.»,</a:t>
            </a:r>
            <a:r>
              <a:rPr lang="el-GR" sz="4100" i="1" dirty="0">
                <a:latin typeface="Times New Roman" pitchFamily="18" charset="0"/>
                <a:cs typeface="Times New Roman" pitchFamily="18" charset="0"/>
              </a:rPr>
              <a:t> Φωτόδενδρο, </a:t>
            </a:r>
            <a:endParaRPr lang="en-US" sz="4100" dirty="0">
              <a:latin typeface="Times New Roman" pitchFamily="18" charset="0"/>
              <a:cs typeface="Times New Roman" pitchFamily="18" charset="0"/>
            </a:endParaRPr>
          </a:p>
          <a:p>
            <a:r>
              <a:rPr lang="en-US" sz="4100" u="sng" dirty="0">
                <a:latin typeface="Times New Roman" pitchFamily="18" charset="0"/>
                <a:cs typeface="Times New Roman" pitchFamily="18" charset="0"/>
                <a:hlinkClick r:id="rId2"/>
              </a:rPr>
              <a:t>http</a:t>
            </a:r>
            <a:r>
              <a:rPr lang="el-GR" sz="4100" u="sng" dirty="0">
                <a:latin typeface="Times New Roman" pitchFamily="18" charset="0"/>
                <a:cs typeface="Times New Roman" pitchFamily="18" charset="0"/>
                <a:hlinkClick r:id="rId2"/>
              </a:rPr>
              <a:t>://</a:t>
            </a:r>
            <a:r>
              <a:rPr lang="en-US" sz="4100" u="sng" dirty="0" err="1">
                <a:latin typeface="Times New Roman" pitchFamily="18" charset="0"/>
                <a:cs typeface="Times New Roman" pitchFamily="18" charset="0"/>
                <a:hlinkClick r:id="rId2"/>
              </a:rPr>
              <a:t>photodentro</a:t>
            </a:r>
            <a:r>
              <a:rPr lang="el-GR" sz="4100" u="sng" dirty="0">
                <a:latin typeface="Times New Roman" pitchFamily="18" charset="0"/>
                <a:cs typeface="Times New Roman" pitchFamily="18" charset="0"/>
                <a:hlinkClick r:id="rId2"/>
              </a:rPr>
              <a:t>.</a:t>
            </a:r>
            <a:r>
              <a:rPr lang="en-US" sz="4100" u="sng" dirty="0" err="1">
                <a:latin typeface="Times New Roman" pitchFamily="18" charset="0"/>
                <a:cs typeface="Times New Roman" pitchFamily="18" charset="0"/>
                <a:hlinkClick r:id="rId2"/>
              </a:rPr>
              <a:t>edu</a:t>
            </a:r>
            <a:r>
              <a:rPr lang="el-GR" sz="4100" u="sng" dirty="0">
                <a:latin typeface="Times New Roman" pitchFamily="18" charset="0"/>
                <a:cs typeface="Times New Roman" pitchFamily="18" charset="0"/>
                <a:hlinkClick r:id="rId2"/>
              </a:rPr>
              <a:t>.</a:t>
            </a:r>
            <a:r>
              <a:rPr lang="en-US" sz="4100" u="sng" dirty="0">
                <a:latin typeface="Times New Roman" pitchFamily="18" charset="0"/>
                <a:cs typeface="Times New Roman" pitchFamily="18" charset="0"/>
                <a:hlinkClick r:id="rId2"/>
              </a:rPr>
              <a:t>gr</a:t>
            </a:r>
            <a:r>
              <a:rPr lang="el-GR" sz="4100" u="sng" dirty="0">
                <a:latin typeface="Times New Roman" pitchFamily="18" charset="0"/>
                <a:cs typeface="Times New Roman" pitchFamily="18" charset="0"/>
                <a:hlinkClick r:id="rId2"/>
              </a:rPr>
              <a:t>/</a:t>
            </a:r>
            <a:r>
              <a:rPr lang="en-US" sz="4100" u="sng" dirty="0">
                <a:latin typeface="Times New Roman" pitchFamily="18" charset="0"/>
                <a:cs typeface="Times New Roman" pitchFamily="18" charset="0"/>
                <a:hlinkClick r:id="rId2"/>
              </a:rPr>
              <a:t>v</a:t>
            </a:r>
            <a:r>
              <a:rPr lang="el-GR" sz="4100" u="sng" dirty="0">
                <a:latin typeface="Times New Roman" pitchFamily="18" charset="0"/>
                <a:cs typeface="Times New Roman" pitchFamily="18" charset="0"/>
                <a:hlinkClick r:id="rId2"/>
              </a:rPr>
              <a:t>/</a:t>
            </a:r>
            <a:r>
              <a:rPr lang="en-US" sz="4100" u="sng" dirty="0">
                <a:latin typeface="Times New Roman" pitchFamily="18" charset="0"/>
                <a:cs typeface="Times New Roman" pitchFamily="18" charset="0"/>
                <a:hlinkClick r:id="rId2"/>
              </a:rPr>
              <a:t>item</a:t>
            </a:r>
            <a:r>
              <a:rPr lang="el-GR" sz="4100" u="sng" dirty="0">
                <a:latin typeface="Times New Roman" pitchFamily="18" charset="0"/>
                <a:cs typeface="Times New Roman" pitchFamily="18" charset="0"/>
                <a:hlinkClick r:id="rId2"/>
              </a:rPr>
              <a:t>/</a:t>
            </a:r>
            <a:r>
              <a:rPr lang="en-US" sz="4100" u="sng" dirty="0">
                <a:latin typeface="Times New Roman" pitchFamily="18" charset="0"/>
                <a:cs typeface="Times New Roman" pitchFamily="18" charset="0"/>
                <a:hlinkClick r:id="rId2"/>
              </a:rPr>
              <a:t>ds</a:t>
            </a:r>
            <a:r>
              <a:rPr lang="el-GR" sz="4100" u="sng" dirty="0">
                <a:latin typeface="Times New Roman" pitchFamily="18" charset="0"/>
                <a:cs typeface="Times New Roman" pitchFamily="18" charset="0"/>
                <a:hlinkClick r:id="rId2"/>
              </a:rPr>
              <a:t>/8521/9573</a:t>
            </a:r>
            <a:endParaRPr lang="en-US" sz="4100" dirty="0">
              <a:latin typeface="Times New Roman" pitchFamily="18" charset="0"/>
              <a:cs typeface="Times New Roman" pitchFamily="18" charset="0"/>
            </a:endParaRPr>
          </a:p>
          <a:p>
            <a:r>
              <a:rPr lang="el-GR" sz="4100" dirty="0">
                <a:latin typeface="Times New Roman" pitchFamily="18" charset="0"/>
                <a:cs typeface="Times New Roman" pitchFamily="18" charset="0"/>
              </a:rPr>
              <a:t>-Χάρτης με τα κυριότερα στάδια εξάπλωσης του ρωμαϊκού κράτους μέχρι το 30 π.Χ.</a:t>
            </a:r>
            <a:endParaRPr lang="en-US" sz="4100" dirty="0">
              <a:latin typeface="Times New Roman" pitchFamily="18" charset="0"/>
              <a:cs typeface="Times New Roman" pitchFamily="18" charset="0"/>
            </a:endParaRPr>
          </a:p>
          <a:p>
            <a:r>
              <a:rPr lang="en-US" sz="4100" u="sng" dirty="0">
                <a:latin typeface="Times New Roman" pitchFamily="18" charset="0"/>
                <a:cs typeface="Times New Roman" pitchFamily="18" charset="0"/>
                <a:hlinkClick r:id="rId3"/>
              </a:rPr>
              <a:t>http</a:t>
            </a:r>
            <a:r>
              <a:rPr lang="el-GR" sz="4100" u="sng" dirty="0">
                <a:latin typeface="Times New Roman" pitchFamily="18" charset="0"/>
                <a:cs typeface="Times New Roman" pitchFamily="18" charset="0"/>
                <a:hlinkClick r:id="rId3"/>
              </a:rPr>
              <a:t>://</a:t>
            </a:r>
            <a:r>
              <a:rPr lang="en-US" sz="4100" u="sng" dirty="0">
                <a:latin typeface="Times New Roman" pitchFamily="18" charset="0"/>
                <a:cs typeface="Times New Roman" pitchFamily="18" charset="0"/>
                <a:hlinkClick r:id="rId3"/>
              </a:rPr>
              <a:t>www</a:t>
            </a:r>
            <a:r>
              <a:rPr lang="el-GR" sz="4100" u="sng" dirty="0">
                <a:latin typeface="Times New Roman" pitchFamily="18" charset="0"/>
                <a:cs typeface="Times New Roman" pitchFamily="18" charset="0"/>
                <a:hlinkClick r:id="rId3"/>
              </a:rPr>
              <a:t>.</a:t>
            </a:r>
            <a:r>
              <a:rPr lang="en-US" sz="4100" u="sng" dirty="0" err="1">
                <a:latin typeface="Times New Roman" pitchFamily="18" charset="0"/>
                <a:cs typeface="Times New Roman" pitchFamily="18" charset="0"/>
                <a:hlinkClick r:id="rId3"/>
              </a:rPr>
              <a:t>vox</a:t>
            </a:r>
            <a:r>
              <a:rPr lang="el-GR" sz="4100" u="sng" dirty="0">
                <a:latin typeface="Times New Roman" pitchFamily="18" charset="0"/>
                <a:cs typeface="Times New Roman" pitchFamily="18" charset="0"/>
                <a:hlinkClick r:id="rId3"/>
              </a:rPr>
              <a:t>.</a:t>
            </a:r>
            <a:r>
              <a:rPr lang="en-US" sz="4100" u="sng" dirty="0">
                <a:latin typeface="Times New Roman" pitchFamily="18" charset="0"/>
                <a:cs typeface="Times New Roman" pitchFamily="18" charset="0"/>
                <a:hlinkClick r:id="rId3"/>
              </a:rPr>
              <a:t>com</a:t>
            </a:r>
            <a:r>
              <a:rPr lang="el-GR" sz="4100" u="sng" dirty="0">
                <a:latin typeface="Times New Roman" pitchFamily="18" charset="0"/>
                <a:cs typeface="Times New Roman" pitchFamily="18" charset="0"/>
                <a:hlinkClick r:id="rId3"/>
              </a:rPr>
              <a:t>/2014/8/19/5942585/40-</a:t>
            </a:r>
            <a:r>
              <a:rPr lang="en-US" sz="4100" u="sng" dirty="0">
                <a:latin typeface="Times New Roman" pitchFamily="18" charset="0"/>
                <a:cs typeface="Times New Roman" pitchFamily="18" charset="0"/>
                <a:hlinkClick r:id="rId3"/>
              </a:rPr>
              <a:t>maps</a:t>
            </a:r>
            <a:r>
              <a:rPr lang="el-GR" sz="4100" u="sng" dirty="0">
                <a:latin typeface="Times New Roman" pitchFamily="18" charset="0"/>
                <a:cs typeface="Times New Roman" pitchFamily="18" charset="0"/>
                <a:hlinkClick r:id="rId3"/>
              </a:rPr>
              <a:t>-</a:t>
            </a:r>
            <a:r>
              <a:rPr lang="en-US" sz="4100" u="sng" dirty="0">
                <a:latin typeface="Times New Roman" pitchFamily="18" charset="0"/>
                <a:cs typeface="Times New Roman" pitchFamily="18" charset="0"/>
                <a:hlinkClick r:id="rId3"/>
              </a:rPr>
              <a:t>that</a:t>
            </a:r>
            <a:r>
              <a:rPr lang="el-GR" sz="4100" u="sng" dirty="0">
                <a:latin typeface="Times New Roman" pitchFamily="18" charset="0"/>
                <a:cs typeface="Times New Roman" pitchFamily="18" charset="0"/>
                <a:hlinkClick r:id="rId3"/>
              </a:rPr>
              <a:t>-</a:t>
            </a:r>
            <a:r>
              <a:rPr lang="en-US" sz="4100" u="sng" dirty="0">
                <a:latin typeface="Times New Roman" pitchFamily="18" charset="0"/>
                <a:cs typeface="Times New Roman" pitchFamily="18" charset="0"/>
                <a:hlinkClick r:id="rId3"/>
              </a:rPr>
              <a:t>explain</a:t>
            </a:r>
            <a:r>
              <a:rPr lang="el-GR" sz="4100" u="sng" dirty="0">
                <a:latin typeface="Times New Roman" pitchFamily="18" charset="0"/>
                <a:cs typeface="Times New Roman" pitchFamily="18" charset="0"/>
                <a:hlinkClick r:id="rId3"/>
              </a:rPr>
              <a:t>-</a:t>
            </a:r>
            <a:r>
              <a:rPr lang="en-US" sz="4100" u="sng" dirty="0">
                <a:latin typeface="Times New Roman" pitchFamily="18" charset="0"/>
                <a:cs typeface="Times New Roman" pitchFamily="18" charset="0"/>
                <a:hlinkClick r:id="rId3"/>
              </a:rPr>
              <a:t>the</a:t>
            </a:r>
            <a:r>
              <a:rPr lang="el-GR" sz="4100" u="sng" dirty="0">
                <a:latin typeface="Times New Roman" pitchFamily="18" charset="0"/>
                <a:cs typeface="Times New Roman" pitchFamily="18" charset="0"/>
                <a:hlinkClick r:id="rId3"/>
              </a:rPr>
              <a:t>-</a:t>
            </a:r>
            <a:r>
              <a:rPr lang="en-US" sz="4100" u="sng" dirty="0">
                <a:latin typeface="Times New Roman" pitchFamily="18" charset="0"/>
                <a:cs typeface="Times New Roman" pitchFamily="18" charset="0"/>
                <a:hlinkClick r:id="rId3"/>
              </a:rPr>
              <a:t>roman</a:t>
            </a:r>
            <a:r>
              <a:rPr lang="el-GR" sz="4100" u="sng" dirty="0">
                <a:latin typeface="Times New Roman" pitchFamily="18" charset="0"/>
                <a:cs typeface="Times New Roman" pitchFamily="18" charset="0"/>
                <a:hlinkClick r:id="rId3"/>
              </a:rPr>
              <a:t>-</a:t>
            </a:r>
            <a:r>
              <a:rPr lang="en-US" sz="4100" u="sng" dirty="0">
                <a:latin typeface="Times New Roman" pitchFamily="18" charset="0"/>
                <a:cs typeface="Times New Roman" pitchFamily="18" charset="0"/>
                <a:hlinkClick r:id="rId3"/>
              </a:rPr>
              <a:t>empire</a:t>
            </a:r>
            <a:endParaRPr lang="en-US" sz="4100" dirty="0">
              <a:latin typeface="Times New Roman" pitchFamily="18" charset="0"/>
              <a:cs typeface="Times New Roman" pitchFamily="18" charset="0"/>
            </a:endParaRPr>
          </a:p>
          <a:p>
            <a:r>
              <a:rPr lang="el-GR" sz="4100" dirty="0">
                <a:latin typeface="Times New Roman" pitchFamily="18" charset="0"/>
                <a:cs typeface="Times New Roman" pitchFamily="18" charset="0"/>
              </a:rPr>
              <a:t>-Πηγή της σ. 126 του βιβλίου  για την στάση των  Ελλήνων απέναντι στη ρωμαϊκή πολιτική του «διαίρει και βασίλευε</a:t>
            </a:r>
            <a:r>
              <a:rPr lang="el-GR" dirty="0"/>
              <a:t>»</a:t>
            </a:r>
            <a:endParaRPr lang="en-US" dirty="0">
              <a:effectLst/>
            </a:endParaRPr>
          </a:p>
        </p:txBody>
      </p:sp>
    </p:spTree>
    <p:extLst>
      <p:ext uri="{BB962C8B-B14F-4D97-AF65-F5344CB8AC3E}">
        <p14:creationId xmlns:p14="http://schemas.microsoft.com/office/powerpoint/2010/main" val="44289145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l-GR" sz="2800" b="1" dirty="0">
                <a:latin typeface="Times New Roman" pitchFamily="18" charset="0"/>
                <a:cs typeface="Times New Roman" pitchFamily="18" charset="0"/>
              </a:rPr>
              <a:t>Τα αποτελέσματα του Β΄ Παγκοσμίου Πολέμου και η ίδρυση του Οργανισμού Ηνωμένων Εθνών</a:t>
            </a:r>
            <a:r>
              <a:rPr lang="en-US" sz="2800" dirty="0">
                <a:latin typeface="Times New Roman" pitchFamily="18" charset="0"/>
                <a:cs typeface="Times New Roman" pitchFamily="18" charset="0"/>
              </a:rPr>
              <a:t/>
            </a:r>
            <a:br>
              <a:rPr lang="en-US" sz="2800" dirty="0">
                <a:latin typeface="Times New Roman" pitchFamily="18" charset="0"/>
                <a:cs typeface="Times New Roman" pitchFamily="18" charset="0"/>
              </a:rPr>
            </a:br>
            <a:endParaRPr lang="en-US" sz="2800" dirty="0">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fontScale="85000" lnSpcReduction="10000"/>
          </a:bodyPr>
          <a:lstStyle/>
          <a:p>
            <a:pPr marL="0" indent="0">
              <a:buNone/>
            </a:pPr>
            <a:r>
              <a:rPr lang="el-GR" sz="3300" b="1" i="1" dirty="0" smtClean="0">
                <a:latin typeface="Times New Roman" pitchFamily="18" charset="0"/>
                <a:cs typeface="Times New Roman" pitchFamily="18" charset="0"/>
              </a:rPr>
              <a:t>Διδασκαλία </a:t>
            </a:r>
            <a:r>
              <a:rPr lang="el-GR" sz="3300" b="1" i="1" dirty="0">
                <a:latin typeface="Times New Roman" pitchFamily="18" charset="0"/>
                <a:cs typeface="Times New Roman" pitchFamily="18" charset="0"/>
              </a:rPr>
              <a:t>της ενότητας με έμφαση στα ακόλουθα σημεία:</a:t>
            </a:r>
            <a:endParaRPr lang="en-US" sz="3300" dirty="0">
              <a:latin typeface="Times New Roman" pitchFamily="18" charset="0"/>
              <a:cs typeface="Times New Roman" pitchFamily="18" charset="0"/>
            </a:endParaRPr>
          </a:p>
          <a:p>
            <a:r>
              <a:rPr lang="el-GR" sz="3300" dirty="0">
                <a:latin typeface="Times New Roman" pitchFamily="18" charset="0"/>
                <a:cs typeface="Times New Roman" pitchFamily="18" charset="0"/>
              </a:rPr>
              <a:t> α) Οι ανθρώπινες απώλειες και οι αναγκαστικές μετακινήσεις πληθυσμών </a:t>
            </a:r>
            <a:r>
              <a:rPr lang="el-GR" sz="3300" b="1" dirty="0">
                <a:latin typeface="Times New Roman" pitchFamily="18" charset="0"/>
                <a:cs typeface="Times New Roman" pitchFamily="18" charset="0"/>
              </a:rPr>
              <a:t>(απλή αναφορά),</a:t>
            </a:r>
            <a:r>
              <a:rPr lang="el-GR" sz="3300" dirty="0">
                <a:latin typeface="Times New Roman" pitchFamily="18" charset="0"/>
                <a:cs typeface="Times New Roman" pitchFamily="18" charset="0"/>
              </a:rPr>
              <a:t> σ. 135</a:t>
            </a:r>
            <a:endParaRPr lang="en-US" sz="3300" dirty="0">
              <a:latin typeface="Times New Roman" pitchFamily="18" charset="0"/>
              <a:cs typeface="Times New Roman" pitchFamily="18" charset="0"/>
            </a:endParaRPr>
          </a:p>
          <a:p>
            <a:r>
              <a:rPr lang="el-GR" sz="3300" dirty="0">
                <a:latin typeface="Times New Roman" pitchFamily="18" charset="0"/>
                <a:cs typeface="Times New Roman" pitchFamily="18" charset="0"/>
              </a:rPr>
              <a:t>β) Οι υλικές καταστροφές (</a:t>
            </a:r>
            <a:r>
              <a:rPr lang="el-GR" sz="3300" b="1" dirty="0">
                <a:latin typeface="Times New Roman" pitchFamily="18" charset="0"/>
                <a:cs typeface="Times New Roman" pitchFamily="18" charset="0"/>
              </a:rPr>
              <a:t>απλή αναφορά)</a:t>
            </a:r>
            <a:r>
              <a:rPr lang="el-GR" sz="3300" dirty="0">
                <a:latin typeface="Times New Roman" pitchFamily="18" charset="0"/>
                <a:cs typeface="Times New Roman" pitchFamily="18" charset="0"/>
              </a:rPr>
              <a:t>, σ. 135</a:t>
            </a:r>
            <a:endParaRPr lang="en-US" sz="3300" dirty="0">
              <a:latin typeface="Times New Roman" pitchFamily="18" charset="0"/>
              <a:cs typeface="Times New Roman" pitchFamily="18" charset="0"/>
            </a:endParaRPr>
          </a:p>
          <a:p>
            <a:r>
              <a:rPr lang="el-GR" sz="3300" dirty="0">
                <a:latin typeface="Times New Roman" pitchFamily="18" charset="0"/>
                <a:cs typeface="Times New Roman" pitchFamily="18" charset="0"/>
              </a:rPr>
              <a:t>γ) Η κατάρρευση του βιοτικού επιπέδου σ. 135</a:t>
            </a:r>
            <a:endParaRPr lang="en-US" sz="3300" dirty="0">
              <a:latin typeface="Times New Roman" pitchFamily="18" charset="0"/>
              <a:cs typeface="Times New Roman" pitchFamily="18" charset="0"/>
            </a:endParaRPr>
          </a:p>
          <a:p>
            <a:r>
              <a:rPr lang="el-GR" sz="3300" dirty="0">
                <a:latin typeface="Times New Roman" pitchFamily="18" charset="0"/>
                <a:cs typeface="Times New Roman" pitchFamily="18" charset="0"/>
              </a:rPr>
              <a:t>δ) Η ηθική καταρράκωση, σ. 135 – 136</a:t>
            </a:r>
            <a:endParaRPr lang="en-US" sz="3300" dirty="0">
              <a:latin typeface="Times New Roman" pitchFamily="18" charset="0"/>
              <a:cs typeface="Times New Roman" pitchFamily="18" charset="0"/>
            </a:endParaRPr>
          </a:p>
          <a:p>
            <a:r>
              <a:rPr lang="el-GR" sz="3300" dirty="0">
                <a:latin typeface="Times New Roman" pitchFamily="18" charset="0"/>
                <a:cs typeface="Times New Roman" pitchFamily="18" charset="0"/>
              </a:rPr>
              <a:t>ε) Η εξασθένηση του διεθνούς ρόλου της Ευρώπης (</a:t>
            </a:r>
            <a:r>
              <a:rPr lang="el-GR" sz="3300" b="1" dirty="0">
                <a:latin typeface="Times New Roman" pitchFamily="18" charset="0"/>
                <a:cs typeface="Times New Roman" pitchFamily="18" charset="0"/>
              </a:rPr>
              <a:t>απλή αναφορά),</a:t>
            </a:r>
            <a:r>
              <a:rPr lang="el-GR" sz="3300" dirty="0">
                <a:latin typeface="Times New Roman" pitchFamily="18" charset="0"/>
                <a:cs typeface="Times New Roman" pitchFamily="18" charset="0"/>
              </a:rPr>
              <a:t> σ. 136</a:t>
            </a:r>
            <a:endParaRPr lang="en-US" sz="3300" dirty="0">
              <a:latin typeface="Times New Roman" pitchFamily="18" charset="0"/>
              <a:cs typeface="Times New Roman" pitchFamily="18" charset="0"/>
            </a:endParaRPr>
          </a:p>
          <a:p>
            <a:r>
              <a:rPr lang="el-GR" sz="3300" dirty="0">
                <a:latin typeface="Times New Roman" pitchFamily="18" charset="0"/>
                <a:cs typeface="Times New Roman" pitchFamily="18" charset="0"/>
              </a:rPr>
              <a:t>στ) Ο.Η.Ε, σ. 136</a:t>
            </a:r>
            <a:endParaRPr lang="en-US" sz="3300" dirty="0">
              <a:latin typeface="Times New Roman" pitchFamily="18" charset="0"/>
              <a:cs typeface="Times New Roman" pitchFamily="18" charset="0"/>
            </a:endParaRPr>
          </a:p>
          <a:p>
            <a:endParaRPr lang="en-US" dirty="0"/>
          </a:p>
        </p:txBody>
      </p:sp>
    </p:spTree>
    <p:extLst>
      <p:ext uri="{BB962C8B-B14F-4D97-AF65-F5344CB8AC3E}">
        <p14:creationId xmlns:p14="http://schemas.microsoft.com/office/powerpoint/2010/main" val="8554146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l-GR" sz="3100" dirty="0" smtClean="0">
                <a:latin typeface="Times New Roman" pitchFamily="18" charset="0"/>
                <a:cs typeface="Times New Roman" pitchFamily="18" charset="0"/>
              </a:rPr>
              <a:t>Ποιες ενότητες ή σημεία έχουμε συμπεριλάβει στην κατηγορία της συνοπτικής παρουσίασης ή απλής αναφοράς</a:t>
            </a:r>
            <a:r>
              <a:rPr lang="el-GR" dirty="0" smtClean="0"/>
              <a:t>;</a:t>
            </a:r>
            <a:endParaRPr lang="en-US" dirty="0"/>
          </a:p>
        </p:txBody>
      </p:sp>
      <p:sp>
        <p:nvSpPr>
          <p:cNvPr id="3" name="Content Placeholder 2"/>
          <p:cNvSpPr>
            <a:spLocks noGrp="1"/>
          </p:cNvSpPr>
          <p:nvPr>
            <p:ph idx="1"/>
          </p:nvPr>
        </p:nvSpPr>
        <p:spPr/>
        <p:txBody>
          <a:bodyPr>
            <a:normAutofit fontScale="47500" lnSpcReduction="20000"/>
          </a:bodyPr>
          <a:lstStyle/>
          <a:p>
            <a:pPr marL="0" lvl="0" indent="0" algn="just">
              <a:buNone/>
            </a:pPr>
            <a:r>
              <a:rPr lang="el-GR" sz="3600" dirty="0" smtClean="0">
                <a:latin typeface="Times New Roman" pitchFamily="18" charset="0"/>
                <a:cs typeface="Times New Roman" pitchFamily="18" charset="0"/>
              </a:rPr>
              <a:t>Πρόκειται για ενότητες ή σημεία που :</a:t>
            </a:r>
          </a:p>
          <a:p>
            <a:pPr algn="just"/>
            <a:r>
              <a:rPr lang="el-GR" sz="3600" dirty="0" smtClean="0">
                <a:latin typeface="Times New Roman" pitchFamily="18" charset="0"/>
                <a:cs typeface="Times New Roman" pitchFamily="18" charset="0"/>
              </a:rPr>
              <a:t>συχνά παραθέτουν γεγονότα</a:t>
            </a:r>
            <a:r>
              <a:rPr lang="el-GR" sz="3600" dirty="0">
                <a:latin typeface="Times New Roman" pitchFamily="18" charset="0"/>
                <a:cs typeface="Times New Roman" pitchFamily="18" charset="0"/>
              </a:rPr>
              <a:t>, </a:t>
            </a:r>
            <a:r>
              <a:rPr lang="el-GR" sz="3600" dirty="0" smtClean="0">
                <a:latin typeface="Times New Roman" pitchFamily="18" charset="0"/>
                <a:cs typeface="Times New Roman" pitchFamily="18" charset="0"/>
              </a:rPr>
              <a:t>στρατιωτικά, </a:t>
            </a:r>
            <a:r>
              <a:rPr lang="el-GR" sz="3600" dirty="0">
                <a:latin typeface="Times New Roman" pitchFamily="18" charset="0"/>
                <a:cs typeface="Times New Roman" pitchFamily="18" charset="0"/>
              </a:rPr>
              <a:t>π.χ. τα γεγονότα του Πελοποννησιακού πολέμου, τα γεγονότα των Παγκοσμίων Πολέμων, </a:t>
            </a:r>
            <a:r>
              <a:rPr lang="el-GR" sz="3600" dirty="0" smtClean="0">
                <a:latin typeface="Times New Roman" pitchFamily="18" charset="0"/>
                <a:cs typeface="Times New Roman" pitchFamily="18" charset="0"/>
              </a:rPr>
              <a:t>ή εμπεριέχουν πολλές </a:t>
            </a:r>
            <a:r>
              <a:rPr lang="el-GR" sz="3600" dirty="0">
                <a:latin typeface="Times New Roman" pitchFamily="18" charset="0"/>
                <a:cs typeface="Times New Roman" pitchFamily="18" charset="0"/>
              </a:rPr>
              <a:t>λεπτομέρειες, όπως </a:t>
            </a:r>
            <a:r>
              <a:rPr lang="el-GR" sz="3600" dirty="0" smtClean="0">
                <a:latin typeface="Times New Roman" pitchFamily="18" charset="0"/>
                <a:cs typeface="Times New Roman" pitchFamily="18" charset="0"/>
              </a:rPr>
              <a:t>π.χ</a:t>
            </a:r>
            <a:r>
              <a:rPr lang="el-GR" sz="3600" dirty="0">
                <a:latin typeface="Times New Roman" pitchFamily="18" charset="0"/>
                <a:cs typeface="Times New Roman" pitchFamily="18" charset="0"/>
              </a:rPr>
              <a:t>. αναφορές σε αριθμητικά δεδομένα για τις ανθρώπινες απώλειες ενός πολέμου </a:t>
            </a:r>
            <a:endParaRPr lang="en-US" sz="3600" dirty="0">
              <a:latin typeface="Times New Roman" pitchFamily="18" charset="0"/>
              <a:cs typeface="Times New Roman" pitchFamily="18" charset="0"/>
            </a:endParaRPr>
          </a:p>
          <a:p>
            <a:pPr lvl="0" algn="just"/>
            <a:r>
              <a:rPr lang="el-GR" sz="3600" dirty="0">
                <a:latin typeface="Times New Roman" pitchFamily="18" charset="0"/>
                <a:cs typeface="Times New Roman" pitchFamily="18" charset="0"/>
              </a:rPr>
              <a:t>παραθέτουν γεγονότα ή στοιχεία που οι μαθητές/τριες έχουν διδαχθεί αναλυτικά σε άλλες τάξεις και σε άλλα μαθήματα, όπως, </a:t>
            </a:r>
            <a:r>
              <a:rPr lang="el-GR" sz="3600" dirty="0" smtClean="0">
                <a:latin typeface="Times New Roman" pitchFamily="18" charset="0"/>
                <a:cs typeface="Times New Roman" pitchFamily="18" charset="0"/>
              </a:rPr>
              <a:t>π.χ</a:t>
            </a:r>
            <a:r>
              <a:rPr lang="el-GR" sz="3600" dirty="0">
                <a:latin typeface="Times New Roman" pitchFamily="18" charset="0"/>
                <a:cs typeface="Times New Roman" pitchFamily="18" charset="0"/>
              </a:rPr>
              <a:t>. οι δύο ενότητες για τον χριστιανισμό στην Α΄ Γυμνασίου</a:t>
            </a:r>
            <a:endParaRPr lang="en-US" sz="3600" dirty="0">
              <a:latin typeface="Times New Roman" pitchFamily="18" charset="0"/>
              <a:cs typeface="Times New Roman" pitchFamily="18" charset="0"/>
            </a:endParaRPr>
          </a:p>
          <a:p>
            <a:pPr lvl="0" algn="just"/>
            <a:r>
              <a:rPr lang="el-GR" sz="3600" dirty="0">
                <a:latin typeface="Times New Roman" pitchFamily="18" charset="0"/>
                <a:cs typeface="Times New Roman" pitchFamily="18" charset="0"/>
              </a:rPr>
              <a:t>μπορεί να αναφέρονται σε στοιχεία που θα εξεταστούν αναλυτικά στη </a:t>
            </a:r>
            <a:r>
              <a:rPr lang="el-GR" sz="3600" dirty="0" smtClean="0">
                <a:latin typeface="Times New Roman" pitchFamily="18" charset="0"/>
                <a:cs typeface="Times New Roman" pitchFamily="18" charset="0"/>
              </a:rPr>
              <a:t>συνέχεια, π.χ. </a:t>
            </a:r>
            <a:r>
              <a:rPr lang="el-GR" sz="3600" dirty="0">
                <a:latin typeface="Times New Roman" pitchFamily="18" charset="0"/>
                <a:cs typeface="Times New Roman" pitchFamily="18" charset="0"/>
              </a:rPr>
              <a:t>στην Α΄ Γυμνασίου </a:t>
            </a:r>
            <a:r>
              <a:rPr lang="el-GR" sz="3600" dirty="0" smtClean="0">
                <a:latin typeface="Times New Roman" pitchFamily="18" charset="0"/>
                <a:cs typeface="Times New Roman" pitchFamily="18" charset="0"/>
              </a:rPr>
              <a:t>προτείνουμε την παρουσίαση της εξέλιξης των πολιτευμάτων με διάγραμμα, καθώς οι μαθητές θα έχουν την ευκαιρία να παρακολουθήσουν αναλυτικά την εξέλιξη αυτή μέσα από το παράδειγμα της Αθήνας </a:t>
            </a:r>
          </a:p>
          <a:p>
            <a:pPr lvl="0" algn="just"/>
            <a:r>
              <a:rPr lang="el-GR" sz="3600" dirty="0" smtClean="0">
                <a:latin typeface="Times New Roman" pitchFamily="18" charset="0"/>
                <a:cs typeface="Times New Roman" pitchFamily="18" charset="0"/>
              </a:rPr>
              <a:t>μπορεί </a:t>
            </a:r>
            <a:r>
              <a:rPr lang="el-GR" sz="3600" dirty="0">
                <a:latin typeface="Times New Roman" pitchFamily="18" charset="0"/>
                <a:cs typeface="Times New Roman" pitchFamily="18" charset="0"/>
              </a:rPr>
              <a:t>να αναφέρονται σε στοιχεία που </a:t>
            </a:r>
            <a:r>
              <a:rPr lang="el-GR" sz="3600" dirty="0" smtClean="0">
                <a:latin typeface="Times New Roman" pitchFamily="18" charset="0"/>
                <a:cs typeface="Times New Roman" pitchFamily="18" charset="0"/>
              </a:rPr>
              <a:t>σε μεγάλο βαθμό </a:t>
            </a:r>
            <a:r>
              <a:rPr lang="el-GR" sz="3600" dirty="0">
                <a:latin typeface="Times New Roman" pitchFamily="18" charset="0"/>
                <a:cs typeface="Times New Roman" pitchFamily="18" charset="0"/>
              </a:rPr>
              <a:t>μπορούν να συναχθούν από άλλες ενότητες (π.χ. τα αίτια του κινήματος στο Γουδί)</a:t>
            </a:r>
            <a:endParaRPr lang="en-US" sz="3600" dirty="0">
              <a:latin typeface="Times New Roman" pitchFamily="18" charset="0"/>
              <a:cs typeface="Times New Roman" pitchFamily="18" charset="0"/>
            </a:endParaRPr>
          </a:p>
          <a:p>
            <a:pPr lvl="0" algn="just"/>
            <a:r>
              <a:rPr lang="el-GR" sz="3600" dirty="0">
                <a:latin typeface="Times New Roman" pitchFamily="18" charset="0"/>
                <a:cs typeface="Times New Roman" pitchFamily="18" charset="0"/>
              </a:rPr>
              <a:t>μπορεί να αποτελέσουν θέματα συνθετικών εργασιών, π.χ. ο πολιτισμός του Βυζαντίου στη Β΄ τάξη ή η οικονομία και η κοινωνία της Ελλάδας τον 19</a:t>
            </a:r>
            <a:r>
              <a:rPr lang="el-GR" sz="3600" baseline="30000" dirty="0">
                <a:latin typeface="Times New Roman" pitchFamily="18" charset="0"/>
                <a:cs typeface="Times New Roman" pitchFamily="18" charset="0"/>
              </a:rPr>
              <a:t>ο</a:t>
            </a:r>
            <a:r>
              <a:rPr lang="el-GR" sz="3600" dirty="0">
                <a:latin typeface="Times New Roman" pitchFamily="18" charset="0"/>
                <a:cs typeface="Times New Roman" pitchFamily="18" charset="0"/>
              </a:rPr>
              <a:t> αι.</a:t>
            </a:r>
            <a:endParaRPr lang="en-US" sz="3600" dirty="0">
              <a:latin typeface="Times New Roman" pitchFamily="18" charset="0"/>
              <a:cs typeface="Times New Roman" pitchFamily="18" charset="0"/>
            </a:endParaRPr>
          </a:p>
          <a:p>
            <a:pPr marL="0" lvl="0" indent="0" algn="just">
              <a:buNone/>
            </a:pPr>
            <a:r>
              <a:rPr lang="el-GR" sz="3600" dirty="0" smtClean="0">
                <a:latin typeface="Times New Roman" pitchFamily="18" charset="0"/>
                <a:cs typeface="Times New Roman" pitchFamily="18" charset="0"/>
              </a:rPr>
              <a:t>Ωστόσο, στην </a:t>
            </a:r>
            <a:r>
              <a:rPr lang="el-GR" sz="3600" dirty="0">
                <a:latin typeface="Times New Roman" pitchFamily="18" charset="0"/>
                <a:cs typeface="Times New Roman" pitchFamily="18" charset="0"/>
              </a:rPr>
              <a:t>περίπτωση της Γ΄ Γυμνασίου </a:t>
            </a:r>
            <a:r>
              <a:rPr lang="el-GR" sz="3600" dirty="0" smtClean="0">
                <a:latin typeface="Times New Roman" pitchFamily="18" charset="0"/>
                <a:cs typeface="Times New Roman" pitchFamily="18" charset="0"/>
              </a:rPr>
              <a:t>έχουμε συμπεριλάβει στην </a:t>
            </a:r>
            <a:r>
              <a:rPr lang="el-GR" sz="3600" dirty="0">
                <a:latin typeface="Times New Roman" pitchFamily="18" charset="0"/>
                <a:cs typeface="Times New Roman" pitchFamily="18" charset="0"/>
              </a:rPr>
              <a:t>κατηγορία αυτή </a:t>
            </a:r>
            <a:r>
              <a:rPr lang="el-GR" sz="3600" dirty="0" smtClean="0">
                <a:latin typeface="Times New Roman" pitchFamily="18" charset="0"/>
                <a:cs typeface="Times New Roman" pitchFamily="18" charset="0"/>
              </a:rPr>
              <a:t> φαινόμενα </a:t>
            </a:r>
            <a:r>
              <a:rPr lang="el-GR" sz="3600" dirty="0">
                <a:latin typeface="Times New Roman" pitchFamily="18" charset="0"/>
                <a:cs typeface="Times New Roman" pitchFamily="18" charset="0"/>
              </a:rPr>
              <a:t>σημαντικά για την κατανόηση του ιστορικού γίγνεσθαι με τα οποία όμως οι μαθητές/τριες δεν μπορούν παρά να έχουν μια πρώτη επαφή, λόγω της μεγάλης έκτασης της ύλης στην τάξη αυτή.  </a:t>
            </a:r>
            <a:endParaRPr lang="en-US" sz="3600" dirty="0">
              <a:latin typeface="Times New Roman" pitchFamily="18" charset="0"/>
              <a:cs typeface="Times New Roman" pitchFamily="18" charset="0"/>
            </a:endParaRPr>
          </a:p>
          <a:p>
            <a:endParaRPr lang="en-US" dirty="0"/>
          </a:p>
        </p:txBody>
      </p:sp>
    </p:spTree>
    <p:extLst>
      <p:ext uri="{BB962C8B-B14F-4D97-AF65-F5344CB8AC3E}">
        <p14:creationId xmlns:p14="http://schemas.microsoft.com/office/powerpoint/2010/main" val="167919170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92500"/>
          </a:bodyPr>
          <a:lstStyle/>
          <a:p>
            <a:pPr marL="0" indent="0">
              <a:buNone/>
            </a:pPr>
            <a:r>
              <a:rPr lang="el-GR" dirty="0" smtClean="0">
                <a:latin typeface="Times New Roman" pitchFamily="18" charset="0"/>
                <a:cs typeface="Times New Roman" pitchFamily="18" charset="0"/>
              </a:rPr>
              <a:t>Ας δούμε τώρα ποια μορφή έχουν οι οδηγίες που έχουν αποσταλεί:</a:t>
            </a:r>
          </a:p>
          <a:p>
            <a:pPr marL="514350" indent="-514350">
              <a:buAutoNum type="arabicPeriod"/>
            </a:pPr>
            <a:r>
              <a:rPr lang="el-GR" dirty="0" smtClean="0">
                <a:latin typeface="Times New Roman" pitchFamily="18" charset="0"/>
                <a:cs typeface="Times New Roman" pitchFamily="18" charset="0"/>
              </a:rPr>
              <a:t>Τρόπος διδασκαλίας</a:t>
            </a:r>
          </a:p>
          <a:p>
            <a:pPr marL="514350" indent="-514350">
              <a:buAutoNum type="arabicPeriod"/>
            </a:pPr>
            <a:r>
              <a:rPr lang="el-GR" dirty="0" smtClean="0">
                <a:latin typeface="Times New Roman" pitchFamily="18" charset="0"/>
                <a:cs typeface="Times New Roman" pitchFamily="18" charset="0"/>
              </a:rPr>
              <a:t>Υποστηρικτικό υλικό</a:t>
            </a:r>
          </a:p>
          <a:p>
            <a:pPr marL="514350" indent="-514350">
              <a:buAutoNum type="arabicPeriod"/>
            </a:pPr>
            <a:r>
              <a:rPr lang="el-GR" dirty="0" smtClean="0">
                <a:latin typeface="Times New Roman" pitchFamily="18" charset="0"/>
                <a:cs typeface="Times New Roman" pitchFamily="18" charset="0"/>
              </a:rPr>
              <a:t>Προτεινόμενη/ες δραστηριότητα/τες</a:t>
            </a:r>
          </a:p>
          <a:p>
            <a:pPr marL="514350" indent="-514350">
              <a:buAutoNum type="arabicPeriod"/>
            </a:pPr>
            <a:r>
              <a:rPr lang="el-GR" dirty="0" smtClean="0">
                <a:latin typeface="Times New Roman" pitchFamily="18" charset="0"/>
                <a:cs typeface="Times New Roman" pitchFamily="18" charset="0"/>
              </a:rPr>
              <a:t>Προτάσεις για εργασίες (Α΄ και Β΄ Γυμνασίου)</a:t>
            </a:r>
          </a:p>
          <a:p>
            <a:pPr marL="0" indent="0">
              <a:buNone/>
            </a:pPr>
            <a:r>
              <a:rPr lang="el-GR" i="1" dirty="0" smtClean="0">
                <a:latin typeface="Times New Roman" pitchFamily="18" charset="0"/>
                <a:cs typeface="Times New Roman" pitchFamily="18" charset="0"/>
              </a:rPr>
              <a:t>Στις επόμενες δύο διαφάνειες βλέπουμε δύο χαρακτηριστικά παραδείγματα. </a:t>
            </a:r>
            <a:endParaRPr lang="en-US" i="1" dirty="0">
              <a:latin typeface="Times New Roman" pitchFamily="18" charset="0"/>
              <a:cs typeface="Times New Roman" pitchFamily="18" charset="0"/>
            </a:endParaRPr>
          </a:p>
        </p:txBody>
      </p:sp>
    </p:spTree>
    <p:extLst>
      <p:ext uri="{BB962C8B-B14F-4D97-AF65-F5344CB8AC3E}">
        <p14:creationId xmlns:p14="http://schemas.microsoft.com/office/powerpoint/2010/main" val="3107428351"/>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l-GR" sz="2400" b="1" dirty="0">
                <a:latin typeface="Times New Roman" pitchFamily="18" charset="0"/>
                <a:cs typeface="Times New Roman" pitchFamily="18" charset="0"/>
              </a:rPr>
              <a:t>1.Τα αίτια και οι αφορμές του Πελοποννησιακού πολέμου-Ο Αρχιδάμειος πόλεμος </a:t>
            </a:r>
            <a:r>
              <a:rPr lang="en-US" sz="2400" dirty="0">
                <a:latin typeface="Times New Roman" pitchFamily="18" charset="0"/>
                <a:cs typeface="Times New Roman" pitchFamily="18" charset="0"/>
              </a:rPr>
              <a:t/>
            </a:r>
            <a:br>
              <a:rPr lang="en-US" sz="2400" dirty="0">
                <a:latin typeface="Times New Roman" pitchFamily="18" charset="0"/>
                <a:cs typeface="Times New Roman" pitchFamily="18" charset="0"/>
              </a:rPr>
            </a:br>
            <a:r>
              <a:rPr lang="el-GR" sz="2400" b="1" dirty="0">
                <a:latin typeface="Times New Roman" pitchFamily="18" charset="0"/>
                <a:cs typeface="Times New Roman" pitchFamily="18" charset="0"/>
              </a:rPr>
              <a:t>2.Η εκστρατεία στη Σικελία - Ο Δεκελεικός πόλεμος.</a:t>
            </a:r>
            <a:r>
              <a:rPr lang="en-US" sz="2400" dirty="0">
                <a:latin typeface="Times New Roman" pitchFamily="18" charset="0"/>
                <a:cs typeface="Times New Roman" pitchFamily="18" charset="0"/>
              </a:rPr>
              <a:t/>
            </a:r>
            <a:br>
              <a:rPr lang="en-US" sz="2400" dirty="0">
                <a:latin typeface="Times New Roman" pitchFamily="18" charset="0"/>
                <a:cs typeface="Times New Roman" pitchFamily="18" charset="0"/>
              </a:rPr>
            </a:br>
            <a:endParaRPr lang="en-US" sz="2400" dirty="0">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fontScale="40000" lnSpcReduction="20000"/>
          </a:bodyPr>
          <a:lstStyle/>
          <a:p>
            <a:pPr marL="0" indent="0">
              <a:buNone/>
            </a:pPr>
            <a:r>
              <a:rPr lang="el-GR" b="1" i="1" dirty="0" smtClean="0">
                <a:latin typeface="Times New Roman" pitchFamily="18" charset="0"/>
                <a:cs typeface="Times New Roman" pitchFamily="18" charset="0"/>
              </a:rPr>
              <a:t>Προτείνεται </a:t>
            </a:r>
            <a:r>
              <a:rPr lang="el-GR" b="1" i="1" dirty="0">
                <a:latin typeface="Times New Roman" pitchFamily="18" charset="0"/>
                <a:cs typeface="Times New Roman" pitchFamily="18" charset="0"/>
              </a:rPr>
              <a:t>ενιαία παρουσίαση των ενοτήτων, με έμφαση στα ακόλουθα σημεία</a:t>
            </a:r>
            <a:r>
              <a:rPr lang="el-GR" dirty="0">
                <a:latin typeface="Times New Roman" pitchFamily="18" charset="0"/>
                <a:cs typeface="Times New Roman" pitchFamily="18" charset="0"/>
              </a:rPr>
              <a:t>:</a:t>
            </a:r>
            <a:endParaRPr lang="en-US" dirty="0">
              <a:latin typeface="Times New Roman" pitchFamily="18" charset="0"/>
              <a:cs typeface="Times New Roman" pitchFamily="18" charset="0"/>
            </a:endParaRPr>
          </a:p>
          <a:p>
            <a:r>
              <a:rPr lang="el-GR" dirty="0">
                <a:latin typeface="Times New Roman" pitchFamily="18" charset="0"/>
                <a:cs typeface="Times New Roman" pitchFamily="18" charset="0"/>
              </a:rPr>
              <a:t>Αίτια, σ. 83</a:t>
            </a:r>
            <a:endParaRPr lang="en-US" dirty="0">
              <a:latin typeface="Times New Roman" pitchFamily="18" charset="0"/>
              <a:cs typeface="Times New Roman" pitchFamily="18" charset="0"/>
            </a:endParaRPr>
          </a:p>
          <a:p>
            <a:r>
              <a:rPr lang="el-GR" dirty="0">
                <a:latin typeface="Times New Roman" pitchFamily="18" charset="0"/>
                <a:cs typeface="Times New Roman" pitchFamily="18" charset="0"/>
              </a:rPr>
              <a:t>Αφορμές, σ. 83</a:t>
            </a:r>
            <a:endParaRPr lang="en-US" dirty="0">
              <a:latin typeface="Times New Roman" pitchFamily="18" charset="0"/>
              <a:cs typeface="Times New Roman" pitchFamily="18" charset="0"/>
            </a:endParaRPr>
          </a:p>
          <a:p>
            <a:r>
              <a:rPr lang="el-GR" dirty="0">
                <a:latin typeface="Times New Roman" pitchFamily="18" charset="0"/>
                <a:cs typeface="Times New Roman" pitchFamily="18" charset="0"/>
              </a:rPr>
              <a:t>Φάσεις του πολέμου, σ. 83 </a:t>
            </a:r>
            <a:endParaRPr lang="en-US" dirty="0">
              <a:latin typeface="Times New Roman" pitchFamily="18" charset="0"/>
              <a:cs typeface="Times New Roman" pitchFamily="18" charset="0"/>
            </a:endParaRPr>
          </a:p>
          <a:p>
            <a:r>
              <a:rPr lang="el-GR" dirty="0">
                <a:latin typeface="Times New Roman" pitchFamily="18" charset="0"/>
                <a:cs typeface="Times New Roman" pitchFamily="18" charset="0"/>
              </a:rPr>
              <a:t>Τελική έκβαση - Συνθήκη ειρήνης, σ. 87-88</a:t>
            </a:r>
            <a:endParaRPr lang="en-US" dirty="0">
              <a:latin typeface="Times New Roman" pitchFamily="18" charset="0"/>
              <a:cs typeface="Times New Roman" pitchFamily="18" charset="0"/>
            </a:endParaRPr>
          </a:p>
          <a:p>
            <a:r>
              <a:rPr lang="el-GR" dirty="0">
                <a:latin typeface="Times New Roman" pitchFamily="18" charset="0"/>
                <a:cs typeface="Times New Roman" pitchFamily="18" charset="0"/>
              </a:rPr>
              <a:t>Αποτελέσματα, σ. 88</a:t>
            </a:r>
            <a:endParaRPr lang="en-US" dirty="0">
              <a:latin typeface="Times New Roman" pitchFamily="18" charset="0"/>
              <a:cs typeface="Times New Roman" pitchFamily="18" charset="0"/>
            </a:endParaRPr>
          </a:p>
          <a:p>
            <a:r>
              <a:rPr lang="el-GR" b="1" i="1" dirty="0">
                <a:latin typeface="Times New Roman" pitchFamily="18" charset="0"/>
                <a:cs typeface="Times New Roman" pitchFamily="18" charset="0"/>
              </a:rPr>
              <a:t>Υποστηρικτικό υλικό</a:t>
            </a:r>
            <a:endParaRPr lang="en-US" dirty="0">
              <a:latin typeface="Times New Roman" pitchFamily="18" charset="0"/>
              <a:cs typeface="Times New Roman" pitchFamily="18" charset="0"/>
            </a:endParaRPr>
          </a:p>
          <a:p>
            <a:r>
              <a:rPr lang="el-GR" dirty="0">
                <a:latin typeface="Times New Roman" pitchFamily="18" charset="0"/>
                <a:cs typeface="Times New Roman" pitchFamily="18" charset="0"/>
              </a:rPr>
              <a:t>-Επιλεγμένες πηγές από Θουκυδίδη και Ξενοφώντα, ώστε να αναδεικνύονται τα παραπάνω σημεία</a:t>
            </a:r>
            <a:endParaRPr lang="en-US" dirty="0">
              <a:latin typeface="Times New Roman" pitchFamily="18" charset="0"/>
              <a:cs typeface="Times New Roman" pitchFamily="18" charset="0"/>
            </a:endParaRPr>
          </a:p>
          <a:p>
            <a:r>
              <a:rPr lang="el-GR" dirty="0">
                <a:latin typeface="Times New Roman" pitchFamily="18" charset="0"/>
                <a:cs typeface="Times New Roman" pitchFamily="18" charset="0"/>
              </a:rPr>
              <a:t>-Χάρτης για αποτύπωση των πόλεων που συντάχθηκαν με τη Σπάρτη ή την Αθήνα και των κυριότερων συγκρούσεων. </a:t>
            </a:r>
            <a:endParaRPr lang="en-US" dirty="0">
              <a:latin typeface="Times New Roman" pitchFamily="18" charset="0"/>
              <a:cs typeface="Times New Roman" pitchFamily="18" charset="0"/>
            </a:endParaRPr>
          </a:p>
          <a:p>
            <a:r>
              <a:rPr lang="el-GR" i="1" dirty="0">
                <a:latin typeface="Times New Roman" pitchFamily="18" charset="0"/>
                <a:cs typeface="Times New Roman" pitchFamily="18" charset="0"/>
              </a:rPr>
              <a:t>Για χάρτες</a:t>
            </a:r>
            <a:r>
              <a:rPr lang="el-GR" dirty="0">
                <a:latin typeface="Times New Roman" pitchFamily="18" charset="0"/>
                <a:cs typeface="Times New Roman" pitchFamily="18" charset="0"/>
              </a:rPr>
              <a:t>, βλ.: </a:t>
            </a:r>
            <a:endParaRPr lang="en-US" dirty="0">
              <a:latin typeface="Times New Roman" pitchFamily="18" charset="0"/>
              <a:cs typeface="Times New Roman" pitchFamily="18" charset="0"/>
            </a:endParaRPr>
          </a:p>
          <a:p>
            <a:r>
              <a:rPr lang="el-GR" dirty="0">
                <a:latin typeface="Times New Roman" pitchFamily="18" charset="0"/>
                <a:cs typeface="Times New Roman" pitchFamily="18" charset="0"/>
              </a:rPr>
              <a:t>-Διαδραστικός χάρτης, «Πελοποννησιακός Πόλεμος (οι συμμαχίες)», </a:t>
            </a:r>
            <a:r>
              <a:rPr lang="el-GR" i="1" dirty="0">
                <a:latin typeface="Times New Roman" pitchFamily="18" charset="0"/>
                <a:cs typeface="Times New Roman" pitchFamily="18" charset="0"/>
              </a:rPr>
              <a:t>Φωτόδενδρο</a:t>
            </a:r>
            <a:r>
              <a:rPr lang="el-GR" dirty="0">
                <a:latin typeface="Times New Roman" pitchFamily="18" charset="0"/>
                <a:cs typeface="Times New Roman" pitchFamily="18" charset="0"/>
              </a:rPr>
              <a:t> :</a:t>
            </a:r>
            <a:endParaRPr lang="en-US" dirty="0">
              <a:latin typeface="Times New Roman" pitchFamily="18" charset="0"/>
              <a:cs typeface="Times New Roman" pitchFamily="18" charset="0"/>
            </a:endParaRPr>
          </a:p>
          <a:p>
            <a:r>
              <a:rPr lang="el-GR" u="sng" dirty="0">
                <a:latin typeface="Times New Roman" pitchFamily="18" charset="0"/>
                <a:cs typeface="Times New Roman" pitchFamily="18" charset="0"/>
                <a:hlinkClick r:id="rId2"/>
              </a:rPr>
              <a:t>http://photodentro.edu.gr/v/item/ds/8521/9314</a:t>
            </a:r>
            <a:endParaRPr lang="en-US" dirty="0">
              <a:latin typeface="Times New Roman" pitchFamily="18" charset="0"/>
              <a:cs typeface="Times New Roman" pitchFamily="18" charset="0"/>
            </a:endParaRPr>
          </a:p>
          <a:p>
            <a:r>
              <a:rPr lang="el-GR" dirty="0">
                <a:latin typeface="Times New Roman" pitchFamily="18" charset="0"/>
                <a:cs typeface="Times New Roman" pitchFamily="18" charset="0"/>
              </a:rPr>
              <a:t>-Χάρτης Α΄ φάσης Πελοποννησιακού πολέμου, σε σχέδιο μαθήματος:</a:t>
            </a:r>
            <a:endParaRPr lang="en-US" dirty="0">
              <a:latin typeface="Times New Roman" pitchFamily="18" charset="0"/>
              <a:cs typeface="Times New Roman" pitchFamily="18" charset="0"/>
            </a:endParaRPr>
          </a:p>
          <a:p>
            <a:r>
              <a:rPr lang="el-GR" u="sng" dirty="0">
                <a:latin typeface="Times New Roman" pitchFamily="18" charset="0"/>
                <a:cs typeface="Times New Roman" pitchFamily="18" charset="0"/>
                <a:hlinkClick r:id="rId3"/>
              </a:rPr>
              <a:t>http://goo.gl/BdQshp</a:t>
            </a:r>
            <a:endParaRPr lang="en-US" dirty="0">
              <a:latin typeface="Times New Roman" pitchFamily="18" charset="0"/>
              <a:cs typeface="Times New Roman" pitchFamily="18" charset="0"/>
            </a:endParaRPr>
          </a:p>
          <a:p>
            <a:r>
              <a:rPr lang="el-GR" dirty="0">
                <a:latin typeface="Times New Roman" pitchFamily="18" charset="0"/>
                <a:cs typeface="Times New Roman" pitchFamily="18" charset="0"/>
              </a:rPr>
              <a:t>Χάρτης της σικελικής εκστρατείας:</a:t>
            </a:r>
            <a:endParaRPr lang="en-US" dirty="0">
              <a:latin typeface="Times New Roman" pitchFamily="18" charset="0"/>
              <a:cs typeface="Times New Roman" pitchFamily="18" charset="0"/>
            </a:endParaRPr>
          </a:p>
          <a:p>
            <a:r>
              <a:rPr lang="el-GR" u="sng" dirty="0">
                <a:latin typeface="Times New Roman" pitchFamily="18" charset="0"/>
                <a:cs typeface="Times New Roman" pitchFamily="18" charset="0"/>
                <a:hlinkClick r:id="rId4"/>
              </a:rPr>
              <a:t>http://www.e-yliko.gr/images/istoria/maps/files/mapsn2/415a.jpg</a:t>
            </a:r>
            <a:r>
              <a:rPr lang="el-GR" dirty="0">
                <a:latin typeface="Times New Roman" pitchFamily="18" charset="0"/>
                <a:cs typeface="Times New Roman" pitchFamily="18" charset="0"/>
              </a:rPr>
              <a:t>  </a:t>
            </a:r>
            <a:endParaRPr lang="en-US" dirty="0" smtClean="0">
              <a:latin typeface="Times New Roman" pitchFamily="18" charset="0"/>
              <a:cs typeface="Times New Roman" pitchFamily="18" charset="0"/>
            </a:endParaRPr>
          </a:p>
          <a:p>
            <a:r>
              <a:rPr lang="el-GR" b="1" i="1" dirty="0" smtClean="0">
                <a:latin typeface="Times New Roman" pitchFamily="18" charset="0"/>
                <a:cs typeface="Times New Roman" pitchFamily="18" charset="0"/>
              </a:rPr>
              <a:t>Προτεινόμενη </a:t>
            </a:r>
            <a:r>
              <a:rPr lang="el-GR" b="1" i="1" dirty="0">
                <a:latin typeface="Times New Roman" pitchFamily="18" charset="0"/>
                <a:cs typeface="Times New Roman" pitchFamily="18" charset="0"/>
              </a:rPr>
              <a:t>δραστηριότητα</a:t>
            </a:r>
            <a:r>
              <a:rPr lang="el-GR" dirty="0">
                <a:latin typeface="Times New Roman" pitchFamily="18" charset="0"/>
                <a:cs typeface="Times New Roman" pitchFamily="18" charset="0"/>
              </a:rPr>
              <a:t>: </a:t>
            </a:r>
            <a:endParaRPr lang="en-US" dirty="0">
              <a:latin typeface="Times New Roman" pitchFamily="18" charset="0"/>
              <a:cs typeface="Times New Roman" pitchFamily="18" charset="0"/>
            </a:endParaRPr>
          </a:p>
          <a:p>
            <a:r>
              <a:rPr lang="el-GR" dirty="0">
                <a:latin typeface="Times New Roman" pitchFamily="18" charset="0"/>
                <a:cs typeface="Times New Roman" pitchFamily="18" charset="0"/>
              </a:rPr>
              <a:t>Παιχνίδι ρόλων: Με το τέλος του πολέμου, ένας νικητής Σπαρτιάτης κι ένας ηττημένος Αθηναίος μιλούν για την εμπειρία του πολέμου ο καθένας από τη δική του πλευρά. Προσπαθήστε να αναπαραστήσετε αυτά που θα έλεγε ο καθένας.</a:t>
            </a:r>
            <a:endParaRPr lang="en-US" dirty="0">
              <a:latin typeface="Times New Roman" pitchFamily="18" charset="0"/>
              <a:cs typeface="Times New Roman" pitchFamily="18" charset="0"/>
            </a:endParaRPr>
          </a:p>
          <a:p>
            <a:endParaRPr lang="en-US" dirty="0"/>
          </a:p>
        </p:txBody>
      </p:sp>
    </p:spTree>
    <p:extLst>
      <p:ext uri="{BB962C8B-B14F-4D97-AF65-F5344CB8AC3E}">
        <p14:creationId xmlns:p14="http://schemas.microsoft.com/office/powerpoint/2010/main" val="99076176"/>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l-GR" sz="2800" b="1" dirty="0">
                <a:latin typeface="Times New Roman" pitchFamily="18" charset="0"/>
                <a:cs typeface="Times New Roman" pitchFamily="18" charset="0"/>
              </a:rPr>
              <a:t>Η ΕΞΕΛΙΞΗ ΤΗΣ ΜΕΣΑΙΩΝΙΚΗΣ ΕΥΡΩΠΗΣ ΜΕΤΑ ΤΗ ΜΕΤΑΝΑΣΤΕΥΣΗ ΤΩΝ ΛΑΩΝ (5ος-10ος  αι.)</a:t>
            </a:r>
            <a:r>
              <a:rPr lang="en-US" sz="2800" dirty="0">
                <a:latin typeface="Times New Roman" pitchFamily="18" charset="0"/>
                <a:cs typeface="Times New Roman" pitchFamily="18" charset="0"/>
              </a:rPr>
              <a:t/>
            </a:r>
            <a:br>
              <a:rPr lang="en-US" sz="2800" dirty="0">
                <a:latin typeface="Times New Roman" pitchFamily="18" charset="0"/>
                <a:cs typeface="Times New Roman" pitchFamily="18" charset="0"/>
              </a:rPr>
            </a:br>
            <a:r>
              <a:rPr lang="el-GR" sz="2800" dirty="0">
                <a:latin typeface="Times New Roman" pitchFamily="18" charset="0"/>
                <a:cs typeface="Times New Roman" pitchFamily="18" charset="0"/>
              </a:rPr>
              <a:t>2. </a:t>
            </a:r>
            <a:r>
              <a:rPr lang="el-GR" sz="2800" b="1" dirty="0">
                <a:latin typeface="Times New Roman" pitchFamily="18" charset="0"/>
                <a:cs typeface="Times New Roman" pitchFamily="18" charset="0"/>
              </a:rPr>
              <a:t>Ο Καρλομάγνος και η εποχή του</a:t>
            </a:r>
            <a:r>
              <a:rPr lang="en-US" sz="2800" dirty="0">
                <a:latin typeface="Times New Roman" pitchFamily="18" charset="0"/>
                <a:cs typeface="Times New Roman" pitchFamily="18" charset="0"/>
              </a:rPr>
              <a:t/>
            </a:r>
            <a:br>
              <a:rPr lang="en-US" sz="2800" dirty="0">
                <a:latin typeface="Times New Roman" pitchFamily="18" charset="0"/>
                <a:cs typeface="Times New Roman" pitchFamily="18" charset="0"/>
              </a:rPr>
            </a:br>
            <a:endParaRPr lang="en-US" sz="2800" dirty="0">
              <a:latin typeface="Times New Roman" pitchFamily="18" charset="0"/>
              <a:cs typeface="Times New Roman" pitchFamily="18" charset="0"/>
            </a:endParaRPr>
          </a:p>
        </p:txBody>
      </p:sp>
      <p:sp>
        <p:nvSpPr>
          <p:cNvPr id="4" name="Content Placeholder 3"/>
          <p:cNvSpPr>
            <a:spLocks noGrp="1"/>
          </p:cNvSpPr>
          <p:nvPr>
            <p:ph idx="1"/>
          </p:nvPr>
        </p:nvSpPr>
        <p:spPr/>
        <p:txBody>
          <a:bodyPr>
            <a:normAutofit fontScale="40000" lnSpcReduction="20000"/>
          </a:bodyPr>
          <a:lstStyle/>
          <a:p>
            <a:pPr marL="0" indent="0">
              <a:buNone/>
            </a:pPr>
            <a:r>
              <a:rPr lang="el-GR" sz="3800" b="1" i="1" dirty="0" smtClean="0">
                <a:latin typeface="Times New Roman" pitchFamily="18" charset="0"/>
                <a:cs typeface="Times New Roman" pitchFamily="18" charset="0"/>
              </a:rPr>
              <a:t>Ανάκληση </a:t>
            </a:r>
            <a:r>
              <a:rPr lang="el-GR" sz="3800" b="1" i="1" dirty="0">
                <a:latin typeface="Times New Roman" pitchFamily="18" charset="0"/>
                <a:cs typeface="Times New Roman" pitchFamily="18" charset="0"/>
              </a:rPr>
              <a:t>γνώσεων για τη μεγάλη μετανάστευση των λαών και τα κράτη στη δυτική Ευρώπη. </a:t>
            </a:r>
            <a:endParaRPr lang="en-US" sz="3800" dirty="0">
              <a:latin typeface="Times New Roman" pitchFamily="18" charset="0"/>
              <a:cs typeface="Times New Roman" pitchFamily="18" charset="0"/>
            </a:endParaRPr>
          </a:p>
          <a:p>
            <a:pPr marL="0" indent="0">
              <a:buNone/>
            </a:pPr>
            <a:r>
              <a:rPr lang="el-GR" sz="3800" b="1" i="1" dirty="0">
                <a:latin typeface="Times New Roman" pitchFamily="18" charset="0"/>
                <a:cs typeface="Times New Roman" pitchFamily="18" charset="0"/>
              </a:rPr>
              <a:t>Διδασκαλία της ενότητας με έμφαση στα ακόλουθα σημεία:</a:t>
            </a:r>
            <a:endParaRPr lang="en-US" sz="3800" dirty="0">
              <a:latin typeface="Times New Roman" pitchFamily="18" charset="0"/>
              <a:cs typeface="Times New Roman" pitchFamily="18" charset="0"/>
            </a:endParaRPr>
          </a:p>
          <a:p>
            <a:r>
              <a:rPr lang="el-GR" sz="3800" dirty="0">
                <a:latin typeface="Times New Roman" pitchFamily="18" charset="0"/>
                <a:cs typeface="Times New Roman" pitchFamily="18" charset="0"/>
              </a:rPr>
              <a:t>Η αυτοκρατορία του Καρλομάγνου και η οργάνωσή της, σ. 89</a:t>
            </a:r>
            <a:endParaRPr lang="en-US" sz="3800" dirty="0">
              <a:latin typeface="Times New Roman" pitchFamily="18" charset="0"/>
              <a:cs typeface="Times New Roman" pitchFamily="18" charset="0"/>
            </a:endParaRPr>
          </a:p>
          <a:p>
            <a:r>
              <a:rPr lang="el-GR" sz="3800" dirty="0">
                <a:latin typeface="Times New Roman" pitchFamily="18" charset="0"/>
                <a:cs typeface="Times New Roman" pitchFamily="18" charset="0"/>
              </a:rPr>
              <a:t>Η διαίρεσή της με τη Συνθήκη του Βερντέν, σ. 89</a:t>
            </a:r>
            <a:endParaRPr lang="en-US" sz="3800" dirty="0">
              <a:latin typeface="Times New Roman" pitchFamily="18" charset="0"/>
              <a:cs typeface="Times New Roman" pitchFamily="18" charset="0"/>
            </a:endParaRPr>
          </a:p>
          <a:p>
            <a:r>
              <a:rPr lang="el-GR" sz="3800" b="1" i="1" dirty="0">
                <a:latin typeface="Times New Roman" pitchFamily="18" charset="0"/>
                <a:cs typeface="Times New Roman" pitchFamily="18" charset="0"/>
              </a:rPr>
              <a:t>Υποστηρικτικό υλικό:</a:t>
            </a:r>
            <a:endParaRPr lang="en-US" sz="3800" dirty="0">
              <a:latin typeface="Times New Roman" pitchFamily="18" charset="0"/>
              <a:cs typeface="Times New Roman" pitchFamily="18" charset="0"/>
            </a:endParaRPr>
          </a:p>
          <a:p>
            <a:r>
              <a:rPr lang="el-GR" sz="3800" dirty="0">
                <a:latin typeface="Times New Roman" pitchFamily="18" charset="0"/>
                <a:cs typeface="Times New Roman" pitchFamily="18" charset="0"/>
              </a:rPr>
              <a:t>-Χάρτης με τα γερμανικά κράτη</a:t>
            </a:r>
            <a:endParaRPr lang="en-US" sz="3800" dirty="0">
              <a:latin typeface="Times New Roman" pitchFamily="18" charset="0"/>
              <a:cs typeface="Times New Roman" pitchFamily="18" charset="0"/>
            </a:endParaRPr>
          </a:p>
          <a:p>
            <a:r>
              <a:rPr lang="el-GR" sz="3800" dirty="0">
                <a:latin typeface="Times New Roman" pitchFamily="18" charset="0"/>
                <a:cs typeface="Times New Roman" pitchFamily="18" charset="0"/>
              </a:rPr>
              <a:t>-Αποσπάσματα από βίντεο «Οι Γότθοι» (26.41΄ ). Διαθέσιμο στο:</a:t>
            </a:r>
            <a:endParaRPr lang="en-US" sz="3800" dirty="0">
              <a:latin typeface="Times New Roman" pitchFamily="18" charset="0"/>
              <a:cs typeface="Times New Roman" pitchFamily="18" charset="0"/>
            </a:endParaRPr>
          </a:p>
          <a:p>
            <a:r>
              <a:rPr lang="el-GR" sz="3800" u="sng" dirty="0">
                <a:latin typeface="Times New Roman" pitchFamily="18" charset="0"/>
                <a:cs typeface="Times New Roman" pitchFamily="18" charset="0"/>
                <a:hlinkClick r:id="rId2"/>
              </a:rPr>
              <a:t>https://www.youtube.com/watch?v=FUXpRyy9-wc</a:t>
            </a:r>
            <a:endParaRPr lang="en-US" sz="3800" dirty="0">
              <a:latin typeface="Times New Roman" pitchFamily="18" charset="0"/>
              <a:cs typeface="Times New Roman" pitchFamily="18" charset="0"/>
            </a:endParaRPr>
          </a:p>
          <a:p>
            <a:r>
              <a:rPr lang="el-GR" sz="3800" dirty="0">
                <a:latin typeface="Times New Roman" pitchFamily="18" charset="0"/>
                <a:cs typeface="Times New Roman" pitchFamily="18" charset="0"/>
              </a:rPr>
              <a:t>-Χάρτης Ευρώπης ώστε να κατανοηθεί η θέση και η έκταση της αυτοκρατορίας του Καρλομάγνου και των κρατών των διαδόχων του</a:t>
            </a:r>
            <a:r>
              <a:rPr lang="el-GR" sz="3800" b="1" dirty="0">
                <a:latin typeface="Times New Roman" pitchFamily="18" charset="0"/>
                <a:cs typeface="Times New Roman" pitchFamily="18" charset="0"/>
              </a:rPr>
              <a:t>:</a:t>
            </a:r>
            <a:endParaRPr lang="en-US" sz="3800" dirty="0">
              <a:latin typeface="Times New Roman" pitchFamily="18" charset="0"/>
              <a:cs typeface="Times New Roman" pitchFamily="18" charset="0"/>
            </a:endParaRPr>
          </a:p>
          <a:p>
            <a:r>
              <a:rPr lang="el-GR" sz="3800" dirty="0">
                <a:latin typeface="Times New Roman" pitchFamily="18" charset="0"/>
                <a:cs typeface="Times New Roman" pitchFamily="18" charset="0"/>
              </a:rPr>
              <a:t>(-</a:t>
            </a:r>
            <a:r>
              <a:rPr lang="el-GR" sz="3800" u="sng" dirty="0">
                <a:latin typeface="Times New Roman" pitchFamily="18" charset="0"/>
                <a:cs typeface="Times New Roman" pitchFamily="18" charset="0"/>
                <a:hlinkClick r:id="rId3"/>
              </a:rPr>
              <a:t>http://www.medievaleuropeonline.com/maps/4-1.pdf</a:t>
            </a:r>
            <a:endParaRPr lang="en-US" sz="3800" dirty="0">
              <a:latin typeface="Times New Roman" pitchFamily="18" charset="0"/>
              <a:cs typeface="Times New Roman" pitchFamily="18" charset="0"/>
            </a:endParaRPr>
          </a:p>
          <a:p>
            <a:r>
              <a:rPr lang="el-GR" sz="3800" dirty="0">
                <a:latin typeface="Times New Roman" pitchFamily="18" charset="0"/>
                <a:cs typeface="Times New Roman" pitchFamily="18" charset="0"/>
              </a:rPr>
              <a:t>-Η αυτοκρατορία των Καρολιδών την εποχή του Καρλομάγνο στο </a:t>
            </a:r>
            <a:r>
              <a:rPr lang="el-GR" sz="3800" i="1" dirty="0">
                <a:latin typeface="Times New Roman" pitchFamily="18" charset="0"/>
                <a:cs typeface="Times New Roman" pitchFamily="18" charset="0"/>
              </a:rPr>
              <a:t>Μεσαιωνική και νεότερη Ιστορία. Από την ίδρυση της Κωνσταντινούπολης (330 μ.Χ.) ως τις αρχές του 18</a:t>
            </a:r>
            <a:r>
              <a:rPr lang="el-GR" sz="3800" i="1" baseline="30000" dirty="0">
                <a:latin typeface="Times New Roman" pitchFamily="18" charset="0"/>
                <a:cs typeface="Times New Roman" pitchFamily="18" charset="0"/>
              </a:rPr>
              <a:t> </a:t>
            </a:r>
            <a:r>
              <a:rPr lang="el-GR" sz="3800" i="1" dirty="0">
                <a:latin typeface="Times New Roman" pitchFamily="18" charset="0"/>
                <a:cs typeface="Times New Roman" pitchFamily="18" charset="0"/>
              </a:rPr>
              <a:t>ου αι.,</a:t>
            </a:r>
            <a:r>
              <a:rPr lang="el-GR" sz="3800" dirty="0">
                <a:latin typeface="Times New Roman" pitchFamily="18" charset="0"/>
                <a:cs typeface="Times New Roman" pitchFamily="18" charset="0"/>
              </a:rPr>
              <a:t> Β΄ Γυμνασίου, Αθήνα 2007, σ. 52:</a:t>
            </a:r>
            <a:endParaRPr lang="en-US" sz="3800" dirty="0">
              <a:latin typeface="Times New Roman" pitchFamily="18" charset="0"/>
              <a:cs typeface="Times New Roman" pitchFamily="18" charset="0"/>
            </a:endParaRPr>
          </a:p>
          <a:p>
            <a:r>
              <a:rPr lang="el-GR" sz="3800" u="sng" dirty="0">
                <a:latin typeface="Times New Roman" pitchFamily="18" charset="0"/>
                <a:cs typeface="Times New Roman" pitchFamily="18" charset="0"/>
                <a:hlinkClick r:id="rId4"/>
              </a:rPr>
              <a:t>http://repository.edulll.gr/edulll/handle/10795/262</a:t>
            </a:r>
            <a:endParaRPr lang="en-US" sz="3800" dirty="0">
              <a:latin typeface="Times New Roman" pitchFamily="18" charset="0"/>
              <a:cs typeface="Times New Roman" pitchFamily="18" charset="0"/>
            </a:endParaRPr>
          </a:p>
          <a:p>
            <a:r>
              <a:rPr lang="el-GR" sz="3800" b="1" i="1" dirty="0">
                <a:latin typeface="Times New Roman" pitchFamily="18" charset="0"/>
                <a:cs typeface="Times New Roman" pitchFamily="18" charset="0"/>
              </a:rPr>
              <a:t> </a:t>
            </a:r>
            <a:endParaRPr lang="en-US" sz="3800" dirty="0">
              <a:latin typeface="Times New Roman" pitchFamily="18" charset="0"/>
              <a:cs typeface="Times New Roman" pitchFamily="18" charset="0"/>
            </a:endParaRPr>
          </a:p>
          <a:p>
            <a:r>
              <a:rPr lang="el-GR" sz="3800" b="1" i="1" dirty="0">
                <a:latin typeface="Times New Roman" pitchFamily="18" charset="0"/>
                <a:cs typeface="Times New Roman" pitchFamily="18" charset="0"/>
              </a:rPr>
              <a:t>Προτεινόμενη δραστηριότητα: </a:t>
            </a:r>
            <a:endParaRPr lang="en-US" sz="3800" dirty="0">
              <a:latin typeface="Times New Roman" pitchFamily="18" charset="0"/>
              <a:cs typeface="Times New Roman" pitchFamily="18" charset="0"/>
            </a:endParaRPr>
          </a:p>
          <a:p>
            <a:r>
              <a:rPr lang="el-GR" sz="3800" dirty="0">
                <a:latin typeface="Times New Roman" pitchFamily="18" charset="0"/>
                <a:cs typeface="Times New Roman" pitchFamily="18" charset="0"/>
              </a:rPr>
              <a:t>- Ερώτηση 1, σ. 90 του βιβλίου.</a:t>
            </a:r>
            <a:endParaRPr lang="en-US" sz="3800" dirty="0">
              <a:latin typeface="Times New Roman" pitchFamily="18" charset="0"/>
              <a:cs typeface="Times New Roman" pitchFamily="18" charset="0"/>
            </a:endParaRPr>
          </a:p>
          <a:p>
            <a:endParaRPr lang="en-US" dirty="0"/>
          </a:p>
        </p:txBody>
      </p:sp>
    </p:spTree>
    <p:extLst>
      <p:ext uri="{BB962C8B-B14F-4D97-AF65-F5344CB8AC3E}">
        <p14:creationId xmlns:p14="http://schemas.microsoft.com/office/powerpoint/2010/main" val="260233516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marL="0" indent="0">
              <a:buNone/>
            </a:pPr>
            <a:r>
              <a:rPr lang="en-US" u="sng" dirty="0" smtClean="0">
                <a:latin typeface="Times New Roman" pitchFamily="18" charset="0"/>
                <a:cs typeface="Times New Roman" pitchFamily="18" charset="0"/>
              </a:rPr>
              <a:t>O</a:t>
            </a:r>
            <a:r>
              <a:rPr lang="el-GR" u="sng" dirty="0" smtClean="0">
                <a:latin typeface="Times New Roman" pitchFamily="18" charset="0"/>
                <a:cs typeface="Times New Roman" pitchFamily="18" charset="0"/>
              </a:rPr>
              <a:t>ι περιορισμοί του εγχειρήματος</a:t>
            </a:r>
            <a:r>
              <a:rPr lang="el-GR" dirty="0" smtClean="0">
                <a:latin typeface="Times New Roman" pitchFamily="18" charset="0"/>
                <a:cs typeface="Times New Roman" pitchFamily="18" charset="0"/>
              </a:rPr>
              <a:t>:</a:t>
            </a:r>
            <a:endParaRPr lang="en-US" dirty="0" smtClean="0">
              <a:latin typeface="Times New Roman" pitchFamily="18" charset="0"/>
              <a:cs typeface="Times New Roman" pitchFamily="18" charset="0"/>
            </a:endParaRPr>
          </a:p>
          <a:p>
            <a:r>
              <a:rPr lang="el-GR" dirty="0" smtClean="0">
                <a:latin typeface="Times New Roman" pitchFamily="18" charset="0"/>
                <a:cs typeface="Times New Roman" pitchFamily="18" charset="0"/>
              </a:rPr>
              <a:t>Προβλήματα </a:t>
            </a:r>
            <a:r>
              <a:rPr lang="el-GR" dirty="0">
                <a:latin typeface="Times New Roman" pitchFamily="18" charset="0"/>
                <a:cs typeface="Times New Roman" pitchFamily="18" charset="0"/>
              </a:rPr>
              <a:t>που σχετίζονται με τα συγκεκριμένα </a:t>
            </a:r>
            <a:r>
              <a:rPr lang="el-GR" dirty="0" smtClean="0">
                <a:latin typeface="Times New Roman" pitchFamily="18" charset="0"/>
                <a:cs typeface="Times New Roman" pitchFamily="18" charset="0"/>
              </a:rPr>
              <a:t>βιβλία </a:t>
            </a:r>
            <a:r>
              <a:rPr lang="el-GR" dirty="0" smtClean="0">
                <a:latin typeface="Times New Roman" pitchFamily="18" charset="0"/>
                <a:cs typeface="Times New Roman" pitchFamily="18" charset="0"/>
              </a:rPr>
              <a:t>και το ισχύον αναλυτικό πρόγραμμα</a:t>
            </a:r>
            <a:endParaRPr lang="en-US" dirty="0">
              <a:latin typeface="Times New Roman" pitchFamily="18" charset="0"/>
              <a:cs typeface="Times New Roman" pitchFamily="18" charset="0"/>
            </a:endParaRPr>
          </a:p>
          <a:p>
            <a:r>
              <a:rPr lang="el-GR" dirty="0">
                <a:latin typeface="Times New Roman" pitchFamily="18" charset="0"/>
                <a:cs typeface="Times New Roman" pitchFamily="18" charset="0"/>
              </a:rPr>
              <a:t>Προβλήματα που σχετίζονται με τη διδασκαλία του </a:t>
            </a:r>
            <a:r>
              <a:rPr lang="el-GR" dirty="0" smtClean="0">
                <a:latin typeface="Times New Roman" pitchFamily="18" charset="0"/>
                <a:cs typeface="Times New Roman" pitchFamily="18" charset="0"/>
              </a:rPr>
              <a:t>μαθήματος</a:t>
            </a:r>
            <a:endParaRPr lang="en-US" dirty="0">
              <a:latin typeface="Times New Roman" pitchFamily="18" charset="0"/>
              <a:cs typeface="Times New Roman" pitchFamily="18" charset="0"/>
            </a:endParaRPr>
          </a:p>
          <a:p>
            <a:r>
              <a:rPr lang="el-GR" dirty="0">
                <a:latin typeface="Times New Roman" pitchFamily="18" charset="0"/>
                <a:cs typeface="Times New Roman" pitchFamily="18" charset="0"/>
              </a:rPr>
              <a:t>Προβλήματα που σχετίζονται με γενικότερες εκπαιδευτικές </a:t>
            </a:r>
            <a:r>
              <a:rPr lang="el-GR" dirty="0" smtClean="0">
                <a:latin typeface="Times New Roman" pitchFamily="18" charset="0"/>
                <a:cs typeface="Times New Roman" pitchFamily="18" charset="0"/>
              </a:rPr>
              <a:t>ανάγκες</a:t>
            </a:r>
            <a:endParaRPr lang="en-US" dirty="0">
              <a:latin typeface="Times New Roman" pitchFamily="18" charset="0"/>
              <a:cs typeface="Times New Roman" pitchFamily="18" charset="0"/>
            </a:endParaRPr>
          </a:p>
          <a:p>
            <a:endParaRPr lang="en-US" dirty="0"/>
          </a:p>
        </p:txBody>
      </p:sp>
    </p:spTree>
    <p:extLst>
      <p:ext uri="{BB962C8B-B14F-4D97-AF65-F5344CB8AC3E}">
        <p14:creationId xmlns:p14="http://schemas.microsoft.com/office/powerpoint/2010/main" val="1580943275"/>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fontScale="90000"/>
          </a:bodyPr>
          <a:lstStyle/>
          <a:p>
            <a:pPr lvl="0"/>
            <a:r>
              <a:rPr lang="el-GR" sz="3600" b="1" dirty="0">
                <a:latin typeface="Times New Roman" pitchFamily="18" charset="0"/>
                <a:cs typeface="Times New Roman" pitchFamily="18" charset="0"/>
              </a:rPr>
              <a:t>Υποστηρικτικό υλικό και προτεινόμενες δραστηριότητες</a:t>
            </a:r>
            <a:r>
              <a:rPr lang="en-US" dirty="0"/>
              <a:t/>
            </a:r>
            <a:br>
              <a:rPr lang="en-US" dirty="0"/>
            </a:br>
            <a:endParaRPr lang="en-US" dirty="0"/>
          </a:p>
        </p:txBody>
      </p:sp>
      <p:sp>
        <p:nvSpPr>
          <p:cNvPr id="5" name="Content Placeholder 4"/>
          <p:cNvSpPr>
            <a:spLocks noGrp="1"/>
          </p:cNvSpPr>
          <p:nvPr>
            <p:ph idx="1"/>
          </p:nvPr>
        </p:nvSpPr>
        <p:spPr/>
        <p:txBody>
          <a:bodyPr>
            <a:normAutofit fontScale="70000" lnSpcReduction="20000"/>
          </a:bodyPr>
          <a:lstStyle/>
          <a:p>
            <a:pPr marL="0" indent="0" algn="just">
              <a:buNone/>
            </a:pPr>
            <a:r>
              <a:rPr lang="el-GR" dirty="0" smtClean="0">
                <a:latin typeface="Times New Roman" pitchFamily="18" charset="0"/>
                <a:cs typeface="Times New Roman" pitchFamily="18" charset="0"/>
              </a:rPr>
              <a:t>Προκειμένου </a:t>
            </a:r>
            <a:r>
              <a:rPr lang="el-GR" dirty="0">
                <a:latin typeface="Times New Roman" pitchFamily="18" charset="0"/>
                <a:cs typeface="Times New Roman" pitchFamily="18" charset="0"/>
              </a:rPr>
              <a:t>ο/η εκπαιδευτικός να διευκολυνθεί τόσο στον στόχο της εφαρμογής της διερευνητικής μάθησης όσο και στον στόχο μιας πιο «οικονομικής» διαχείρισης της ύλης, </a:t>
            </a:r>
            <a:r>
              <a:rPr lang="el-GR" dirty="0" smtClean="0">
                <a:latin typeface="Times New Roman" pitchFamily="18" charset="0"/>
                <a:cs typeface="Times New Roman" pitchFamily="18" charset="0"/>
              </a:rPr>
              <a:t>πρόθεσή μας ήταν να προτείνουμε ενδεικτικά </a:t>
            </a:r>
            <a:r>
              <a:rPr lang="el-GR" dirty="0">
                <a:latin typeface="Times New Roman" pitchFamily="18" charset="0"/>
                <a:cs typeface="Times New Roman" pitchFamily="18" charset="0"/>
              </a:rPr>
              <a:t>υλικό και δραστηριότητες για την πραγματοποίηση της διδασκαλίας του. Δεν πρόκειται για την παράθεση ενός εξαντλητικού καταλόγου υλικού και δραστηριοτήτων, αλλά για τη συγκέντρωση και πρόταση με τρόπο ενδεικτικό υλικού και δραστηριοτήτων που διευκολύνουν την ενεργητική μάθηση και συμμετοχή των μαθητών/τριών. </a:t>
            </a:r>
            <a:endParaRPr lang="el-GR" dirty="0" smtClean="0">
              <a:latin typeface="Times New Roman" pitchFamily="18" charset="0"/>
              <a:cs typeface="Times New Roman" pitchFamily="18" charset="0"/>
            </a:endParaRPr>
          </a:p>
          <a:p>
            <a:pPr marL="0" indent="0" algn="just">
              <a:buNone/>
            </a:pPr>
            <a:r>
              <a:rPr lang="el-GR" dirty="0">
                <a:latin typeface="Times New Roman" pitchFamily="18" charset="0"/>
                <a:cs typeface="Times New Roman" pitchFamily="18" charset="0"/>
              </a:rPr>
              <a:t>Οι δραστηριότητες αυτές κινούνται από το επίπεδο παρατήρησης, αναζήτησης  και συγκέντρωσης πληροφοριών =&gt; στο επίπεδο ανάλυσης, σύγκρισης, σύνθεσης =&gt; </a:t>
            </a:r>
            <a:r>
              <a:rPr lang="el-GR" dirty="0" smtClean="0">
                <a:latin typeface="Times New Roman" pitchFamily="18" charset="0"/>
                <a:cs typeface="Times New Roman" pitchFamily="18" charset="0"/>
              </a:rPr>
              <a:t> </a:t>
            </a:r>
            <a:r>
              <a:rPr lang="el-GR" dirty="0">
                <a:latin typeface="Times New Roman" pitchFamily="18" charset="0"/>
                <a:cs typeface="Times New Roman" pitchFamily="18" charset="0"/>
              </a:rPr>
              <a:t>στο επίπεδο αποτίμησης, αξιολόγησης φαινομένων, της δράσης ιστορικών προσώπων, κλπ.</a:t>
            </a:r>
            <a:endParaRPr lang="en-US" dirty="0">
              <a:latin typeface="Times New Roman" pitchFamily="18" charset="0"/>
              <a:cs typeface="Times New Roman" pitchFamily="18" charset="0"/>
            </a:endParaRPr>
          </a:p>
          <a:p>
            <a:pPr marL="0" indent="0" algn="just">
              <a:buNone/>
            </a:pPr>
            <a:endParaRPr lang="en-US" dirty="0">
              <a:latin typeface="Times New Roman" pitchFamily="18" charset="0"/>
              <a:cs typeface="Times New Roman" pitchFamily="18" charset="0"/>
            </a:endParaRPr>
          </a:p>
          <a:p>
            <a:endParaRPr lang="en-US" dirty="0"/>
          </a:p>
        </p:txBody>
      </p:sp>
    </p:spTree>
    <p:extLst>
      <p:ext uri="{BB962C8B-B14F-4D97-AF65-F5344CB8AC3E}">
        <p14:creationId xmlns:p14="http://schemas.microsoft.com/office/powerpoint/2010/main" val="1776611521"/>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p:txBody>
          <a:bodyPr>
            <a:normAutofit lnSpcReduction="10000"/>
          </a:bodyPr>
          <a:lstStyle/>
          <a:p>
            <a:pPr marL="0" indent="0" algn="just">
              <a:buNone/>
            </a:pPr>
            <a:r>
              <a:rPr lang="el-GR" dirty="0" smtClean="0">
                <a:latin typeface="Times New Roman" pitchFamily="18" charset="0"/>
                <a:cs typeface="Times New Roman" pitchFamily="18" charset="0"/>
              </a:rPr>
              <a:t>΄Ετσι στις </a:t>
            </a:r>
            <a:r>
              <a:rPr lang="el-GR" dirty="0">
                <a:latin typeface="Times New Roman" pitchFamily="18" charset="0"/>
                <a:cs typeface="Times New Roman" pitchFamily="18" charset="0"/>
              </a:rPr>
              <a:t>δραστηριότητες των σχολικών βιβλίων προσθέσαμε δραστηριότητες που επιτρέπουν την </a:t>
            </a:r>
            <a:r>
              <a:rPr lang="el-GR" dirty="0" smtClean="0">
                <a:latin typeface="Times New Roman" pitchFamily="18" charset="0"/>
                <a:cs typeface="Times New Roman" pitchFamily="18" charset="0"/>
              </a:rPr>
              <a:t>πιο ενεργητική </a:t>
            </a:r>
            <a:r>
              <a:rPr lang="el-GR" dirty="0">
                <a:latin typeface="Times New Roman" pitchFamily="18" charset="0"/>
                <a:cs typeface="Times New Roman" pitchFamily="18" charset="0"/>
              </a:rPr>
              <a:t>συμμετοχή των μαθητών/μαθητριών, όπως π.χ. αγώνα λόγου με συγκρίσεις και ανταλλαγή επιχειρημάτων, παιχνίδια ρόλων, αλλά και προτάσεις ενασχόλησης με ζητήματα του τόπου στον οποίο ζουν οι </a:t>
            </a:r>
            <a:r>
              <a:rPr lang="el-GR" dirty="0" smtClean="0">
                <a:latin typeface="Times New Roman" pitchFamily="18" charset="0"/>
                <a:cs typeface="Times New Roman" pitchFamily="18" charset="0"/>
              </a:rPr>
              <a:t>μαθητές/τριες, </a:t>
            </a:r>
            <a:r>
              <a:rPr lang="el-GR" dirty="0">
                <a:latin typeface="Times New Roman" pitchFamily="18" charset="0"/>
                <a:cs typeface="Times New Roman" pitchFamily="18" charset="0"/>
              </a:rPr>
              <a:t>που </a:t>
            </a:r>
            <a:r>
              <a:rPr lang="el-GR" dirty="0" smtClean="0">
                <a:latin typeface="Times New Roman" pitchFamily="18" charset="0"/>
                <a:cs typeface="Times New Roman" pitchFamily="18" charset="0"/>
              </a:rPr>
              <a:t>μπορούν να αναδειχθούν με μικρές ερευνητικές εργασίες, κλπ.</a:t>
            </a:r>
            <a:endParaRPr lang="en-US" dirty="0">
              <a:latin typeface="Times New Roman" pitchFamily="18" charset="0"/>
              <a:cs typeface="Times New Roman" pitchFamily="18" charset="0"/>
            </a:endParaRPr>
          </a:p>
          <a:p>
            <a:endParaRPr lang="en-US" dirty="0"/>
          </a:p>
        </p:txBody>
      </p:sp>
    </p:spTree>
    <p:extLst>
      <p:ext uri="{BB962C8B-B14F-4D97-AF65-F5344CB8AC3E}">
        <p14:creationId xmlns:p14="http://schemas.microsoft.com/office/powerpoint/2010/main" val="2549360154"/>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p:txBody>
          <a:bodyPr>
            <a:normAutofit fontScale="77500" lnSpcReduction="20000"/>
          </a:bodyPr>
          <a:lstStyle/>
          <a:p>
            <a:pPr marL="0" indent="0" algn="just">
              <a:buNone/>
            </a:pPr>
            <a:r>
              <a:rPr lang="el-GR" dirty="0" smtClean="0">
                <a:latin typeface="Times New Roman" pitchFamily="18" charset="0"/>
                <a:cs typeface="Times New Roman" pitchFamily="18" charset="0"/>
              </a:rPr>
              <a:t>Πολύ συχνά </a:t>
            </a:r>
            <a:r>
              <a:rPr lang="el-GR" dirty="0" smtClean="0">
                <a:latin typeface="Times New Roman" pitchFamily="18" charset="0"/>
                <a:cs typeface="Times New Roman" pitchFamily="18" charset="0"/>
              </a:rPr>
              <a:t>υλικό </a:t>
            </a:r>
            <a:r>
              <a:rPr lang="el-GR" dirty="0">
                <a:latin typeface="Times New Roman" pitchFamily="18" charset="0"/>
                <a:cs typeface="Times New Roman" pitchFamily="18" charset="0"/>
              </a:rPr>
              <a:t>και δραστηριότητες </a:t>
            </a:r>
            <a:r>
              <a:rPr lang="el-GR" dirty="0" smtClean="0">
                <a:latin typeface="Times New Roman" pitchFamily="18" charset="0"/>
                <a:cs typeface="Times New Roman" pitchFamily="18" charset="0"/>
              </a:rPr>
              <a:t> </a:t>
            </a:r>
            <a:r>
              <a:rPr lang="el-GR" dirty="0">
                <a:latin typeface="Times New Roman" pitchFamily="18" charset="0"/>
                <a:cs typeface="Times New Roman" pitchFamily="18" charset="0"/>
              </a:rPr>
              <a:t>συνθέτουν ένα μικρό σχέδιο μαθήματος, από το οποίο ο/η εκπαιδευτικός επιλέγει ανάλογα με τον χρόνο, τα ενδιαφέροντα και τις δυνατότητες της τάξης του. </a:t>
            </a:r>
            <a:endParaRPr lang="el-GR" dirty="0" smtClean="0">
              <a:latin typeface="Times New Roman" pitchFamily="18" charset="0"/>
              <a:cs typeface="Times New Roman" pitchFamily="18" charset="0"/>
            </a:endParaRPr>
          </a:p>
          <a:p>
            <a:pPr marL="0" indent="0" algn="just">
              <a:buNone/>
            </a:pPr>
            <a:r>
              <a:rPr lang="el-GR" i="1" dirty="0" smtClean="0">
                <a:latin typeface="Times New Roman" pitchFamily="18" charset="0"/>
                <a:cs typeface="Times New Roman" pitchFamily="18" charset="0"/>
              </a:rPr>
              <a:t>Γιατί </a:t>
            </a:r>
            <a:r>
              <a:rPr lang="el-GR" i="1" dirty="0">
                <a:latin typeface="Times New Roman" pitchFamily="18" charset="0"/>
                <a:cs typeface="Times New Roman" pitchFamily="18" charset="0"/>
              </a:rPr>
              <a:t>το κάναμε αυτό</a:t>
            </a:r>
            <a:r>
              <a:rPr lang="el-GR" i="1" dirty="0" smtClean="0">
                <a:latin typeface="Times New Roman" pitchFamily="18" charset="0"/>
                <a:cs typeface="Times New Roman" pitchFamily="18" charset="0"/>
              </a:rPr>
              <a:t>;</a:t>
            </a:r>
          </a:p>
          <a:p>
            <a:pPr marL="0" indent="0" algn="just">
              <a:buNone/>
            </a:pPr>
            <a:r>
              <a:rPr lang="el-GR" dirty="0" smtClean="0">
                <a:latin typeface="Times New Roman" pitchFamily="18" charset="0"/>
                <a:cs typeface="Times New Roman" pitchFamily="18" charset="0"/>
              </a:rPr>
              <a:t> </a:t>
            </a:r>
            <a:r>
              <a:rPr lang="el-GR" dirty="0">
                <a:latin typeface="Times New Roman" pitchFamily="18" charset="0"/>
                <a:cs typeface="Times New Roman" pitchFamily="18" charset="0"/>
              </a:rPr>
              <a:t>Γιατί πιστεύουμε ότι κάθε φορά ο /η εκπαιδευτικός πρέπει να </a:t>
            </a:r>
            <a:r>
              <a:rPr lang="el-GR" dirty="0" smtClean="0">
                <a:latin typeface="Times New Roman" pitchFamily="18" charset="0"/>
                <a:cs typeface="Times New Roman" pitchFamily="18" charset="0"/>
              </a:rPr>
              <a:t>έχει </a:t>
            </a:r>
            <a:r>
              <a:rPr lang="el-GR" dirty="0">
                <a:latin typeface="Times New Roman" pitchFamily="18" charset="0"/>
                <a:cs typeface="Times New Roman" pitchFamily="18" charset="0"/>
              </a:rPr>
              <a:t>ένα σαφές σχέδιο διδασκαλίας του μαθήματος, ώστε να </a:t>
            </a:r>
            <a:r>
              <a:rPr lang="el-GR" dirty="0" smtClean="0">
                <a:latin typeface="Times New Roman" pitchFamily="18" charset="0"/>
                <a:cs typeface="Times New Roman" pitchFamily="18" charset="0"/>
              </a:rPr>
              <a:t>μπορεί να συνδέει </a:t>
            </a:r>
            <a:r>
              <a:rPr lang="el-GR" dirty="0">
                <a:latin typeface="Times New Roman" pitchFamily="18" charset="0"/>
                <a:cs typeface="Times New Roman" pitchFamily="18" charset="0"/>
              </a:rPr>
              <a:t>τα γεγονότα της μιας ενότητας με εκείνα μιας προηγούμενης ή </a:t>
            </a:r>
            <a:r>
              <a:rPr lang="el-GR" dirty="0" smtClean="0">
                <a:latin typeface="Times New Roman" pitchFamily="18" charset="0"/>
                <a:cs typeface="Times New Roman" pitchFamily="18" charset="0"/>
              </a:rPr>
              <a:t>μιας </a:t>
            </a:r>
            <a:r>
              <a:rPr lang="el-GR" dirty="0">
                <a:latin typeface="Times New Roman" pitchFamily="18" charset="0"/>
                <a:cs typeface="Times New Roman" pitchFamily="18" charset="0"/>
              </a:rPr>
              <a:t>επόμενης. </a:t>
            </a:r>
            <a:endParaRPr lang="el-GR" dirty="0" smtClean="0">
              <a:latin typeface="Times New Roman" pitchFamily="18" charset="0"/>
              <a:cs typeface="Times New Roman" pitchFamily="18" charset="0"/>
            </a:endParaRPr>
          </a:p>
          <a:p>
            <a:pPr marL="0" indent="0" algn="just">
              <a:buNone/>
            </a:pPr>
            <a:r>
              <a:rPr lang="el-GR" dirty="0" smtClean="0">
                <a:latin typeface="Times New Roman" pitchFamily="18" charset="0"/>
                <a:cs typeface="Times New Roman" pitchFamily="18" charset="0"/>
              </a:rPr>
              <a:t>Γιατί τα </a:t>
            </a:r>
            <a:r>
              <a:rPr lang="el-GR" dirty="0">
                <a:latin typeface="Times New Roman" pitchFamily="18" charset="0"/>
                <a:cs typeface="Times New Roman" pitchFamily="18" charset="0"/>
              </a:rPr>
              <a:t>γεγονότα </a:t>
            </a:r>
            <a:r>
              <a:rPr lang="el-GR" dirty="0" smtClean="0">
                <a:latin typeface="Times New Roman" pitchFamily="18" charset="0"/>
                <a:cs typeface="Times New Roman" pitchFamily="18" charset="0"/>
              </a:rPr>
              <a:t>πρέπει να νοηματοδοτούνται, ώστε να συνδέονται με </a:t>
            </a:r>
            <a:r>
              <a:rPr lang="el-GR" dirty="0">
                <a:latin typeface="Times New Roman" pitchFamily="18" charset="0"/>
                <a:cs typeface="Times New Roman" pitchFamily="18" charset="0"/>
              </a:rPr>
              <a:t>νοητικές κατηγορίες και με έννοιες στο μυαλό των </a:t>
            </a:r>
            <a:r>
              <a:rPr lang="el-GR" dirty="0" smtClean="0">
                <a:latin typeface="Times New Roman" pitchFamily="18" charset="0"/>
                <a:cs typeface="Times New Roman" pitchFamily="18" charset="0"/>
              </a:rPr>
              <a:t>μαθητών/τριών. </a:t>
            </a:r>
            <a:endParaRPr lang="en-US" dirty="0">
              <a:latin typeface="Times New Roman" pitchFamily="18" charset="0"/>
              <a:cs typeface="Times New Roman" pitchFamily="18" charset="0"/>
            </a:endParaRPr>
          </a:p>
          <a:p>
            <a:endParaRPr lang="en-US" dirty="0"/>
          </a:p>
        </p:txBody>
      </p:sp>
    </p:spTree>
    <p:extLst>
      <p:ext uri="{BB962C8B-B14F-4D97-AF65-F5344CB8AC3E}">
        <p14:creationId xmlns:p14="http://schemas.microsoft.com/office/powerpoint/2010/main" val="2470403726"/>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685800" y="685800"/>
            <a:ext cx="8153400" cy="5440363"/>
          </a:xfrm>
        </p:spPr>
        <p:txBody>
          <a:bodyPr>
            <a:normAutofit fontScale="77500" lnSpcReduction="20000"/>
          </a:bodyPr>
          <a:lstStyle/>
          <a:p>
            <a:pPr marL="0" indent="0" algn="just">
              <a:buNone/>
            </a:pPr>
            <a:r>
              <a:rPr lang="el-GR" dirty="0" smtClean="0">
                <a:latin typeface="Times New Roman" pitchFamily="18" charset="0"/>
                <a:cs typeface="Times New Roman" pitchFamily="18" charset="0"/>
              </a:rPr>
              <a:t>Επειδή στη </a:t>
            </a:r>
            <a:r>
              <a:rPr lang="el-GR" dirty="0">
                <a:latin typeface="Times New Roman" pitchFamily="18" charset="0"/>
                <a:cs typeface="Times New Roman" pitchFamily="18" charset="0"/>
              </a:rPr>
              <a:t>Γ΄ </a:t>
            </a:r>
            <a:r>
              <a:rPr lang="el-GR" dirty="0" smtClean="0">
                <a:latin typeface="Times New Roman" pitchFamily="18" charset="0"/>
                <a:cs typeface="Times New Roman" pitchFamily="18" charset="0"/>
              </a:rPr>
              <a:t>τάξη ο διδακτικός χρόνος είναι </a:t>
            </a:r>
            <a:r>
              <a:rPr lang="el-GR" dirty="0">
                <a:latin typeface="Times New Roman" pitchFamily="18" charset="0"/>
                <a:cs typeface="Times New Roman" pitchFamily="18" charset="0"/>
              </a:rPr>
              <a:t>πολύ </a:t>
            </a:r>
            <a:r>
              <a:rPr lang="el-GR" dirty="0" smtClean="0">
                <a:latin typeface="Times New Roman" pitchFamily="18" charset="0"/>
                <a:cs typeface="Times New Roman" pitchFamily="18" charset="0"/>
              </a:rPr>
              <a:t>περιορισμένος και επειδή η αναδιάταξη της ύλης στην τάξη αυτή είναι μεγαλύτερη από τις άλλες δύο τάξεις, οι προτάσεις μας για υποστηρικτικό υλικό στην περίπτωση αυτή είναι μικρότερης </a:t>
            </a:r>
            <a:r>
              <a:rPr lang="el-GR" dirty="0">
                <a:latin typeface="Times New Roman" pitchFamily="18" charset="0"/>
                <a:cs typeface="Times New Roman" pitchFamily="18" charset="0"/>
              </a:rPr>
              <a:t>έκτασης από τις </a:t>
            </a:r>
            <a:r>
              <a:rPr lang="el-GR" dirty="0" smtClean="0">
                <a:latin typeface="Times New Roman" pitchFamily="18" charset="0"/>
                <a:cs typeface="Times New Roman" pitchFamily="18" charset="0"/>
              </a:rPr>
              <a:t>άλλες δύο. Αυτό </a:t>
            </a:r>
            <a:r>
              <a:rPr lang="el-GR" dirty="0">
                <a:latin typeface="Times New Roman" pitchFamily="18" charset="0"/>
                <a:cs typeface="Times New Roman" pitchFamily="18" charset="0"/>
              </a:rPr>
              <a:t>έγινε προκειμένου να βοηθηθούν οι συνάδελφοι στην κατεύθυνση της αναδιάταξης της ύλης και </a:t>
            </a:r>
            <a:r>
              <a:rPr lang="el-GR" dirty="0" smtClean="0">
                <a:latin typeface="Times New Roman" pitchFamily="18" charset="0"/>
                <a:cs typeface="Times New Roman" pitchFamily="18" charset="0"/>
              </a:rPr>
              <a:t>στην κατεύθυνση της διδασκαλίας του μαθήματος με βάση </a:t>
            </a:r>
            <a:r>
              <a:rPr lang="el-GR" i="1" dirty="0" smtClean="0">
                <a:latin typeface="Times New Roman" pitchFamily="18" charset="0"/>
                <a:cs typeface="Times New Roman" pitchFamily="18" charset="0"/>
              </a:rPr>
              <a:t>ιστορικές έννοιες</a:t>
            </a:r>
            <a:r>
              <a:rPr lang="el-GR" dirty="0" smtClean="0">
                <a:latin typeface="Times New Roman" pitchFamily="18" charset="0"/>
                <a:cs typeface="Times New Roman" pitchFamily="18" charset="0"/>
              </a:rPr>
              <a:t>. Για τον λόγο αυτό και υποστηρίξαμε τις δραστηριότητες του βιβλίου που κινούνται σε αυτήν την κατεύθυνση.</a:t>
            </a:r>
          </a:p>
          <a:p>
            <a:pPr marL="0" indent="0" algn="just">
              <a:buNone/>
            </a:pPr>
            <a:r>
              <a:rPr lang="el-GR" dirty="0" smtClean="0">
                <a:latin typeface="Times New Roman" pitchFamily="18" charset="0"/>
                <a:cs typeface="Times New Roman" pitchFamily="18" charset="0"/>
              </a:rPr>
              <a:t>Είναι </a:t>
            </a:r>
            <a:r>
              <a:rPr lang="el-GR" dirty="0">
                <a:latin typeface="Times New Roman" pitchFamily="18" charset="0"/>
                <a:cs typeface="Times New Roman" pitchFamily="18" charset="0"/>
              </a:rPr>
              <a:t>προφανές ότι ο/η εκπαιδευτικός μπορεί να αξιοποιήσει δικό του υποστηρικτικό υλικό και να προτείνει δικές του δραστηριότητες.  Οι τελευταίες μπορούν να γίνουν στην τάξη ή να δοθούν, σε κάποιες περιπτώσεις, ως εργασίες στο σπίτι.</a:t>
            </a:r>
            <a:endParaRPr lang="en-US" dirty="0">
              <a:latin typeface="Times New Roman" pitchFamily="18" charset="0"/>
              <a:cs typeface="Times New Roman" pitchFamily="18" charset="0"/>
            </a:endParaRPr>
          </a:p>
          <a:p>
            <a:endParaRPr lang="en-US" dirty="0"/>
          </a:p>
        </p:txBody>
      </p:sp>
    </p:spTree>
    <p:extLst>
      <p:ext uri="{BB962C8B-B14F-4D97-AF65-F5344CB8AC3E}">
        <p14:creationId xmlns:p14="http://schemas.microsoft.com/office/powerpoint/2010/main" val="3444402783"/>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33400" y="197346"/>
            <a:ext cx="7924800" cy="6370975"/>
          </a:xfrm>
          <a:prstGeom prst="rect">
            <a:avLst/>
          </a:prstGeom>
        </p:spPr>
        <p:txBody>
          <a:bodyPr wrap="square">
            <a:spAutoFit/>
          </a:bodyPr>
          <a:lstStyle/>
          <a:p>
            <a:pPr algn="just"/>
            <a:r>
              <a:rPr lang="el-GR" sz="2400" dirty="0">
                <a:latin typeface="Times New Roman" pitchFamily="18" charset="0"/>
                <a:cs typeface="Times New Roman" pitchFamily="18" charset="0"/>
              </a:rPr>
              <a:t>Οι</a:t>
            </a:r>
            <a:r>
              <a:rPr lang="el-GR" sz="2400" b="1" dirty="0">
                <a:latin typeface="Times New Roman" pitchFamily="18" charset="0"/>
                <a:cs typeface="Times New Roman" pitchFamily="18" charset="0"/>
              </a:rPr>
              <a:t> εργασίες </a:t>
            </a:r>
            <a:r>
              <a:rPr lang="el-GR" sz="2400" dirty="0">
                <a:latin typeface="Times New Roman" pitchFamily="18" charset="0"/>
                <a:cs typeface="Times New Roman" pitchFamily="18" charset="0"/>
              </a:rPr>
              <a:t>που προτείνονται στο τέλος για </a:t>
            </a:r>
            <a:r>
              <a:rPr lang="el-GR" sz="2400" dirty="0" smtClean="0">
                <a:latin typeface="Times New Roman" pitchFamily="18" charset="0"/>
                <a:cs typeface="Times New Roman" pitchFamily="18" charset="0"/>
              </a:rPr>
              <a:t>την </a:t>
            </a:r>
            <a:r>
              <a:rPr lang="el-GR" sz="2400" dirty="0">
                <a:latin typeface="Times New Roman" pitchFamily="18" charset="0"/>
                <a:cs typeface="Times New Roman" pitchFamily="18" charset="0"/>
              </a:rPr>
              <a:t>Α΄ και Β΄ Γυμνασίου αποτελούν και αυτές ενδεικτική παράθεση ιδεών και θεμάτων. Για την εκπόνηση των εργασιών αυτών απαιτείται συμπληρωματική βιβλιογραφία και δικτυογραφία από τον/την εκπαιδευτικό για ό,τι επιλεγεί από τους/τις μαθητές/τριες. Οι παρούσες οδηγίες προβλέπουν τη διάθεση κάποιων ωρών στην Α΄ και Β</a:t>
            </a:r>
            <a:r>
              <a:rPr lang="el-GR" sz="2400" dirty="0" smtClean="0">
                <a:latin typeface="Times New Roman" pitchFamily="18" charset="0"/>
                <a:cs typeface="Times New Roman" pitchFamily="18" charset="0"/>
              </a:rPr>
              <a:t>΄ Γυμνασίου</a:t>
            </a:r>
            <a:r>
              <a:rPr lang="el-GR" sz="2400" dirty="0">
                <a:latin typeface="Times New Roman" pitchFamily="18" charset="0"/>
                <a:cs typeface="Times New Roman" pitchFamily="18" charset="0"/>
              </a:rPr>
              <a:t>, μετά την ολοκλήρωση της ύλης, για την ανάθεση, καθοδήγηση από τον/την εκπαιδευτικό και παρουσίαση από τους/τις μαθητές/τριες αυτών των εργασιών, ως ολοκλήρωση της διδασκαλίας του μαθήματος στην κάθε τάξη. Στην περίπτωση της Γ΄ Γυμνασίου πιστεύουμε ότι ο/η εκπαιδευτικός μπορεί να βρει πολύ ενδιαφέρουσες διαθεματικές δραστηριότητες στο σχολικό εγχειρίδιο και να εμπλέξει το τμήμα του με κάποιες από αυτές που μπορούν να υλοποιηθούν παράλληλα με τη διδασκαλία του μαθήματος ή με την ευκαιρία των εθνικών </a:t>
            </a:r>
            <a:r>
              <a:rPr lang="el-GR" sz="2400" dirty="0" smtClean="0">
                <a:latin typeface="Times New Roman" pitchFamily="18" charset="0"/>
                <a:cs typeface="Times New Roman" pitchFamily="18" charset="0"/>
              </a:rPr>
              <a:t>εορτών</a:t>
            </a:r>
            <a:r>
              <a:rPr lang="el-GR" sz="2400" dirty="0">
                <a:latin typeface="Times New Roman" pitchFamily="18" charset="0"/>
                <a:cs typeface="Times New Roman" pitchFamily="18" charset="0"/>
              </a:rPr>
              <a:t> </a:t>
            </a:r>
            <a:r>
              <a:rPr lang="el-GR" sz="2400" dirty="0" smtClean="0">
                <a:latin typeface="Times New Roman" pitchFamily="18" charset="0"/>
                <a:cs typeface="Times New Roman" pitchFamily="18" charset="0"/>
              </a:rPr>
              <a:t>ή να προτείνει ο ίδιος ή οι μαθητές του κάποιες άλλες.</a:t>
            </a:r>
            <a:endParaRPr lang="en-US" sz="2400" dirty="0">
              <a:latin typeface="Times New Roman" pitchFamily="18" charset="0"/>
              <a:cs typeface="Times New Roman" pitchFamily="18" charset="0"/>
            </a:endParaRPr>
          </a:p>
        </p:txBody>
      </p:sp>
    </p:spTree>
    <p:extLst>
      <p:ext uri="{BB962C8B-B14F-4D97-AF65-F5344CB8AC3E}">
        <p14:creationId xmlns:p14="http://schemas.microsoft.com/office/powerpoint/2010/main" val="2290419435"/>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r>
              <a:rPr lang="el-GR" sz="2800" dirty="0" smtClean="0">
                <a:latin typeface="Times New Roman" pitchFamily="18" charset="0"/>
                <a:cs typeface="Times New Roman" pitchFamily="18" charset="0"/>
              </a:rPr>
              <a:t>Προτάσεις για εργασίες</a:t>
            </a:r>
            <a:br>
              <a:rPr lang="el-GR" sz="2800" dirty="0" smtClean="0">
                <a:latin typeface="Times New Roman" pitchFamily="18" charset="0"/>
                <a:cs typeface="Times New Roman" pitchFamily="18" charset="0"/>
              </a:rPr>
            </a:br>
            <a:r>
              <a:rPr lang="el-GR" sz="2800" dirty="0" smtClean="0">
                <a:latin typeface="Times New Roman" pitchFamily="18" charset="0"/>
                <a:cs typeface="Times New Roman" pitchFamily="18" charset="0"/>
              </a:rPr>
              <a:t>(Α΄ και Β΄ Γυμνασίου)</a:t>
            </a:r>
            <a:endParaRPr lang="en-US" sz="2800" dirty="0">
              <a:latin typeface="Times New Roman" pitchFamily="18" charset="0"/>
              <a:cs typeface="Times New Roman" pitchFamily="18" charset="0"/>
            </a:endParaRPr>
          </a:p>
        </p:txBody>
      </p:sp>
      <p:sp>
        <p:nvSpPr>
          <p:cNvPr id="5" name="Content Placeholder 4"/>
          <p:cNvSpPr>
            <a:spLocks noGrp="1"/>
          </p:cNvSpPr>
          <p:nvPr>
            <p:ph idx="1"/>
          </p:nvPr>
        </p:nvSpPr>
        <p:spPr/>
        <p:txBody>
          <a:bodyPr>
            <a:normAutofit fontScale="85000" lnSpcReduction="10000"/>
          </a:bodyPr>
          <a:lstStyle/>
          <a:p>
            <a:pPr algn="just"/>
            <a:r>
              <a:rPr lang="el-GR" b="1" dirty="0" smtClean="0">
                <a:latin typeface="Times New Roman" pitchFamily="18" charset="0"/>
                <a:cs typeface="Times New Roman" pitchFamily="18" charset="0"/>
              </a:rPr>
              <a:t>Ερευνητικές εργασίες </a:t>
            </a:r>
            <a:r>
              <a:rPr lang="el-GR" dirty="0" smtClean="0">
                <a:latin typeface="Times New Roman" pitchFamily="18" charset="0"/>
                <a:cs typeface="Times New Roman" pitchFamily="18" charset="0"/>
              </a:rPr>
              <a:t>πάνω σε θέματα με τα οποία ασχολήθηκαν κατά τη διάρκεια της χρονιάς...</a:t>
            </a:r>
          </a:p>
          <a:p>
            <a:pPr marL="0" indent="0" algn="just">
              <a:buNone/>
            </a:pPr>
            <a:r>
              <a:rPr lang="el-GR" dirty="0">
                <a:latin typeface="Times New Roman" pitchFamily="18" charset="0"/>
                <a:cs typeface="Times New Roman" pitchFamily="18" charset="0"/>
              </a:rPr>
              <a:t> </a:t>
            </a:r>
            <a:r>
              <a:rPr lang="el-GR" dirty="0" smtClean="0">
                <a:latin typeface="Times New Roman" pitchFamily="18" charset="0"/>
                <a:cs typeface="Times New Roman" pitchFamily="18" charset="0"/>
              </a:rPr>
              <a:t>ή πάνω σε θέματα </a:t>
            </a:r>
            <a:r>
              <a:rPr lang="el-GR" b="1" dirty="0" smtClean="0">
                <a:latin typeface="Times New Roman" pitchFamily="18" charset="0"/>
                <a:cs typeface="Times New Roman" pitchFamily="18" charset="0"/>
              </a:rPr>
              <a:t>τοπικής ιστορίας</a:t>
            </a:r>
            <a:r>
              <a:rPr lang="el-GR" dirty="0">
                <a:latin typeface="Times New Roman" pitchFamily="18" charset="0"/>
                <a:cs typeface="Times New Roman" pitchFamily="18" charset="0"/>
              </a:rPr>
              <a:t> </a:t>
            </a:r>
            <a:endParaRPr lang="el-GR" dirty="0" smtClean="0">
              <a:latin typeface="Times New Roman" pitchFamily="18" charset="0"/>
              <a:cs typeface="Times New Roman" pitchFamily="18" charset="0"/>
            </a:endParaRPr>
          </a:p>
          <a:p>
            <a:pPr marL="0" indent="0" algn="just">
              <a:buNone/>
            </a:pPr>
            <a:r>
              <a:rPr lang="el-GR" dirty="0" smtClean="0">
                <a:latin typeface="Times New Roman" pitchFamily="18" charset="0"/>
                <a:cs typeface="Times New Roman" pitchFamily="18" charset="0"/>
              </a:rPr>
              <a:t>Με τη μορφή είτε:</a:t>
            </a:r>
            <a:endParaRPr lang="en-US" dirty="0">
              <a:latin typeface="Times New Roman" pitchFamily="18" charset="0"/>
              <a:cs typeface="Times New Roman" pitchFamily="18" charset="0"/>
            </a:endParaRPr>
          </a:p>
          <a:p>
            <a:pPr algn="just"/>
            <a:r>
              <a:rPr lang="el-GR" b="1" dirty="0" smtClean="0">
                <a:latin typeface="Times New Roman" pitchFamily="18" charset="0"/>
                <a:cs typeface="Times New Roman" pitchFamily="18" charset="0"/>
              </a:rPr>
              <a:t>ιστοριογραμμών-χρονολογίων</a:t>
            </a:r>
            <a:r>
              <a:rPr lang="el-GR" dirty="0" smtClean="0">
                <a:latin typeface="Times New Roman" pitchFamily="18" charset="0"/>
                <a:cs typeface="Times New Roman" pitchFamily="18" charset="0"/>
              </a:rPr>
              <a:t> </a:t>
            </a:r>
            <a:endParaRPr lang="en-US" dirty="0">
              <a:latin typeface="Times New Roman" pitchFamily="18" charset="0"/>
              <a:cs typeface="Times New Roman" pitchFamily="18" charset="0"/>
            </a:endParaRPr>
          </a:p>
          <a:p>
            <a:pPr algn="just"/>
            <a:r>
              <a:rPr lang="el-GR" b="1" dirty="0">
                <a:latin typeface="Times New Roman" pitchFamily="18" charset="0"/>
                <a:cs typeface="Times New Roman" pitchFamily="18" charset="0"/>
              </a:rPr>
              <a:t>α</a:t>
            </a:r>
            <a:r>
              <a:rPr lang="el-GR" b="1" dirty="0" smtClean="0">
                <a:latin typeface="Times New Roman" pitchFamily="18" charset="0"/>
                <a:cs typeface="Times New Roman" pitchFamily="18" charset="0"/>
              </a:rPr>
              <a:t>φηγηματικής ανασύνθεσης </a:t>
            </a:r>
            <a:r>
              <a:rPr lang="el-GR" b="1" dirty="0">
                <a:latin typeface="Times New Roman" pitchFamily="18" charset="0"/>
                <a:cs typeface="Times New Roman" pitchFamily="18" charset="0"/>
              </a:rPr>
              <a:t>ιστορικών γνώσεων</a:t>
            </a:r>
            <a:endParaRPr lang="en-US" dirty="0">
              <a:latin typeface="Times New Roman" pitchFamily="18" charset="0"/>
              <a:cs typeface="Times New Roman" pitchFamily="18" charset="0"/>
            </a:endParaRPr>
          </a:p>
          <a:p>
            <a:pPr algn="just"/>
            <a:r>
              <a:rPr lang="el-GR" b="1" dirty="0">
                <a:latin typeface="Times New Roman" pitchFamily="18" charset="0"/>
                <a:cs typeface="Times New Roman" pitchFamily="18" charset="0"/>
              </a:rPr>
              <a:t>σ</a:t>
            </a:r>
            <a:r>
              <a:rPr lang="el-GR" b="1" smtClean="0">
                <a:latin typeface="Times New Roman" pitchFamily="18" charset="0"/>
                <a:cs typeface="Times New Roman" pitchFamily="18" charset="0"/>
              </a:rPr>
              <a:t>ύντομων </a:t>
            </a:r>
            <a:r>
              <a:rPr lang="el-GR" b="1" dirty="0">
                <a:latin typeface="Times New Roman" pitchFamily="18" charset="0"/>
                <a:cs typeface="Times New Roman" pitchFamily="18" charset="0"/>
              </a:rPr>
              <a:t>αρχαιολογικών οδηγών για χώρους-μνημεία της περιοχής </a:t>
            </a:r>
            <a:r>
              <a:rPr lang="el-GR" b="1" dirty="0" smtClean="0">
                <a:latin typeface="Times New Roman" pitchFamily="18" charset="0"/>
                <a:cs typeface="Times New Roman" pitchFamily="18" charset="0"/>
              </a:rPr>
              <a:t>των μαθητών</a:t>
            </a:r>
          </a:p>
          <a:p>
            <a:pPr marL="0" indent="0" algn="just">
              <a:buNone/>
            </a:pPr>
            <a:r>
              <a:rPr lang="el-GR" b="1" dirty="0" smtClean="0">
                <a:latin typeface="Times New Roman" pitchFamily="18" charset="0"/>
                <a:cs typeface="Times New Roman" pitchFamily="18" charset="0"/>
              </a:rPr>
              <a:t>κλπ. </a:t>
            </a:r>
            <a:endParaRPr lang="en-US" dirty="0">
              <a:latin typeface="Times New Roman" pitchFamily="18" charset="0"/>
              <a:cs typeface="Times New Roman" pitchFamily="18" charset="0"/>
            </a:endParaRPr>
          </a:p>
          <a:p>
            <a:endParaRPr lang="en-US" dirty="0"/>
          </a:p>
        </p:txBody>
      </p:sp>
    </p:spTree>
    <p:extLst>
      <p:ext uri="{BB962C8B-B14F-4D97-AF65-F5344CB8AC3E}">
        <p14:creationId xmlns:p14="http://schemas.microsoft.com/office/powerpoint/2010/main" val="1633793722"/>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marL="0" indent="0">
              <a:buNone/>
            </a:pPr>
            <a:r>
              <a:rPr lang="el-GR" dirty="0" smtClean="0">
                <a:latin typeface="Times New Roman" pitchFamily="18" charset="0"/>
                <a:cs typeface="Times New Roman" pitchFamily="18" charset="0"/>
              </a:rPr>
              <a:t>Σας ευχαριστούμε πολύ για την προσοχή σας. </a:t>
            </a:r>
            <a:endParaRPr lang="en-US" dirty="0">
              <a:latin typeface="Times New Roman" pitchFamily="18" charset="0"/>
              <a:cs typeface="Times New Roman" pitchFamily="18" charset="0"/>
            </a:endParaRPr>
          </a:p>
          <a:p>
            <a:endParaRPr lang="en-US" dirty="0"/>
          </a:p>
        </p:txBody>
      </p:sp>
    </p:spTree>
    <p:extLst>
      <p:ext uri="{BB962C8B-B14F-4D97-AF65-F5344CB8AC3E}">
        <p14:creationId xmlns:p14="http://schemas.microsoft.com/office/powerpoint/2010/main" val="292554050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l-GR" u="sng" dirty="0" smtClean="0">
                <a:latin typeface="Times New Roman" pitchFamily="18" charset="0"/>
                <a:cs typeface="Times New Roman" pitchFamily="18" charset="0"/>
              </a:rPr>
              <a:t>Προβλήματα που σχετίζονται με τα συγκεκριμένα βιβλία</a:t>
            </a:r>
            <a:r>
              <a:rPr lang="el-GR" u="sng" dirty="0" smtClean="0"/>
              <a:t>:</a:t>
            </a:r>
            <a:r>
              <a:rPr lang="en-US" dirty="0" smtClean="0"/>
              <a:t/>
            </a:r>
            <a:br>
              <a:rPr lang="en-US" dirty="0" smtClean="0"/>
            </a:br>
            <a:endParaRPr lang="en-US" dirty="0"/>
          </a:p>
        </p:txBody>
      </p:sp>
      <p:sp>
        <p:nvSpPr>
          <p:cNvPr id="3" name="Content Placeholder 2"/>
          <p:cNvSpPr>
            <a:spLocks noGrp="1"/>
          </p:cNvSpPr>
          <p:nvPr>
            <p:ph idx="1"/>
          </p:nvPr>
        </p:nvSpPr>
        <p:spPr/>
        <p:txBody>
          <a:bodyPr>
            <a:normAutofit/>
          </a:bodyPr>
          <a:lstStyle/>
          <a:p>
            <a:pPr lvl="0"/>
            <a:r>
              <a:rPr lang="el-GR" dirty="0" smtClean="0">
                <a:latin typeface="Times New Roman" pitchFamily="18" charset="0"/>
                <a:cs typeface="Times New Roman" pitchFamily="18" charset="0"/>
              </a:rPr>
              <a:t>Βιβλία </a:t>
            </a:r>
            <a:r>
              <a:rPr lang="el-GR" dirty="0">
                <a:latin typeface="Times New Roman" pitchFamily="18" charset="0"/>
                <a:cs typeface="Times New Roman" pitchFamily="18" charset="0"/>
              </a:rPr>
              <a:t>με πυκνή αφήγηση, με αναφορές σε πολλά γεγονότα και ως ένα βαθμό και βιβλία με διαφορετικές οπτικές </a:t>
            </a:r>
            <a:endParaRPr lang="en-US" dirty="0">
              <a:latin typeface="Times New Roman" pitchFamily="18" charset="0"/>
              <a:cs typeface="Times New Roman" pitchFamily="18" charset="0"/>
            </a:endParaRPr>
          </a:p>
          <a:p>
            <a:r>
              <a:rPr lang="el-GR" dirty="0">
                <a:latin typeface="Times New Roman" pitchFamily="18" charset="0"/>
                <a:cs typeface="Times New Roman" pitchFamily="18" charset="0"/>
              </a:rPr>
              <a:t>Βιβλία που καλύπτουν μεγάλο εύρος ύλης</a:t>
            </a:r>
            <a:endParaRPr lang="en-US" dirty="0">
              <a:latin typeface="Times New Roman" pitchFamily="18" charset="0"/>
              <a:cs typeface="Times New Roman" pitchFamily="18" charset="0"/>
            </a:endParaRPr>
          </a:p>
        </p:txBody>
      </p:sp>
    </p:spTree>
    <p:extLst>
      <p:ext uri="{BB962C8B-B14F-4D97-AF65-F5344CB8AC3E}">
        <p14:creationId xmlns:p14="http://schemas.microsoft.com/office/powerpoint/2010/main" val="380634780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l-GR" sz="3200" u="sng" dirty="0">
                <a:latin typeface="Times New Roman" pitchFamily="18" charset="0"/>
                <a:cs typeface="Times New Roman" pitchFamily="18" charset="0"/>
              </a:rPr>
              <a:t>Προβλήματα που σχετίζονται με τη διδασκαλία του μαθήματος:</a:t>
            </a:r>
            <a:r>
              <a:rPr lang="en-US" sz="3200" dirty="0">
                <a:latin typeface="Times New Roman" pitchFamily="18" charset="0"/>
                <a:cs typeface="Times New Roman" pitchFamily="18" charset="0"/>
              </a:rPr>
              <a:t/>
            </a:r>
            <a:br>
              <a:rPr lang="en-US" sz="3200" dirty="0">
                <a:latin typeface="Times New Roman" pitchFamily="18" charset="0"/>
                <a:cs typeface="Times New Roman" pitchFamily="18" charset="0"/>
              </a:rPr>
            </a:br>
            <a:endParaRPr lang="en-US" sz="3200" dirty="0">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fontScale="62500" lnSpcReduction="20000"/>
          </a:bodyPr>
          <a:lstStyle/>
          <a:p>
            <a:pPr lvl="0"/>
            <a:r>
              <a:rPr lang="el-GR" dirty="0" smtClean="0">
                <a:latin typeface="Times New Roman" pitchFamily="18" charset="0"/>
                <a:cs typeface="Times New Roman" pitchFamily="18" charset="0"/>
              </a:rPr>
              <a:t>Πολλές </a:t>
            </a:r>
            <a:r>
              <a:rPr lang="el-GR" dirty="0">
                <a:latin typeface="Times New Roman" pitchFamily="18" charset="0"/>
                <a:cs typeface="Times New Roman" pitchFamily="18" charset="0"/>
              </a:rPr>
              <a:t>και διαφορετικές </a:t>
            </a:r>
            <a:r>
              <a:rPr lang="el-GR" dirty="0" smtClean="0">
                <a:latin typeface="Times New Roman" pitchFamily="18" charset="0"/>
                <a:cs typeface="Times New Roman" pitchFamily="18" charset="0"/>
              </a:rPr>
              <a:t>αναθέσεις</a:t>
            </a:r>
            <a:endParaRPr lang="en-US" dirty="0">
              <a:latin typeface="Times New Roman" pitchFamily="18" charset="0"/>
              <a:cs typeface="Times New Roman" pitchFamily="18" charset="0"/>
            </a:endParaRPr>
          </a:p>
          <a:p>
            <a:pPr lvl="0"/>
            <a:r>
              <a:rPr lang="el-GR" dirty="0">
                <a:latin typeface="Times New Roman" pitchFamily="18" charset="0"/>
                <a:cs typeface="Times New Roman" pitchFamily="18" charset="0"/>
              </a:rPr>
              <a:t>Αλλαγές στις διδακτικές ώρες: </a:t>
            </a:r>
            <a:r>
              <a:rPr lang="el-GR" dirty="0" smtClean="0">
                <a:latin typeface="Times New Roman" pitchFamily="18" charset="0"/>
                <a:cs typeface="Times New Roman" pitchFamily="18" charset="0"/>
              </a:rPr>
              <a:t>η διδασκαλία της Ιστορίας της Α΄ Γυμνασίου έχει γίνει ήδη προ πολλού από τρίωρη δίωρη και από το πιλοτικό πρόγραμμα και εξής το ίδιο συνέβη και με την Ιστορία της Γ ΄  Γυμνασίου </a:t>
            </a:r>
          </a:p>
          <a:p>
            <a:pPr lvl="0"/>
            <a:r>
              <a:rPr lang="el-GR" dirty="0" smtClean="0">
                <a:latin typeface="Times New Roman" pitchFamily="18" charset="0"/>
                <a:cs typeface="Times New Roman" pitchFamily="18" charset="0"/>
              </a:rPr>
              <a:t>Προβλήματα </a:t>
            </a:r>
            <a:r>
              <a:rPr lang="el-GR" dirty="0">
                <a:latin typeface="Times New Roman" pitchFamily="18" charset="0"/>
                <a:cs typeface="Times New Roman" pitchFamily="18" charset="0"/>
              </a:rPr>
              <a:t>ασυνέχειας που δημιουργεί η συνεχής αφαίρεση ενοτήτων σε κάθε επιχειρούμενη προσπάθεια μείωσης της ύλης </a:t>
            </a:r>
            <a:endParaRPr lang="en-US" dirty="0">
              <a:latin typeface="Times New Roman" pitchFamily="18" charset="0"/>
              <a:cs typeface="Times New Roman" pitchFamily="18" charset="0"/>
            </a:endParaRPr>
          </a:p>
          <a:p>
            <a:pPr lvl="0"/>
            <a:r>
              <a:rPr lang="el-GR" dirty="0">
                <a:latin typeface="Times New Roman" pitchFamily="18" charset="0"/>
                <a:cs typeface="Times New Roman" pitchFamily="18" charset="0"/>
              </a:rPr>
              <a:t>Αδυναμία ολοκλήρωσης της ύλης</a:t>
            </a:r>
            <a:endParaRPr lang="en-US" dirty="0">
              <a:latin typeface="Times New Roman" pitchFamily="18" charset="0"/>
              <a:cs typeface="Times New Roman" pitchFamily="18" charset="0"/>
            </a:endParaRPr>
          </a:p>
          <a:p>
            <a:pPr lvl="0"/>
            <a:r>
              <a:rPr lang="el-GR" dirty="0">
                <a:latin typeface="Times New Roman" pitchFamily="18" charset="0"/>
                <a:cs typeface="Times New Roman" pitchFamily="18" charset="0"/>
              </a:rPr>
              <a:t>Αδυναμία αξιοποίησης εν γένει του ιστορικού υλικού</a:t>
            </a:r>
            <a:endParaRPr lang="en-US" dirty="0">
              <a:latin typeface="Times New Roman" pitchFamily="18" charset="0"/>
              <a:cs typeface="Times New Roman" pitchFamily="18" charset="0"/>
            </a:endParaRPr>
          </a:p>
          <a:p>
            <a:pPr marL="0" indent="0">
              <a:buNone/>
            </a:pPr>
            <a:r>
              <a:rPr lang="el-GR" i="1" dirty="0" smtClean="0">
                <a:latin typeface="Times New Roman" pitchFamily="18" charset="0"/>
                <a:cs typeface="Times New Roman" pitchFamily="18" charset="0"/>
              </a:rPr>
              <a:t>και </a:t>
            </a:r>
            <a:r>
              <a:rPr lang="el-GR" i="1" dirty="0">
                <a:latin typeface="Times New Roman" pitchFamily="18" charset="0"/>
                <a:cs typeface="Times New Roman" pitchFamily="18" charset="0"/>
              </a:rPr>
              <a:t>το κυριότερο</a:t>
            </a:r>
            <a:r>
              <a:rPr lang="el-GR" dirty="0">
                <a:latin typeface="Times New Roman" pitchFamily="18" charset="0"/>
                <a:cs typeface="Times New Roman" pitchFamily="18" charset="0"/>
              </a:rPr>
              <a:t>:</a:t>
            </a:r>
            <a:endParaRPr lang="en-US" dirty="0">
              <a:latin typeface="Times New Roman" pitchFamily="18" charset="0"/>
              <a:cs typeface="Times New Roman" pitchFamily="18" charset="0"/>
            </a:endParaRPr>
          </a:p>
          <a:p>
            <a:pPr lvl="0"/>
            <a:r>
              <a:rPr lang="el-GR" dirty="0">
                <a:latin typeface="Times New Roman" pitchFamily="18" charset="0"/>
                <a:cs typeface="Times New Roman" pitchFamily="18" charset="0"/>
              </a:rPr>
              <a:t>Διδασκαλία του μαθήματος </a:t>
            </a:r>
            <a:r>
              <a:rPr lang="el-GR" dirty="0" smtClean="0">
                <a:latin typeface="Times New Roman" pitchFamily="18" charset="0"/>
                <a:cs typeface="Times New Roman" pitchFamily="18" charset="0"/>
              </a:rPr>
              <a:t>συνήθως με </a:t>
            </a:r>
            <a:r>
              <a:rPr lang="el-GR" dirty="0">
                <a:latin typeface="Times New Roman" pitchFamily="18" charset="0"/>
                <a:cs typeface="Times New Roman" pitchFamily="18" charset="0"/>
              </a:rPr>
              <a:t>βάση την </a:t>
            </a:r>
            <a:r>
              <a:rPr lang="el-GR" dirty="0" smtClean="0">
                <a:latin typeface="Times New Roman" pitchFamily="18" charset="0"/>
                <a:cs typeface="Times New Roman" pitchFamily="18" charset="0"/>
              </a:rPr>
              <a:t>παράθεση γεγονότων</a:t>
            </a:r>
            <a:r>
              <a:rPr lang="el-GR" dirty="0">
                <a:latin typeface="Times New Roman" pitchFamily="18" charset="0"/>
                <a:cs typeface="Times New Roman" pitchFamily="18" charset="0"/>
              </a:rPr>
              <a:t>, χωρίς τις απαραίτητες συνδέσεις, ερμηνείες, ώστε οι μαθητές να αποκτήσουν μια ευρύτερη εικόνα για το τι έχει συμβεί και να μπορούν να το εντάξουν σε ιστορικό πλαίσιο </a:t>
            </a:r>
            <a:endParaRPr lang="en-US" dirty="0">
              <a:latin typeface="Times New Roman" pitchFamily="18" charset="0"/>
              <a:cs typeface="Times New Roman" pitchFamily="18" charset="0"/>
            </a:endParaRPr>
          </a:p>
          <a:p>
            <a:pPr marL="0" indent="0">
              <a:buNone/>
            </a:pPr>
            <a:r>
              <a:rPr lang="el-GR" dirty="0">
                <a:latin typeface="Times New Roman" pitchFamily="18" charset="0"/>
                <a:cs typeface="Times New Roman" pitchFamily="18" charset="0"/>
              </a:rPr>
              <a:t> </a:t>
            </a:r>
            <a:endParaRPr lang="en-US" dirty="0">
              <a:latin typeface="Times New Roman" pitchFamily="18" charset="0"/>
              <a:cs typeface="Times New Roman" pitchFamily="18" charset="0"/>
            </a:endParaRPr>
          </a:p>
          <a:p>
            <a:endParaRPr lang="en-US" dirty="0"/>
          </a:p>
        </p:txBody>
      </p:sp>
    </p:spTree>
    <p:extLst>
      <p:ext uri="{BB962C8B-B14F-4D97-AF65-F5344CB8AC3E}">
        <p14:creationId xmlns:p14="http://schemas.microsoft.com/office/powerpoint/2010/main" val="203098842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l-GR" sz="3200" u="sng" dirty="0">
                <a:latin typeface="Times New Roman" pitchFamily="18" charset="0"/>
                <a:cs typeface="Times New Roman" pitchFamily="18" charset="0"/>
              </a:rPr>
              <a:t>Προβλήματα που σχετίζονται με γενικότερες εκπαιδευτικές ανάγκες:</a:t>
            </a:r>
            <a:r>
              <a:rPr lang="en-US" sz="3200" dirty="0">
                <a:latin typeface="Times New Roman" pitchFamily="18" charset="0"/>
                <a:cs typeface="Times New Roman" pitchFamily="18" charset="0"/>
              </a:rPr>
              <a:t/>
            </a:r>
            <a:br>
              <a:rPr lang="en-US" sz="3200" dirty="0">
                <a:latin typeface="Times New Roman" pitchFamily="18" charset="0"/>
                <a:cs typeface="Times New Roman" pitchFamily="18" charset="0"/>
              </a:rPr>
            </a:br>
            <a:endParaRPr lang="en-US" sz="3200" dirty="0">
              <a:latin typeface="Times New Roman" pitchFamily="18" charset="0"/>
              <a:cs typeface="Times New Roman" pitchFamily="18" charset="0"/>
            </a:endParaRPr>
          </a:p>
        </p:txBody>
      </p:sp>
      <p:sp>
        <p:nvSpPr>
          <p:cNvPr id="3" name="Content Placeholder 2"/>
          <p:cNvSpPr>
            <a:spLocks noGrp="1"/>
          </p:cNvSpPr>
          <p:nvPr>
            <p:ph idx="1"/>
          </p:nvPr>
        </p:nvSpPr>
        <p:spPr/>
        <p:txBody>
          <a:bodyPr/>
          <a:lstStyle/>
          <a:p>
            <a:pPr lvl="0"/>
            <a:r>
              <a:rPr lang="el-GR" dirty="0" smtClean="0">
                <a:latin typeface="Times New Roman" pitchFamily="18" charset="0"/>
                <a:cs typeface="Times New Roman" pitchFamily="18" charset="0"/>
              </a:rPr>
              <a:t>Αλλαγές </a:t>
            </a:r>
            <a:r>
              <a:rPr lang="el-GR" dirty="0">
                <a:latin typeface="Times New Roman" pitchFamily="18" charset="0"/>
                <a:cs typeface="Times New Roman" pitchFamily="18" charset="0"/>
              </a:rPr>
              <a:t>στον τρόπο μάθησης και ανάγκη υιοθέτησης </a:t>
            </a:r>
            <a:r>
              <a:rPr lang="el-GR" dirty="0" smtClean="0">
                <a:latin typeface="Times New Roman" pitchFamily="18" charset="0"/>
                <a:cs typeface="Times New Roman" pitchFamily="18" charset="0"/>
              </a:rPr>
              <a:t>πιο ενεργητικών </a:t>
            </a:r>
            <a:r>
              <a:rPr lang="el-GR" dirty="0">
                <a:latin typeface="Times New Roman" pitchFamily="18" charset="0"/>
                <a:cs typeface="Times New Roman" pitchFamily="18" charset="0"/>
              </a:rPr>
              <a:t>τρόπων μάθησης </a:t>
            </a:r>
            <a:endParaRPr lang="en-US" dirty="0">
              <a:latin typeface="Times New Roman" pitchFamily="18" charset="0"/>
              <a:cs typeface="Times New Roman" pitchFamily="18" charset="0"/>
            </a:endParaRPr>
          </a:p>
          <a:p>
            <a:pPr lvl="0"/>
            <a:r>
              <a:rPr lang="el-GR" dirty="0">
                <a:latin typeface="Times New Roman" pitchFamily="18" charset="0"/>
                <a:cs typeface="Times New Roman" pitchFamily="18" charset="0"/>
              </a:rPr>
              <a:t>Αξιοποίηση του διαδικτύου ως εργαλείου για την ιστορική διερεύνηση και μάθηση.</a:t>
            </a:r>
            <a:endParaRPr lang="en-US" dirty="0">
              <a:latin typeface="Times New Roman" pitchFamily="18" charset="0"/>
              <a:cs typeface="Times New Roman" pitchFamily="18" charset="0"/>
            </a:endParaRPr>
          </a:p>
          <a:p>
            <a:endParaRPr lang="en-US" dirty="0"/>
          </a:p>
        </p:txBody>
      </p:sp>
    </p:spTree>
    <p:extLst>
      <p:ext uri="{BB962C8B-B14F-4D97-AF65-F5344CB8AC3E}">
        <p14:creationId xmlns:p14="http://schemas.microsoft.com/office/powerpoint/2010/main" val="151537897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l-GR" sz="3200" dirty="0" smtClean="0">
                <a:latin typeface="Times New Roman" pitchFamily="18" charset="0"/>
                <a:cs typeface="Times New Roman" pitchFamily="18" charset="0"/>
              </a:rPr>
              <a:t>Ποιοι ήταν οι στόχοι μας:</a:t>
            </a:r>
            <a:endParaRPr lang="en-US" sz="3200" dirty="0">
              <a:latin typeface="Times New Roman" pitchFamily="18" charset="0"/>
              <a:cs typeface="Times New Roman" pitchFamily="18" charset="0"/>
            </a:endParaRPr>
          </a:p>
        </p:txBody>
      </p:sp>
      <p:sp>
        <p:nvSpPr>
          <p:cNvPr id="3" name="Content Placeholder 2"/>
          <p:cNvSpPr>
            <a:spLocks noGrp="1"/>
          </p:cNvSpPr>
          <p:nvPr>
            <p:ph idx="1"/>
          </p:nvPr>
        </p:nvSpPr>
        <p:spPr>
          <a:xfrm>
            <a:off x="457200" y="1371600"/>
            <a:ext cx="8229600" cy="4754563"/>
          </a:xfrm>
        </p:spPr>
        <p:txBody>
          <a:bodyPr>
            <a:noAutofit/>
          </a:bodyPr>
          <a:lstStyle/>
          <a:p>
            <a:pPr lvl="0"/>
            <a:r>
              <a:rPr lang="el-GR" sz="2800" dirty="0" smtClean="0">
                <a:latin typeface="Times New Roman" pitchFamily="18" charset="0"/>
                <a:cs typeface="Times New Roman" pitchFamily="18" charset="0"/>
              </a:rPr>
              <a:t>Να αποσυμφορηθεί </a:t>
            </a:r>
            <a:r>
              <a:rPr lang="el-GR" sz="2800" dirty="0">
                <a:latin typeface="Times New Roman" pitchFamily="18" charset="0"/>
                <a:cs typeface="Times New Roman" pitchFamily="18" charset="0"/>
              </a:rPr>
              <a:t>η κάθε ενότητα με την ανάδειξη των συγκεκριμένων σημείων που οι μαθητές/τριες οφείλουν να εμπεδώσουν,</a:t>
            </a:r>
            <a:endParaRPr lang="en-US" sz="2800" dirty="0">
              <a:latin typeface="Times New Roman" pitchFamily="18" charset="0"/>
              <a:cs typeface="Times New Roman" pitchFamily="18" charset="0"/>
            </a:endParaRPr>
          </a:p>
          <a:p>
            <a:pPr lvl="0"/>
            <a:r>
              <a:rPr lang="el-GR" sz="2800" dirty="0" smtClean="0">
                <a:latin typeface="Times New Roman" pitchFamily="18" charset="0"/>
                <a:cs typeface="Times New Roman" pitchFamily="18" charset="0"/>
              </a:rPr>
              <a:t>Να περιοριστεί </a:t>
            </a:r>
            <a:r>
              <a:rPr lang="el-GR" sz="2800" dirty="0">
                <a:latin typeface="Times New Roman" pitchFamily="18" charset="0"/>
                <a:cs typeface="Times New Roman" pitchFamily="18" charset="0"/>
              </a:rPr>
              <a:t>η έκταση της διδακτέας ύλης, </a:t>
            </a:r>
            <a:endParaRPr lang="en-US" sz="2800" dirty="0">
              <a:latin typeface="Times New Roman" pitchFamily="18" charset="0"/>
              <a:cs typeface="Times New Roman" pitchFamily="18" charset="0"/>
            </a:endParaRPr>
          </a:p>
          <a:p>
            <a:pPr marL="0" indent="0">
              <a:buNone/>
            </a:pPr>
            <a:r>
              <a:rPr lang="en-US" sz="2800" dirty="0">
                <a:latin typeface="Times New Roman" pitchFamily="18" charset="0"/>
                <a:cs typeface="Times New Roman" pitchFamily="18" charset="0"/>
              </a:rPr>
              <a:t> </a:t>
            </a:r>
            <a:r>
              <a:rPr lang="el-GR" sz="2800" i="1" u="sng" dirty="0">
                <a:latin typeface="Times New Roman" pitchFamily="18" charset="0"/>
                <a:cs typeface="Times New Roman" pitchFamily="18" charset="0"/>
              </a:rPr>
              <a:t>χωρίς όμως αυτό να δημιουργήσει χάσματα και κενά στη μάθηση </a:t>
            </a:r>
            <a:endParaRPr lang="en-US" sz="2800" u="sng" dirty="0">
              <a:latin typeface="Times New Roman" pitchFamily="18" charset="0"/>
              <a:cs typeface="Times New Roman" pitchFamily="18" charset="0"/>
            </a:endParaRPr>
          </a:p>
          <a:p>
            <a:pPr lvl="0"/>
            <a:r>
              <a:rPr lang="el-GR" sz="2800" dirty="0" smtClean="0">
                <a:latin typeface="Times New Roman" pitchFamily="18" charset="0"/>
                <a:cs typeface="Times New Roman" pitchFamily="18" charset="0"/>
              </a:rPr>
              <a:t>Να διατεθεί </a:t>
            </a:r>
            <a:r>
              <a:rPr lang="el-GR" sz="2800" dirty="0">
                <a:latin typeface="Times New Roman" pitchFamily="18" charset="0"/>
                <a:cs typeface="Times New Roman" pitchFamily="18" charset="0"/>
              </a:rPr>
              <a:t>διδακτικός χρόνος σε ενεργητικούς τρόπους μάθησης, π.χ. διερεύνηση, κριτικό σχολιασμό πηγών, εκπόνηση εργασιών </a:t>
            </a:r>
            <a:endParaRPr lang="en-US" sz="2800" dirty="0">
              <a:latin typeface="Times New Roman" pitchFamily="18" charset="0"/>
              <a:cs typeface="Times New Roman" pitchFamily="18" charset="0"/>
            </a:endParaRPr>
          </a:p>
          <a:p>
            <a:pPr marL="0" indent="0">
              <a:buNone/>
            </a:pPr>
            <a:r>
              <a:rPr lang="el-GR" sz="2800" i="1" dirty="0">
                <a:latin typeface="Times New Roman" pitchFamily="18" charset="0"/>
                <a:cs typeface="Times New Roman" pitchFamily="18" charset="0"/>
              </a:rPr>
              <a:t>και εντέλει </a:t>
            </a:r>
            <a:r>
              <a:rPr lang="el-GR" sz="2800" i="1" dirty="0" smtClean="0">
                <a:latin typeface="Times New Roman" pitchFamily="18" charset="0"/>
                <a:cs typeface="Times New Roman" pitchFamily="18" charset="0"/>
              </a:rPr>
              <a:t>να </a:t>
            </a:r>
          </a:p>
          <a:p>
            <a:r>
              <a:rPr lang="el-GR" sz="2800" dirty="0" smtClean="0">
                <a:latin typeface="Times New Roman" pitchFamily="18" charset="0"/>
                <a:cs typeface="Times New Roman" pitchFamily="18" charset="0"/>
              </a:rPr>
              <a:t>καταστεί </a:t>
            </a:r>
            <a:r>
              <a:rPr lang="el-GR" sz="2800" dirty="0">
                <a:latin typeface="Times New Roman" pitchFamily="18" charset="0"/>
                <a:cs typeface="Times New Roman" pitchFamily="18" charset="0"/>
              </a:rPr>
              <a:t>δυνατή και η ολοκλήρωση της ύλης.</a:t>
            </a:r>
            <a:endParaRPr lang="en-US" sz="2800" dirty="0">
              <a:latin typeface="Times New Roman" pitchFamily="18" charset="0"/>
              <a:cs typeface="Times New Roman" pitchFamily="18" charset="0"/>
            </a:endParaRPr>
          </a:p>
          <a:p>
            <a:pPr marL="0" indent="0">
              <a:buNone/>
            </a:pPr>
            <a:r>
              <a:rPr lang="en-US" sz="2800" dirty="0">
                <a:latin typeface="Times New Roman" pitchFamily="18" charset="0"/>
                <a:cs typeface="Times New Roman" pitchFamily="18" charset="0"/>
              </a:rPr>
              <a:t> </a:t>
            </a:r>
          </a:p>
        </p:txBody>
      </p:sp>
    </p:spTree>
    <p:extLst>
      <p:ext uri="{BB962C8B-B14F-4D97-AF65-F5344CB8AC3E}">
        <p14:creationId xmlns:p14="http://schemas.microsoft.com/office/powerpoint/2010/main" val="111906487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401762"/>
          </a:xfrm>
        </p:spPr>
        <p:txBody>
          <a:bodyPr>
            <a:normAutofit fontScale="90000"/>
          </a:bodyPr>
          <a:lstStyle/>
          <a:p>
            <a:r>
              <a:rPr lang="el-GR" sz="3600" u="sng" dirty="0">
                <a:latin typeface="Times New Roman" pitchFamily="18" charset="0"/>
                <a:cs typeface="Times New Roman" pitchFamily="18" charset="0"/>
              </a:rPr>
              <a:t>Οι τρόποι </a:t>
            </a:r>
            <a:r>
              <a:rPr lang="el-GR" sz="3600" dirty="0">
                <a:latin typeface="Times New Roman" pitchFamily="18" charset="0"/>
                <a:cs typeface="Times New Roman" pitchFamily="18" charset="0"/>
              </a:rPr>
              <a:t>με τους οποίους προσπαθήσαμε να επιλύσουμε τα παραπάνω ζητήματα είναι οι εξής: </a:t>
            </a:r>
            <a:r>
              <a:rPr lang="en-US" sz="2800" dirty="0">
                <a:latin typeface="Times New Roman" pitchFamily="18" charset="0"/>
                <a:cs typeface="Times New Roman" pitchFamily="18" charset="0"/>
              </a:rPr>
              <a:t/>
            </a:r>
            <a:br>
              <a:rPr lang="en-US" sz="2800" dirty="0">
                <a:latin typeface="Times New Roman" pitchFamily="18" charset="0"/>
                <a:cs typeface="Times New Roman" pitchFamily="18" charset="0"/>
              </a:rPr>
            </a:br>
            <a:endParaRPr lang="en-US" sz="2800" dirty="0">
              <a:latin typeface="Times New Roman" pitchFamily="18" charset="0"/>
              <a:cs typeface="Times New Roman" pitchFamily="18" charset="0"/>
            </a:endParaRPr>
          </a:p>
        </p:txBody>
      </p:sp>
      <p:sp>
        <p:nvSpPr>
          <p:cNvPr id="3" name="Content Placeholder 2"/>
          <p:cNvSpPr>
            <a:spLocks noGrp="1"/>
          </p:cNvSpPr>
          <p:nvPr>
            <p:ph idx="1"/>
          </p:nvPr>
        </p:nvSpPr>
        <p:spPr/>
        <p:txBody>
          <a:bodyPr/>
          <a:lstStyle/>
          <a:p>
            <a:pPr marL="0" indent="0">
              <a:buNone/>
            </a:pPr>
            <a:r>
              <a:rPr lang="el-GR" dirty="0" smtClean="0"/>
              <a:t>1</a:t>
            </a:r>
            <a:r>
              <a:rPr lang="el-GR" dirty="0">
                <a:latin typeface="Times New Roman" pitchFamily="18" charset="0"/>
                <a:cs typeface="Times New Roman" pitchFamily="18" charset="0"/>
              </a:rPr>
              <a:t>. Αναδιάρθρωση της ύλης </a:t>
            </a:r>
            <a:endParaRPr lang="en-US" dirty="0">
              <a:latin typeface="Times New Roman" pitchFamily="18" charset="0"/>
              <a:cs typeface="Times New Roman" pitchFamily="18" charset="0"/>
            </a:endParaRPr>
          </a:p>
          <a:p>
            <a:pPr marL="0" indent="0">
              <a:buNone/>
            </a:pPr>
            <a:r>
              <a:rPr lang="el-GR" dirty="0">
                <a:latin typeface="Times New Roman" pitchFamily="18" charset="0"/>
                <a:cs typeface="Times New Roman" pitchFamily="18" charset="0"/>
              </a:rPr>
              <a:t>2. Μείωση της ύλης και εξορθολογισμός</a:t>
            </a:r>
            <a:endParaRPr lang="en-US" dirty="0">
              <a:latin typeface="Times New Roman" pitchFamily="18" charset="0"/>
              <a:cs typeface="Times New Roman" pitchFamily="18" charset="0"/>
            </a:endParaRPr>
          </a:p>
          <a:p>
            <a:pPr marL="0" indent="0">
              <a:buNone/>
            </a:pPr>
            <a:r>
              <a:rPr lang="el-GR" dirty="0">
                <a:latin typeface="Times New Roman" pitchFamily="18" charset="0"/>
                <a:cs typeface="Times New Roman" pitchFamily="18" charset="0"/>
              </a:rPr>
              <a:t>3. Προτεινόμενο υποστηρικτικό υλικό και </a:t>
            </a:r>
            <a:endParaRPr lang="en-US" dirty="0">
              <a:latin typeface="Times New Roman" pitchFamily="18" charset="0"/>
              <a:cs typeface="Times New Roman" pitchFamily="18" charset="0"/>
            </a:endParaRPr>
          </a:p>
          <a:p>
            <a:pPr marL="0" indent="0">
              <a:buNone/>
            </a:pPr>
            <a:r>
              <a:rPr lang="el-GR" dirty="0">
                <a:latin typeface="Times New Roman" pitchFamily="18" charset="0"/>
                <a:cs typeface="Times New Roman" pitchFamily="18" charset="0"/>
              </a:rPr>
              <a:t>δραστηριότητες</a:t>
            </a:r>
            <a:endParaRPr lang="en-US" dirty="0">
              <a:latin typeface="Times New Roman" pitchFamily="18" charset="0"/>
              <a:cs typeface="Times New Roman" pitchFamily="18" charset="0"/>
            </a:endParaRPr>
          </a:p>
          <a:p>
            <a:pPr marL="0" indent="0">
              <a:buNone/>
            </a:pPr>
            <a:r>
              <a:rPr lang="el-GR" dirty="0">
                <a:latin typeface="Times New Roman" pitchFamily="18" charset="0"/>
                <a:cs typeface="Times New Roman" pitchFamily="18" charset="0"/>
              </a:rPr>
              <a:t>4. Προτάσεις για συνθετικές εργασίες</a:t>
            </a:r>
            <a:endParaRPr lang="en-US" dirty="0">
              <a:latin typeface="Times New Roman" pitchFamily="18" charset="0"/>
              <a:cs typeface="Times New Roman" pitchFamily="18" charset="0"/>
            </a:endParaRPr>
          </a:p>
          <a:p>
            <a:endParaRPr lang="en-US" dirty="0"/>
          </a:p>
        </p:txBody>
      </p:sp>
    </p:spTree>
    <p:extLst>
      <p:ext uri="{BB962C8B-B14F-4D97-AF65-F5344CB8AC3E}">
        <p14:creationId xmlns:p14="http://schemas.microsoft.com/office/powerpoint/2010/main" val="44064136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l-GR" b="1" dirty="0">
                <a:latin typeface="Times New Roman" pitchFamily="18" charset="0"/>
                <a:cs typeface="Times New Roman" pitchFamily="18" charset="0"/>
              </a:rPr>
              <a:t>1. Αναδιάρθρωση ενοτήτων</a:t>
            </a:r>
            <a:r>
              <a:rPr lang="en-US" dirty="0">
                <a:latin typeface="Times New Roman" pitchFamily="18" charset="0"/>
                <a:cs typeface="Times New Roman" pitchFamily="18" charset="0"/>
              </a:rPr>
              <a:t/>
            </a:r>
            <a:br>
              <a:rPr lang="en-US" dirty="0">
                <a:latin typeface="Times New Roman" pitchFamily="18" charset="0"/>
                <a:cs typeface="Times New Roman" pitchFamily="18" charset="0"/>
              </a:rPr>
            </a:br>
            <a:endParaRPr lang="en-US" dirty="0">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fontScale="92500"/>
          </a:bodyPr>
          <a:lstStyle/>
          <a:p>
            <a:pPr marL="0" indent="0" algn="just">
              <a:buNone/>
            </a:pPr>
            <a:r>
              <a:rPr lang="el-GR" dirty="0" smtClean="0">
                <a:latin typeface="Times New Roman" pitchFamily="18" charset="0"/>
                <a:cs typeface="Times New Roman" pitchFamily="18" charset="0"/>
              </a:rPr>
              <a:t>Αν </a:t>
            </a:r>
            <a:r>
              <a:rPr lang="el-GR" dirty="0">
                <a:latin typeface="Times New Roman" pitchFamily="18" charset="0"/>
                <a:cs typeface="Times New Roman" pitchFamily="18" charset="0"/>
              </a:rPr>
              <a:t>στην Α΄και Β΄ Γυμνασίου η αναδιάταξη ενοτήτων ήταν πολύ μικρής κλίμακας και κινήθηκε στην κατεύθυνση διορθωτικών παρεμβάσεων, </a:t>
            </a:r>
            <a:endParaRPr lang="en-US" dirty="0">
              <a:latin typeface="Times New Roman" pitchFamily="18" charset="0"/>
              <a:cs typeface="Times New Roman" pitchFamily="18" charset="0"/>
            </a:endParaRPr>
          </a:p>
          <a:p>
            <a:pPr marL="0" indent="0" algn="just">
              <a:buNone/>
            </a:pPr>
            <a:r>
              <a:rPr lang="el-GR" dirty="0">
                <a:latin typeface="Times New Roman" pitchFamily="18" charset="0"/>
                <a:cs typeface="Times New Roman" pitchFamily="18" charset="0"/>
              </a:rPr>
              <a:t>π.χ. στη Β΄ </a:t>
            </a:r>
            <a:r>
              <a:rPr lang="el-GR" dirty="0" smtClean="0">
                <a:latin typeface="Times New Roman" pitchFamily="18" charset="0"/>
                <a:cs typeface="Times New Roman" pitchFamily="18" charset="0"/>
              </a:rPr>
              <a:t>Γυμνασίου στην ενότητα του Ιουστινιανού προσθέσαμε συγκεκριμένη δραστηριότητα με χάρτη για τη μεγάλη μετανάστευση των λαών και τις περιοχές εγκατάστασης των πληθυσμών, ώστε να γίνει κατανοητό το όραμα του αυτοκράτορα.</a:t>
            </a:r>
            <a:endParaRPr lang="en-US" dirty="0">
              <a:latin typeface="Times New Roman" pitchFamily="18" charset="0"/>
              <a:cs typeface="Times New Roman" pitchFamily="18" charset="0"/>
            </a:endParaRPr>
          </a:p>
        </p:txBody>
      </p:sp>
    </p:spTree>
    <p:extLst>
      <p:ext uri="{BB962C8B-B14F-4D97-AF65-F5344CB8AC3E}">
        <p14:creationId xmlns:p14="http://schemas.microsoft.com/office/powerpoint/2010/main" val="352054690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l-GR" sz="3200" dirty="0">
                <a:latin typeface="Times New Roman" pitchFamily="18" charset="0"/>
                <a:cs typeface="Times New Roman" pitchFamily="18" charset="0"/>
              </a:rPr>
              <a:t>σ</a:t>
            </a:r>
            <a:r>
              <a:rPr lang="el-GR" sz="3200" dirty="0" smtClean="0">
                <a:latin typeface="Times New Roman" pitchFamily="18" charset="0"/>
                <a:cs typeface="Times New Roman" pitchFamily="18" charset="0"/>
              </a:rPr>
              <a:t>την περίπτωση της </a:t>
            </a:r>
            <a:r>
              <a:rPr lang="el-GR" sz="3200" u="sng" dirty="0" smtClean="0">
                <a:latin typeface="Times New Roman" pitchFamily="18" charset="0"/>
                <a:cs typeface="Times New Roman" pitchFamily="18" charset="0"/>
              </a:rPr>
              <a:t>Γ΄ Γυμνασίου </a:t>
            </a:r>
            <a:r>
              <a:rPr lang="el-GR" sz="3200" dirty="0" smtClean="0">
                <a:latin typeface="Times New Roman" pitchFamily="18" charset="0"/>
                <a:cs typeface="Times New Roman" pitchFamily="18" charset="0"/>
              </a:rPr>
              <a:t>η παρέμβασή μας ήταν μεγαλύτερης έκτασης και οργανώθηκε γύρω από τους εξής  άξονες:</a:t>
            </a:r>
            <a:endParaRPr lang="en-US" sz="3200" dirty="0">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fontScale="85000" lnSpcReduction="10000"/>
          </a:bodyPr>
          <a:lstStyle/>
          <a:p>
            <a:pPr marL="0" indent="0">
              <a:buNone/>
            </a:pPr>
            <a:r>
              <a:rPr lang="el-GR" dirty="0">
                <a:latin typeface="Times New Roman" pitchFamily="18" charset="0"/>
                <a:cs typeface="Times New Roman" pitchFamily="18" charset="0"/>
              </a:rPr>
              <a:t>1.  επαναστάσεις του 18ου και του 19ου αιώνα</a:t>
            </a:r>
            <a:endParaRPr lang="en-US" dirty="0">
              <a:latin typeface="Times New Roman" pitchFamily="18" charset="0"/>
              <a:cs typeface="Times New Roman" pitchFamily="18" charset="0"/>
            </a:endParaRPr>
          </a:p>
          <a:p>
            <a:pPr marL="0" indent="0">
              <a:buNone/>
            </a:pPr>
            <a:r>
              <a:rPr lang="el-GR" dirty="0">
                <a:latin typeface="Times New Roman" pitchFamily="18" charset="0"/>
                <a:cs typeface="Times New Roman" pitchFamily="18" charset="0"/>
              </a:rPr>
              <a:t>2. πολιτειακή ταυτότητα της μετεπεναστατικής Ελλάδας  κατά το 19ο αι.</a:t>
            </a:r>
            <a:endParaRPr lang="en-US" dirty="0">
              <a:latin typeface="Times New Roman" pitchFamily="18" charset="0"/>
              <a:cs typeface="Times New Roman" pitchFamily="18" charset="0"/>
            </a:endParaRPr>
          </a:p>
          <a:p>
            <a:pPr marL="0" indent="0">
              <a:buNone/>
            </a:pPr>
            <a:r>
              <a:rPr lang="el-GR" dirty="0">
                <a:latin typeface="Times New Roman" pitchFamily="18" charset="0"/>
                <a:cs typeface="Times New Roman" pitchFamily="18" charset="0"/>
              </a:rPr>
              <a:t>3. </a:t>
            </a:r>
            <a:r>
              <a:rPr lang="el-GR" dirty="0" smtClean="0">
                <a:latin typeface="Times New Roman" pitchFamily="18" charset="0"/>
                <a:cs typeface="Times New Roman" pitchFamily="18" charset="0"/>
              </a:rPr>
              <a:t>εθνικοί </a:t>
            </a:r>
            <a:r>
              <a:rPr lang="el-GR" dirty="0">
                <a:latin typeface="Times New Roman" pitchFamily="18" charset="0"/>
                <a:cs typeface="Times New Roman" pitchFamily="18" charset="0"/>
              </a:rPr>
              <a:t>και </a:t>
            </a:r>
            <a:r>
              <a:rPr lang="el-GR" dirty="0" smtClean="0">
                <a:latin typeface="Times New Roman" pitchFamily="18" charset="0"/>
                <a:cs typeface="Times New Roman" pitchFamily="18" charset="0"/>
              </a:rPr>
              <a:t>Παγκόσμιοι πόλεμοι του </a:t>
            </a:r>
            <a:r>
              <a:rPr lang="el-GR" dirty="0">
                <a:latin typeface="Times New Roman" pitchFamily="18" charset="0"/>
                <a:cs typeface="Times New Roman" pitchFamily="18" charset="0"/>
              </a:rPr>
              <a:t>20ού αιώνα</a:t>
            </a:r>
            <a:endParaRPr lang="en-US" dirty="0">
              <a:latin typeface="Times New Roman" pitchFamily="18" charset="0"/>
              <a:cs typeface="Times New Roman" pitchFamily="18" charset="0"/>
            </a:endParaRPr>
          </a:p>
          <a:p>
            <a:pPr marL="0" indent="0">
              <a:buNone/>
            </a:pPr>
            <a:r>
              <a:rPr lang="el-GR" dirty="0">
                <a:latin typeface="Times New Roman" pitchFamily="18" charset="0"/>
                <a:cs typeface="Times New Roman" pitchFamily="18" charset="0"/>
              </a:rPr>
              <a:t>4. κύριες αλλαγές του μεταπολεμικού κόσμου </a:t>
            </a:r>
            <a:endParaRPr lang="el-GR" dirty="0" smtClean="0">
              <a:latin typeface="Times New Roman" pitchFamily="18" charset="0"/>
              <a:cs typeface="Times New Roman" pitchFamily="18" charset="0"/>
            </a:endParaRPr>
          </a:p>
          <a:p>
            <a:pPr marL="0" indent="0" algn="just">
              <a:buNone/>
            </a:pPr>
            <a:r>
              <a:rPr lang="el-GR" i="1" dirty="0" smtClean="0">
                <a:latin typeface="Times New Roman" pitchFamily="18" charset="0"/>
                <a:cs typeface="Times New Roman" pitchFamily="18" charset="0"/>
              </a:rPr>
              <a:t>Πρόκειται για </a:t>
            </a:r>
            <a:r>
              <a:rPr lang="el-GR" i="1" dirty="0" smtClean="0">
                <a:latin typeface="Times New Roman" pitchFamily="18" charset="0"/>
                <a:cs typeface="Times New Roman" pitchFamily="18" charset="0"/>
              </a:rPr>
              <a:t>επιλογή </a:t>
            </a:r>
            <a:r>
              <a:rPr lang="el-GR" i="1" dirty="0" smtClean="0">
                <a:latin typeface="Times New Roman" pitchFamily="18" charset="0"/>
                <a:cs typeface="Times New Roman" pitchFamily="18" charset="0"/>
              </a:rPr>
              <a:t>που επιβάλλεται όχι μόνο </a:t>
            </a:r>
            <a:r>
              <a:rPr lang="el-GR" i="1" dirty="0" smtClean="0">
                <a:latin typeface="Times New Roman" pitchFamily="18" charset="0"/>
                <a:cs typeface="Times New Roman" pitchFamily="18" charset="0"/>
              </a:rPr>
              <a:t>από τη  μείωση </a:t>
            </a:r>
            <a:r>
              <a:rPr lang="el-GR" i="1" dirty="0" smtClean="0">
                <a:latin typeface="Times New Roman" pitchFamily="18" charset="0"/>
                <a:cs typeface="Times New Roman" pitchFamily="18" charset="0"/>
              </a:rPr>
              <a:t>των διδακτικών ωρών του μαθήματος, αλλά και για μεθοδολογικούς λόγους, να κατανοήσουν  π.χ. οι </a:t>
            </a:r>
            <a:r>
              <a:rPr lang="el-GR" i="1" dirty="0">
                <a:latin typeface="Times New Roman" pitchFamily="18" charset="0"/>
                <a:cs typeface="Times New Roman" pitchFamily="18" charset="0"/>
              </a:rPr>
              <a:t>εκπαιδευτικοί την ανάγκη να </a:t>
            </a:r>
            <a:r>
              <a:rPr lang="el-GR" i="1" dirty="0" smtClean="0">
                <a:latin typeface="Times New Roman" pitchFamily="18" charset="0"/>
                <a:cs typeface="Times New Roman" pitchFamily="18" charset="0"/>
              </a:rPr>
              <a:t>οργανώσουν τη διδασκαλία τους με βάση έννοιες (διαφωτισμό</a:t>
            </a:r>
            <a:r>
              <a:rPr lang="el-GR" i="1" dirty="0">
                <a:latin typeface="Times New Roman" pitchFamily="18" charset="0"/>
                <a:cs typeface="Times New Roman" pitchFamily="18" charset="0"/>
              </a:rPr>
              <a:t>, επανάσταση, σύνταγμα κλπ</a:t>
            </a:r>
            <a:r>
              <a:rPr lang="el-GR" i="1" dirty="0" smtClean="0">
                <a:latin typeface="Times New Roman" pitchFamily="18" charset="0"/>
                <a:cs typeface="Times New Roman" pitchFamily="18" charset="0"/>
              </a:rPr>
              <a:t>.)  </a:t>
            </a:r>
            <a:r>
              <a:rPr lang="el-GR" i="1" dirty="0">
                <a:latin typeface="Times New Roman" pitchFamily="18" charset="0"/>
                <a:cs typeface="Times New Roman" pitchFamily="18" charset="0"/>
              </a:rPr>
              <a:t>και όχι με βάση τα γεγονότα. </a:t>
            </a:r>
            <a:endParaRPr lang="en-US" i="1" dirty="0">
              <a:latin typeface="Times New Roman" pitchFamily="18" charset="0"/>
              <a:cs typeface="Times New Roman" pitchFamily="18" charset="0"/>
            </a:endParaRPr>
          </a:p>
          <a:p>
            <a:pPr marL="0" indent="0">
              <a:buNone/>
            </a:pPr>
            <a:endParaRPr lang="en-US" dirty="0">
              <a:latin typeface="Times New Roman" pitchFamily="18" charset="0"/>
              <a:cs typeface="Times New Roman" pitchFamily="18" charset="0"/>
            </a:endParaRPr>
          </a:p>
          <a:p>
            <a:endParaRPr lang="en-US" dirty="0"/>
          </a:p>
        </p:txBody>
      </p:sp>
    </p:spTree>
    <p:extLst>
      <p:ext uri="{BB962C8B-B14F-4D97-AF65-F5344CB8AC3E}">
        <p14:creationId xmlns:p14="http://schemas.microsoft.com/office/powerpoint/2010/main" val="303528327"/>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157</TotalTime>
  <Words>2102</Words>
  <Application>Microsoft Office PowerPoint</Application>
  <PresentationFormat>On-screen Show (4:3)</PresentationFormat>
  <Paragraphs>143</Paragraphs>
  <Slides>26</Slides>
  <Notes>0</Notes>
  <HiddenSlides>0</HiddenSlides>
  <MMClips>0</MMClips>
  <ScaleCrop>false</ScaleCrop>
  <HeadingPairs>
    <vt:vector size="4" baseType="variant">
      <vt:variant>
        <vt:lpstr>Theme</vt:lpstr>
      </vt:variant>
      <vt:variant>
        <vt:i4>1</vt:i4>
      </vt:variant>
      <vt:variant>
        <vt:lpstr>Slide Titles</vt:lpstr>
      </vt:variant>
      <vt:variant>
        <vt:i4>26</vt:i4>
      </vt:variant>
    </vt:vector>
  </HeadingPairs>
  <TitlesOfParts>
    <vt:vector size="27" baseType="lpstr">
      <vt:lpstr>Office Theme</vt:lpstr>
      <vt:lpstr>Αναδιάρθρωση και Εξορθολογισμός  της διδακτέας ύλης  στο Γυμνάσιο στο μάθημα της Ιστορίας </vt:lpstr>
      <vt:lpstr>PowerPoint Presentation</vt:lpstr>
      <vt:lpstr>Προβλήματα που σχετίζονται με τα συγκεκριμένα βιβλία: </vt:lpstr>
      <vt:lpstr>Προβλήματα που σχετίζονται με τη διδασκαλία του μαθήματος: </vt:lpstr>
      <vt:lpstr>Προβλήματα που σχετίζονται με γενικότερες εκπαιδευτικές ανάγκες: </vt:lpstr>
      <vt:lpstr>Ποιοι ήταν οι στόχοι μας:</vt:lpstr>
      <vt:lpstr>Οι τρόποι με τους οποίους προσπαθήσαμε να επιλύσουμε τα παραπάνω ζητήματα είναι οι εξής:  </vt:lpstr>
      <vt:lpstr>1. Αναδιάρθρωση ενοτήτων </vt:lpstr>
      <vt:lpstr>στην περίπτωση της Γ΄ Γυμνασίου η παρέμβασή μας ήταν μεγαλύτερης έκτασης και οργανώθηκε γύρω από τους εξής  άξονες:</vt:lpstr>
      <vt:lpstr>Μείωση της ύλης και εξορθολογισμός </vt:lpstr>
      <vt:lpstr>PowerPoint Presentation</vt:lpstr>
      <vt:lpstr>Η συμμαχία της Δήλου - Η συμμαχία όργανο της αθηναϊκής ηγεμονίας  </vt:lpstr>
      <vt:lpstr>Συνοπτική παρουσίαση ή απλή αναφορά:</vt:lpstr>
      <vt:lpstr>Η υποταγή του ελληνικού κόσμου </vt:lpstr>
      <vt:lpstr>Τα αποτελέσματα του Β΄ Παγκοσμίου Πολέμου και η ίδρυση του Οργανισμού Ηνωμένων Εθνών </vt:lpstr>
      <vt:lpstr>Ποιες ενότητες ή σημεία έχουμε συμπεριλάβει στην κατηγορία της συνοπτικής παρουσίασης ή απλής αναφοράς;</vt:lpstr>
      <vt:lpstr>PowerPoint Presentation</vt:lpstr>
      <vt:lpstr>1.Τα αίτια και οι αφορμές του Πελοποννησιακού πολέμου-Ο Αρχιδάμειος πόλεμος  2.Η εκστρατεία στη Σικελία - Ο Δεκελεικός πόλεμος. </vt:lpstr>
      <vt:lpstr>Η ΕΞΕΛΙΞΗ ΤΗΣ ΜΕΣΑΙΩΝΙΚΗΣ ΕΥΡΩΠΗΣ ΜΕΤΑ ΤΗ ΜΕΤΑΝΑΣΤΕΥΣΗ ΤΩΝ ΛΑΩΝ (5ος-10ος  αι.) 2. Ο Καρλομάγνος και η εποχή του </vt:lpstr>
      <vt:lpstr>Υποστηρικτικό υλικό και προτεινόμενες δραστηριότητες </vt:lpstr>
      <vt:lpstr>PowerPoint Presentation</vt:lpstr>
      <vt:lpstr>PowerPoint Presentation</vt:lpstr>
      <vt:lpstr>PowerPoint Presentation</vt:lpstr>
      <vt:lpstr>PowerPoint Presentation</vt:lpstr>
      <vt:lpstr>Προτάσεις για εργασίες (Α΄ και Β΄ Γυμνασίου)</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Αναδιάρθρωση και Εξορθολικός  της διδακτέας ύλης  στο Γυμνάσιο στο μάθημα της Ιστορίας</dc:title>
  <dc:creator>Sevasti</dc:creator>
  <cp:lastModifiedBy>Sevasti</cp:lastModifiedBy>
  <cp:revision>21</cp:revision>
  <dcterms:created xsi:type="dcterms:W3CDTF">2016-09-14T11:56:17Z</dcterms:created>
  <dcterms:modified xsi:type="dcterms:W3CDTF">2016-09-22T05:09:29Z</dcterms:modified>
</cp:coreProperties>
</file>