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7" r:id="rId5"/>
    <p:sldId id="260" r:id="rId6"/>
    <p:sldId id="261" r:id="rId7"/>
    <p:sldId id="264" r:id="rId8"/>
    <p:sldId id="265" r:id="rId9"/>
    <p:sldId id="268" r:id="rId10"/>
    <p:sldId id="269" r:id="rId11"/>
    <p:sldId id="270" r:id="rId12"/>
    <p:sldId id="271" r:id="rId13"/>
    <p:sldId id="272" r:id="rId14"/>
    <p:sldId id="273" r:id="rId15"/>
    <p:sldId id="274" r:id="rId16"/>
    <p:sldId id="275" r:id="rId17"/>
    <p:sldId id="277" r:id="rId18"/>
    <p:sldId id="263" r:id="rId19"/>
    <p:sldId id="278" r:id="rId20"/>
    <p:sldId id="279" r:id="rId21"/>
    <p:sldId id="280" r:id="rId22"/>
    <p:sldId id="281" r:id="rId23"/>
    <p:sldId id="282" r:id="rId24"/>
    <p:sldId id="283" r:id="rId25"/>
    <p:sldId id="262" r:id="rId26"/>
    <p:sldId id="284" r:id="rId27"/>
    <p:sldId id="285" r:id="rId28"/>
    <p:sldId id="266"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A14578-2E7C-4944-91BA-CAE3694E7A2F}" type="datetimeFigureOut">
              <a:rPr lang="en-US" smtClean="0"/>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B3F4EB-B533-4321-AA45-0BC5688D1CCD}" type="slidenum">
              <a:rPr lang="en-US" smtClean="0"/>
              <a:t>‹#›</a:t>
            </a:fld>
            <a:endParaRPr lang="en-US"/>
          </a:p>
        </p:txBody>
      </p:sp>
    </p:spTree>
    <p:extLst>
      <p:ext uri="{BB962C8B-B14F-4D97-AF65-F5344CB8AC3E}">
        <p14:creationId xmlns:p14="http://schemas.microsoft.com/office/powerpoint/2010/main" val="3062095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A14578-2E7C-4944-91BA-CAE3694E7A2F}" type="datetimeFigureOut">
              <a:rPr lang="en-US" smtClean="0"/>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B3F4EB-B533-4321-AA45-0BC5688D1CCD}" type="slidenum">
              <a:rPr lang="en-US" smtClean="0"/>
              <a:t>‹#›</a:t>
            </a:fld>
            <a:endParaRPr lang="en-US"/>
          </a:p>
        </p:txBody>
      </p:sp>
    </p:spTree>
    <p:extLst>
      <p:ext uri="{BB962C8B-B14F-4D97-AF65-F5344CB8AC3E}">
        <p14:creationId xmlns:p14="http://schemas.microsoft.com/office/powerpoint/2010/main" val="2256892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A14578-2E7C-4944-91BA-CAE3694E7A2F}" type="datetimeFigureOut">
              <a:rPr lang="en-US" smtClean="0"/>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B3F4EB-B533-4321-AA45-0BC5688D1CCD}" type="slidenum">
              <a:rPr lang="en-US" smtClean="0"/>
              <a:t>‹#›</a:t>
            </a:fld>
            <a:endParaRPr lang="en-US"/>
          </a:p>
        </p:txBody>
      </p:sp>
    </p:spTree>
    <p:extLst>
      <p:ext uri="{BB962C8B-B14F-4D97-AF65-F5344CB8AC3E}">
        <p14:creationId xmlns:p14="http://schemas.microsoft.com/office/powerpoint/2010/main" val="2366301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A14578-2E7C-4944-91BA-CAE3694E7A2F}" type="datetimeFigureOut">
              <a:rPr lang="en-US" smtClean="0"/>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B3F4EB-B533-4321-AA45-0BC5688D1CCD}" type="slidenum">
              <a:rPr lang="en-US" smtClean="0"/>
              <a:t>‹#›</a:t>
            </a:fld>
            <a:endParaRPr lang="en-US"/>
          </a:p>
        </p:txBody>
      </p:sp>
    </p:spTree>
    <p:extLst>
      <p:ext uri="{BB962C8B-B14F-4D97-AF65-F5344CB8AC3E}">
        <p14:creationId xmlns:p14="http://schemas.microsoft.com/office/powerpoint/2010/main" val="71611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A14578-2E7C-4944-91BA-CAE3694E7A2F}" type="datetimeFigureOut">
              <a:rPr lang="en-US" smtClean="0"/>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B3F4EB-B533-4321-AA45-0BC5688D1CCD}" type="slidenum">
              <a:rPr lang="en-US" smtClean="0"/>
              <a:t>‹#›</a:t>
            </a:fld>
            <a:endParaRPr lang="en-US"/>
          </a:p>
        </p:txBody>
      </p:sp>
    </p:spTree>
    <p:extLst>
      <p:ext uri="{BB962C8B-B14F-4D97-AF65-F5344CB8AC3E}">
        <p14:creationId xmlns:p14="http://schemas.microsoft.com/office/powerpoint/2010/main" val="2497929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8A14578-2E7C-4944-91BA-CAE3694E7A2F}" type="datetimeFigureOut">
              <a:rPr lang="en-US" smtClean="0"/>
              <a:t>9/22/2016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B3F4EB-B533-4321-AA45-0BC5688D1CCD}" type="slidenum">
              <a:rPr lang="en-US" smtClean="0"/>
              <a:t>‹#›</a:t>
            </a:fld>
            <a:endParaRPr lang="en-US"/>
          </a:p>
        </p:txBody>
      </p:sp>
    </p:spTree>
    <p:extLst>
      <p:ext uri="{BB962C8B-B14F-4D97-AF65-F5344CB8AC3E}">
        <p14:creationId xmlns:p14="http://schemas.microsoft.com/office/powerpoint/2010/main" val="427665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8A14578-2E7C-4944-91BA-CAE3694E7A2F}" type="datetimeFigureOut">
              <a:rPr lang="en-US" smtClean="0"/>
              <a:t>9/22/2016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B3F4EB-B533-4321-AA45-0BC5688D1CCD}" type="slidenum">
              <a:rPr lang="en-US" smtClean="0"/>
              <a:t>‹#›</a:t>
            </a:fld>
            <a:endParaRPr lang="en-US"/>
          </a:p>
        </p:txBody>
      </p:sp>
    </p:spTree>
    <p:extLst>
      <p:ext uri="{BB962C8B-B14F-4D97-AF65-F5344CB8AC3E}">
        <p14:creationId xmlns:p14="http://schemas.microsoft.com/office/powerpoint/2010/main" val="1097548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A14578-2E7C-4944-91BA-CAE3694E7A2F}" type="datetimeFigureOut">
              <a:rPr lang="en-US" smtClean="0"/>
              <a:t>9/22/2016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B3F4EB-B533-4321-AA45-0BC5688D1CCD}" type="slidenum">
              <a:rPr lang="en-US" smtClean="0"/>
              <a:t>‹#›</a:t>
            </a:fld>
            <a:endParaRPr lang="en-US"/>
          </a:p>
        </p:txBody>
      </p:sp>
    </p:spTree>
    <p:extLst>
      <p:ext uri="{BB962C8B-B14F-4D97-AF65-F5344CB8AC3E}">
        <p14:creationId xmlns:p14="http://schemas.microsoft.com/office/powerpoint/2010/main" val="471032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A14578-2E7C-4944-91BA-CAE3694E7A2F}" type="datetimeFigureOut">
              <a:rPr lang="en-US" smtClean="0"/>
              <a:t>9/22/2016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B3F4EB-B533-4321-AA45-0BC5688D1CCD}" type="slidenum">
              <a:rPr lang="en-US" smtClean="0"/>
              <a:t>‹#›</a:t>
            </a:fld>
            <a:endParaRPr lang="en-US"/>
          </a:p>
        </p:txBody>
      </p:sp>
    </p:spTree>
    <p:extLst>
      <p:ext uri="{BB962C8B-B14F-4D97-AF65-F5344CB8AC3E}">
        <p14:creationId xmlns:p14="http://schemas.microsoft.com/office/powerpoint/2010/main" val="289799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A14578-2E7C-4944-91BA-CAE3694E7A2F}" type="datetimeFigureOut">
              <a:rPr lang="en-US" smtClean="0"/>
              <a:t>9/22/2016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B3F4EB-B533-4321-AA45-0BC5688D1CCD}" type="slidenum">
              <a:rPr lang="en-US" smtClean="0"/>
              <a:t>‹#›</a:t>
            </a:fld>
            <a:endParaRPr lang="en-US"/>
          </a:p>
        </p:txBody>
      </p:sp>
    </p:spTree>
    <p:extLst>
      <p:ext uri="{BB962C8B-B14F-4D97-AF65-F5344CB8AC3E}">
        <p14:creationId xmlns:p14="http://schemas.microsoft.com/office/powerpoint/2010/main" val="317825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A14578-2E7C-4944-91BA-CAE3694E7A2F}" type="datetimeFigureOut">
              <a:rPr lang="en-US" smtClean="0"/>
              <a:t>9/22/2016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B3F4EB-B533-4321-AA45-0BC5688D1CCD}" type="slidenum">
              <a:rPr lang="en-US" smtClean="0"/>
              <a:t>‹#›</a:t>
            </a:fld>
            <a:endParaRPr lang="en-US"/>
          </a:p>
        </p:txBody>
      </p:sp>
    </p:spTree>
    <p:extLst>
      <p:ext uri="{BB962C8B-B14F-4D97-AF65-F5344CB8AC3E}">
        <p14:creationId xmlns:p14="http://schemas.microsoft.com/office/powerpoint/2010/main" val="593969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A14578-2E7C-4944-91BA-CAE3694E7A2F}" type="datetimeFigureOut">
              <a:rPr lang="en-US" smtClean="0"/>
              <a:t>9/22/2016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B3F4EB-B533-4321-AA45-0BC5688D1CCD}" type="slidenum">
              <a:rPr lang="en-US" smtClean="0"/>
              <a:t>‹#›</a:t>
            </a:fld>
            <a:endParaRPr lang="en-US"/>
          </a:p>
        </p:txBody>
      </p:sp>
    </p:spTree>
    <p:extLst>
      <p:ext uri="{BB962C8B-B14F-4D97-AF65-F5344CB8AC3E}">
        <p14:creationId xmlns:p14="http://schemas.microsoft.com/office/powerpoint/2010/main" val="1897943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ime.gr/chronos/07/gr/politics/index21.html" TargetMode="External"/><Relationship Id="rId2" Type="http://schemas.openxmlformats.org/officeDocument/2006/relationships/hyperlink" Target="https://goo.gl/2Sy2ll" TargetMode="External"/><Relationship Id="rId1" Type="http://schemas.openxmlformats.org/officeDocument/2006/relationships/slideLayout" Target="../slideLayouts/slideLayout2.xml"/><Relationship Id="rId5" Type="http://schemas.openxmlformats.org/officeDocument/2006/relationships/hyperlink" Target="https://www.gutenberg.org/files/42598/42598-h/42598-h.htm" TargetMode="External"/><Relationship Id="rId4" Type="http://schemas.openxmlformats.org/officeDocument/2006/relationships/hyperlink" Target="http://www.ime.gr/chronos/07/gr/society/index30.html"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www.ime.gr/chronos/06/gr/kingdoms/index.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Times New Roman" pitchFamily="18" charset="0"/>
                <a:cs typeface="Times New Roman" pitchFamily="18" charset="0"/>
              </a:rPr>
              <a:t>A</a:t>
            </a:r>
            <a:r>
              <a:rPr lang="el-GR" dirty="0" smtClean="0">
                <a:latin typeface="Times New Roman" pitchFamily="18" charset="0"/>
                <a:cs typeface="Times New Roman" pitchFamily="18" charset="0"/>
              </a:rPr>
              <a:t>ναδιάρθρωση και εξορθολογισμός της ύλης</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r>
              <a:rPr lang="el-GR" dirty="0" smtClean="0">
                <a:solidFill>
                  <a:schemeClr val="tx1"/>
                </a:solidFill>
                <a:latin typeface="Times New Roman" pitchFamily="18" charset="0"/>
                <a:cs typeface="Times New Roman" pitchFamily="18" charset="0"/>
              </a:rPr>
              <a:t>ΙΣΤΟΡΙΑ </a:t>
            </a:r>
            <a:endParaRPr lang="en-US" dirty="0" smtClean="0">
              <a:solidFill>
                <a:schemeClr val="tx1"/>
              </a:solidFill>
              <a:latin typeface="Times New Roman" pitchFamily="18" charset="0"/>
              <a:cs typeface="Times New Roman" pitchFamily="18" charset="0"/>
            </a:endParaRPr>
          </a:p>
          <a:p>
            <a:r>
              <a:rPr lang="el-GR" dirty="0" smtClean="0">
                <a:solidFill>
                  <a:schemeClr val="tx1"/>
                </a:solidFill>
                <a:latin typeface="Times New Roman" pitchFamily="18" charset="0"/>
                <a:cs typeface="Times New Roman" pitchFamily="18" charset="0"/>
              </a:rPr>
              <a:t>Α΄ και Β΄ τάξη ΛΥΚΕΙΟΥ</a:t>
            </a:r>
          </a:p>
          <a:p>
            <a:r>
              <a:rPr lang="el-GR" dirty="0" smtClean="0">
                <a:solidFill>
                  <a:schemeClr val="tx1"/>
                </a:solidFill>
                <a:latin typeface="Times New Roman" pitchFamily="18" charset="0"/>
                <a:cs typeface="Times New Roman" pitchFamily="18" charset="0"/>
              </a:rPr>
              <a:t>(ημερήσιου και εσπερινού)</a:t>
            </a:r>
            <a:endParaRPr lang="en-US"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0754202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443841"/>
            <a:ext cx="8458200" cy="5262979"/>
          </a:xfrm>
          <a:prstGeom prst="rect">
            <a:avLst/>
          </a:prstGeom>
        </p:spPr>
        <p:txBody>
          <a:bodyPr wrap="square">
            <a:spAutoFit/>
          </a:bodyPr>
          <a:lstStyle/>
          <a:p>
            <a:pPr algn="just"/>
            <a:r>
              <a:rPr lang="el-GR" sz="2800" dirty="0">
                <a:latin typeface="Times New Roman" pitchFamily="18" charset="0"/>
                <a:cs typeface="Times New Roman" pitchFamily="18" charset="0"/>
              </a:rPr>
              <a:t>Ένας άλλος λόγος που μας οδήγησε σε αυτήν την κατεύθυνση ήταν και το γεγονός ότι στην πράξη, αρκετές φορές, ο,τιδήποτε αφαιρείται από την ύλη και προτείνεται να διδαχθεί συνοπτικά, δεν διδάσκεται ή δεν διδάσκεται στα σημεία εκείνα που πραγματικά αποτελούν βάση για επόμενες ενότητες. Επομένως έπρεπε αφενός να καταστεί δυνατόν να οργανωθεί η ύλη κάτω από συγκεκριμένους άξονες, αφετέρου να αποκατασταθεί η συνέχεια των φαινομένων προκειμένου να καταστεί δυνατή </a:t>
            </a:r>
            <a:r>
              <a:rPr lang="el-GR" sz="2800" dirty="0" smtClean="0">
                <a:latin typeface="Times New Roman" pitchFamily="18" charset="0"/>
                <a:cs typeface="Times New Roman" pitchFamily="18" charset="0"/>
              </a:rPr>
              <a:t>και η </a:t>
            </a:r>
            <a:r>
              <a:rPr lang="el-GR" sz="2800" dirty="0">
                <a:latin typeface="Times New Roman" pitchFamily="18" charset="0"/>
                <a:cs typeface="Times New Roman" pitchFamily="18" charset="0"/>
              </a:rPr>
              <a:t>ιστορική </a:t>
            </a:r>
            <a:r>
              <a:rPr lang="el-GR" sz="2800" dirty="0" smtClean="0">
                <a:latin typeface="Times New Roman" pitchFamily="18" charset="0"/>
                <a:cs typeface="Times New Roman" pitchFamily="18" charset="0"/>
              </a:rPr>
              <a:t>τους κατανόηση. </a:t>
            </a:r>
            <a:r>
              <a:rPr lang="el-GR" sz="2800" dirty="0">
                <a:latin typeface="Times New Roman" pitchFamily="18" charset="0"/>
                <a:cs typeface="Times New Roman" pitchFamily="18" charset="0"/>
              </a:rPr>
              <a:t>Οι ενότητες που παρουσιάζονται με συνοπτικό τρόπο </a:t>
            </a:r>
            <a:r>
              <a:rPr lang="el-GR" sz="2800" dirty="0" smtClean="0">
                <a:latin typeface="Times New Roman" pitchFamily="18" charset="0"/>
                <a:cs typeface="Times New Roman" pitchFamily="18" charset="0"/>
              </a:rPr>
              <a:t>έχουν </a:t>
            </a:r>
            <a:r>
              <a:rPr lang="el-GR" sz="2800" dirty="0">
                <a:latin typeface="Times New Roman" pitchFamily="18" charset="0"/>
                <a:cs typeface="Times New Roman" pitchFamily="18" charset="0"/>
              </a:rPr>
              <a:t>αυτόν τον ρόλο. </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0145506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936010"/>
            <a:ext cx="7924800" cy="2677656"/>
          </a:xfrm>
          <a:prstGeom prst="rect">
            <a:avLst/>
          </a:prstGeom>
        </p:spPr>
        <p:txBody>
          <a:bodyPr wrap="square">
            <a:spAutoFit/>
          </a:bodyPr>
          <a:lstStyle/>
          <a:p>
            <a:pPr algn="just"/>
            <a:r>
              <a:rPr lang="el-GR" sz="2800" i="1" dirty="0">
                <a:latin typeface="Times New Roman" pitchFamily="18" charset="0"/>
                <a:cs typeface="Times New Roman" pitchFamily="18" charset="0"/>
              </a:rPr>
              <a:t>Ας δούμε τώρα σε ποια κατεύθυνση κινούμαστε στις δύο τάξεις του Λυκείου. </a:t>
            </a:r>
            <a:r>
              <a:rPr lang="el-GR" sz="2800" dirty="0">
                <a:latin typeface="Times New Roman" pitchFamily="18" charset="0"/>
                <a:cs typeface="Times New Roman" pitchFamily="18" charset="0"/>
              </a:rPr>
              <a:t>Προκαταβολικά </a:t>
            </a:r>
            <a:r>
              <a:rPr lang="el-GR" sz="2800" dirty="0" smtClean="0">
                <a:latin typeface="Times New Roman" pitchFamily="18" charset="0"/>
                <a:cs typeface="Times New Roman" pitchFamily="18" charset="0"/>
              </a:rPr>
              <a:t>δηλώνουμε </a:t>
            </a:r>
            <a:r>
              <a:rPr lang="el-GR" sz="2800" dirty="0" smtClean="0">
                <a:latin typeface="Times New Roman" pitchFamily="18" charset="0"/>
                <a:cs typeface="Times New Roman" pitchFamily="18" charset="0"/>
              </a:rPr>
              <a:t>πως </a:t>
            </a:r>
            <a:r>
              <a:rPr lang="el-GR" sz="2800" dirty="0">
                <a:latin typeface="Times New Roman" pitchFamily="18" charset="0"/>
                <a:cs typeface="Times New Roman" pitchFamily="18" charset="0"/>
              </a:rPr>
              <a:t>η επιλογή των κατευθύνσεων γύρω από τις οποίες οργανώθηκαν οι παρακάτω προτάσεις επιβλήθηκε εν πολλοίς και από το είδος της ιστορίας που προβάλλουν τα συγκεκριμένα βιβλία. </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12027950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b="1" dirty="0">
                <a:latin typeface="Times New Roman" pitchFamily="18" charset="0"/>
                <a:cs typeface="Times New Roman" pitchFamily="18" charset="0"/>
              </a:rPr>
              <a:t>Ιστορία του αρχαίου κόσμου, Α΄ τάξη Λυκείου</a:t>
            </a:r>
            <a:r>
              <a:rPr lang="en-US" sz="3200" dirty="0">
                <a:latin typeface="Times New Roman" pitchFamily="18" charset="0"/>
                <a:cs typeface="Times New Roman" pitchFamily="18" charset="0"/>
              </a:rPr>
              <a:t/>
            </a:r>
            <a:br>
              <a:rPr lang="en-US" sz="3200"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0000" lnSpcReduction="20000"/>
          </a:bodyPr>
          <a:lstStyle/>
          <a:p>
            <a:pPr marL="0" indent="0" algn="just">
              <a:buNone/>
            </a:pPr>
            <a:r>
              <a:rPr lang="el-GR" sz="3600" u="sng" dirty="0" smtClean="0">
                <a:latin typeface="Times New Roman" pitchFamily="18" charset="0"/>
                <a:cs typeface="Times New Roman" pitchFamily="18" charset="0"/>
              </a:rPr>
              <a:t>Με </a:t>
            </a:r>
            <a:r>
              <a:rPr lang="el-GR" sz="3600" u="sng" dirty="0">
                <a:latin typeface="Times New Roman" pitchFamily="18" charset="0"/>
                <a:cs typeface="Times New Roman" pitchFamily="18" charset="0"/>
              </a:rPr>
              <a:t>αναλυτικό τρόπο</a:t>
            </a:r>
            <a:r>
              <a:rPr lang="el-GR" sz="3600" dirty="0">
                <a:latin typeface="Times New Roman" pitchFamily="18" charset="0"/>
                <a:cs typeface="Times New Roman" pitchFamily="18" charset="0"/>
              </a:rPr>
              <a:t> </a:t>
            </a:r>
            <a:r>
              <a:rPr lang="el-GR" sz="3600" dirty="0" smtClean="0">
                <a:latin typeface="Times New Roman" pitchFamily="18" charset="0"/>
                <a:cs typeface="Times New Roman" pitchFamily="18" charset="0"/>
              </a:rPr>
              <a:t>παρουσιάζονται σε μεγάλο βαθμό</a:t>
            </a:r>
            <a:r>
              <a:rPr lang="el-GR" sz="3600" u="sng" dirty="0" smtClean="0">
                <a:latin typeface="Times New Roman" pitchFamily="18" charset="0"/>
                <a:cs typeface="Times New Roman" pitchFamily="18" charset="0"/>
              </a:rPr>
              <a:t>,  </a:t>
            </a:r>
            <a:r>
              <a:rPr lang="el-GR" sz="3600" u="sng" dirty="0">
                <a:latin typeface="Times New Roman" pitchFamily="18" charset="0"/>
                <a:cs typeface="Times New Roman" pitchFamily="18" charset="0"/>
              </a:rPr>
              <a:t>άρα εξετάζονται,</a:t>
            </a:r>
            <a:r>
              <a:rPr lang="el-GR" sz="3600" dirty="0">
                <a:latin typeface="Times New Roman" pitchFamily="18" charset="0"/>
                <a:cs typeface="Times New Roman" pitchFamily="18" charset="0"/>
              </a:rPr>
              <a:t> η ομηρική, η αρχαϊκή και η κλασική εποχή, ώστε να αναδειχθούν τα γεγονότα εκείνα που σχετίζονται με την </a:t>
            </a:r>
            <a:r>
              <a:rPr lang="el-GR" sz="3600" dirty="0" smtClean="0">
                <a:latin typeface="Times New Roman" pitchFamily="18" charset="0"/>
                <a:cs typeface="Times New Roman" pitchFamily="18" charset="0"/>
              </a:rPr>
              <a:t>:</a:t>
            </a:r>
          </a:p>
          <a:p>
            <a:pPr algn="just"/>
            <a:r>
              <a:rPr lang="el-GR" sz="3600" dirty="0" smtClean="0">
                <a:latin typeface="Times New Roman" pitchFamily="18" charset="0"/>
                <a:cs typeface="Times New Roman" pitchFamily="18" charset="0"/>
              </a:rPr>
              <a:t>πολιτική </a:t>
            </a:r>
            <a:r>
              <a:rPr lang="el-GR" sz="3600" dirty="0">
                <a:latin typeface="Times New Roman" pitchFamily="18" charset="0"/>
                <a:cs typeface="Times New Roman" pitchFamily="18" charset="0"/>
              </a:rPr>
              <a:t>και κοινωνική- οικονομική οργάνωση της ομηρικής εποχής, </a:t>
            </a:r>
            <a:endParaRPr lang="el-GR" sz="3600" dirty="0" smtClean="0">
              <a:latin typeface="Times New Roman" pitchFamily="18" charset="0"/>
              <a:cs typeface="Times New Roman" pitchFamily="18" charset="0"/>
            </a:endParaRPr>
          </a:p>
          <a:p>
            <a:pPr algn="just"/>
            <a:r>
              <a:rPr lang="el-GR" sz="3600" dirty="0" smtClean="0">
                <a:latin typeface="Times New Roman" pitchFamily="18" charset="0"/>
                <a:cs typeface="Times New Roman" pitchFamily="18" charset="0"/>
              </a:rPr>
              <a:t>εμφάνιση </a:t>
            </a:r>
            <a:r>
              <a:rPr lang="el-GR" sz="3600" dirty="0">
                <a:latin typeface="Times New Roman" pitchFamily="18" charset="0"/>
                <a:cs typeface="Times New Roman" pitchFamily="18" charset="0"/>
              </a:rPr>
              <a:t>και εξέλιξη της πόλης- κράτους, </a:t>
            </a:r>
            <a:endParaRPr lang="el-GR" sz="3600" dirty="0" smtClean="0">
              <a:latin typeface="Times New Roman" pitchFamily="18" charset="0"/>
              <a:cs typeface="Times New Roman" pitchFamily="18" charset="0"/>
            </a:endParaRPr>
          </a:p>
          <a:p>
            <a:pPr algn="just"/>
            <a:r>
              <a:rPr lang="el-GR" sz="3600" dirty="0" smtClean="0">
                <a:latin typeface="Times New Roman" pitchFamily="18" charset="0"/>
                <a:cs typeface="Times New Roman" pitchFamily="18" charset="0"/>
              </a:rPr>
              <a:t>εξέλιξη </a:t>
            </a:r>
            <a:r>
              <a:rPr lang="el-GR" sz="3600" dirty="0">
                <a:latin typeface="Times New Roman" pitchFamily="18" charset="0"/>
                <a:cs typeface="Times New Roman" pitchFamily="18" charset="0"/>
              </a:rPr>
              <a:t>του δημοκρατικού πολιτεύματος στην αρχαία Αθήνα μέχρι και την κρίση του 4</a:t>
            </a:r>
            <a:r>
              <a:rPr lang="el-GR" sz="3600" baseline="30000" dirty="0">
                <a:latin typeface="Times New Roman" pitchFamily="18" charset="0"/>
                <a:cs typeface="Times New Roman" pitchFamily="18" charset="0"/>
              </a:rPr>
              <a:t>ο</a:t>
            </a:r>
            <a:r>
              <a:rPr lang="el-GR" sz="3600" dirty="0">
                <a:latin typeface="Times New Roman" pitchFamily="18" charset="0"/>
                <a:cs typeface="Times New Roman" pitchFamily="18" charset="0"/>
              </a:rPr>
              <a:t> αι. π.Χ.  </a:t>
            </a:r>
            <a:endParaRPr lang="el-GR" sz="3600" dirty="0" smtClean="0">
              <a:latin typeface="Times New Roman" pitchFamily="18" charset="0"/>
              <a:cs typeface="Times New Roman" pitchFamily="18" charset="0"/>
            </a:endParaRPr>
          </a:p>
          <a:p>
            <a:pPr marL="0" indent="0" algn="just">
              <a:buNone/>
            </a:pPr>
            <a:r>
              <a:rPr lang="el-GR" sz="3600" dirty="0" smtClean="0">
                <a:latin typeface="Times New Roman" pitchFamily="18" charset="0"/>
                <a:cs typeface="Times New Roman" pitchFamily="18" charset="0"/>
              </a:rPr>
              <a:t>Παρουσιάζονται </a:t>
            </a:r>
            <a:r>
              <a:rPr lang="el-GR" sz="3600" dirty="0">
                <a:latin typeface="Times New Roman" pitchFamily="18" charset="0"/>
                <a:cs typeface="Times New Roman" pitchFamily="18" charset="0"/>
              </a:rPr>
              <a:t>ορισμένες πτυχές του έργου του Μ. Αλεξάνδρου και του ελληνιστικού κόσμου, ώστε εκτός από την οργάνωσή τους (πολιτική, οικονομική, κοινωνική) να αναδειχθούν και πτυχές της ειδικότερης συμβολής τους.</a:t>
            </a:r>
            <a:endParaRPr lang="en-US" sz="36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3630028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marL="0" indent="0" algn="just">
              <a:buNone/>
            </a:pPr>
            <a:r>
              <a:rPr lang="el-GR" sz="3600" dirty="0" smtClean="0">
                <a:latin typeface="Times New Roman" pitchFamily="18" charset="0"/>
                <a:cs typeface="Times New Roman" pitchFamily="18" charset="0"/>
              </a:rPr>
              <a:t> Δίνεται </a:t>
            </a:r>
            <a:r>
              <a:rPr lang="el-GR" sz="3600" dirty="0">
                <a:latin typeface="Times New Roman" pitchFamily="18" charset="0"/>
                <a:cs typeface="Times New Roman" pitchFamily="18" charset="0"/>
              </a:rPr>
              <a:t>η δυνατότητα στους μαθητές να εμβαθύνουν στον ρωμαϊκό κόσμο μέσα από τη μελέτη της μετατροπής της </a:t>
            </a:r>
            <a:r>
              <a:rPr lang="en-US" sz="3600" dirty="0">
                <a:latin typeface="Times New Roman" pitchFamily="18" charset="0"/>
                <a:cs typeface="Times New Roman" pitchFamily="18" charset="0"/>
              </a:rPr>
              <a:t>Res </a:t>
            </a:r>
            <a:r>
              <a:rPr lang="en-US" sz="3600" dirty="0" err="1">
                <a:latin typeface="Times New Roman" pitchFamily="18" charset="0"/>
                <a:cs typeface="Times New Roman" pitchFamily="18" charset="0"/>
              </a:rPr>
              <a:t>publica</a:t>
            </a:r>
            <a:r>
              <a:rPr lang="el-GR" sz="3600" dirty="0">
                <a:latin typeface="Times New Roman" pitchFamily="18" charset="0"/>
                <a:cs typeface="Times New Roman" pitchFamily="18" charset="0"/>
              </a:rPr>
              <a:t> σε ηγεμονία, τις ρωμαϊκές κατακτήσεις και τις συνέπειές τους, αλλά και μέσα από την κρίση του 3</a:t>
            </a:r>
            <a:r>
              <a:rPr lang="el-GR" sz="3600" baseline="30000" dirty="0">
                <a:latin typeface="Times New Roman" pitchFamily="18" charset="0"/>
                <a:cs typeface="Times New Roman" pitchFamily="18" charset="0"/>
              </a:rPr>
              <a:t>ου</a:t>
            </a:r>
            <a:r>
              <a:rPr lang="el-GR" sz="3600" dirty="0">
                <a:latin typeface="Times New Roman" pitchFamily="18" charset="0"/>
                <a:cs typeface="Times New Roman" pitchFamily="18" charset="0"/>
              </a:rPr>
              <a:t> αι. μ.Χ., που οδηγεί τελικά στις αλλαγές του 4</a:t>
            </a:r>
            <a:r>
              <a:rPr lang="el-GR" sz="3600" baseline="30000" dirty="0">
                <a:latin typeface="Times New Roman" pitchFamily="18" charset="0"/>
                <a:cs typeface="Times New Roman" pitchFamily="18" charset="0"/>
              </a:rPr>
              <a:t>ου</a:t>
            </a:r>
            <a:r>
              <a:rPr lang="el-GR" sz="3600" dirty="0">
                <a:latin typeface="Times New Roman" pitchFamily="18" charset="0"/>
                <a:cs typeface="Times New Roman" pitchFamily="18" charset="0"/>
              </a:rPr>
              <a:t> αι. μ.Χ. </a:t>
            </a:r>
            <a:endParaRPr lang="en-US" sz="3600" dirty="0">
              <a:latin typeface="Times New Roman" pitchFamily="18" charset="0"/>
              <a:cs typeface="Times New Roman" pitchFamily="18" charset="0"/>
            </a:endParaRPr>
          </a:p>
          <a:p>
            <a:pPr marL="0" indent="0" algn="just">
              <a:buNone/>
            </a:pPr>
            <a:r>
              <a:rPr lang="el-GR" sz="3600" dirty="0">
                <a:latin typeface="Times New Roman" pitchFamily="18" charset="0"/>
                <a:cs typeface="Times New Roman" pitchFamily="18" charset="0"/>
              </a:rPr>
              <a:t>Οι τελευταίες μαζί με την αποδοχή του χριστιανισμού δημιουργούν τις προϋποθέσεις για τη μετεξέλιξη της ρωμαϊκής αυτοκρατορίας σε βυζαντινή. </a:t>
            </a:r>
            <a:endParaRPr lang="el-GR" sz="3600" dirty="0" smtClean="0">
              <a:latin typeface="Times New Roman" pitchFamily="18" charset="0"/>
              <a:cs typeface="Times New Roman" pitchFamily="18" charset="0"/>
            </a:endParaRPr>
          </a:p>
          <a:p>
            <a:pPr marL="0" indent="0" algn="just">
              <a:buNone/>
            </a:pPr>
            <a:r>
              <a:rPr lang="el-GR" sz="3600" dirty="0" smtClean="0">
                <a:latin typeface="Times New Roman" pitchFamily="18" charset="0"/>
                <a:cs typeface="Times New Roman" pitchFamily="18" charset="0"/>
              </a:rPr>
              <a:t>Τέλος </a:t>
            </a:r>
            <a:r>
              <a:rPr lang="el-GR" sz="3600" dirty="0">
                <a:latin typeface="Times New Roman" pitchFamily="18" charset="0"/>
                <a:cs typeface="Times New Roman" pitchFamily="18" charset="0"/>
              </a:rPr>
              <a:t>με αναλυτικό τρόπο παρουσιάζεται και η ελληνοχριστιανική οικουμένη της περιόδου του </a:t>
            </a:r>
            <a:r>
              <a:rPr lang="el-GR" sz="3600" dirty="0" smtClean="0">
                <a:latin typeface="Times New Roman" pitchFamily="18" charset="0"/>
                <a:cs typeface="Times New Roman" pitchFamily="18" charset="0"/>
              </a:rPr>
              <a:t>Ιουστινιανού, προκειμένου </a:t>
            </a:r>
            <a:r>
              <a:rPr lang="el-GR" sz="3600" dirty="0">
                <a:latin typeface="Times New Roman" pitchFamily="18" charset="0"/>
                <a:cs typeface="Times New Roman" pitchFamily="18" charset="0"/>
              </a:rPr>
              <a:t>να γίνει αντιληπτός ο μεταβατικός χαρακτήρας ολόκληρης  της περιόδου (4</a:t>
            </a:r>
            <a:r>
              <a:rPr lang="el-GR" sz="3600" baseline="30000" dirty="0">
                <a:latin typeface="Times New Roman" pitchFamily="18" charset="0"/>
                <a:cs typeface="Times New Roman" pitchFamily="18" charset="0"/>
              </a:rPr>
              <a:t>ος</a:t>
            </a:r>
            <a:r>
              <a:rPr lang="el-GR" sz="3600" dirty="0">
                <a:latin typeface="Times New Roman" pitchFamily="18" charset="0"/>
                <a:cs typeface="Times New Roman" pitchFamily="18" charset="0"/>
              </a:rPr>
              <a:t>-6</a:t>
            </a:r>
            <a:r>
              <a:rPr lang="el-GR" sz="3600" baseline="30000" dirty="0">
                <a:latin typeface="Times New Roman" pitchFamily="18" charset="0"/>
                <a:cs typeface="Times New Roman" pitchFamily="18" charset="0"/>
              </a:rPr>
              <a:t>ος</a:t>
            </a:r>
            <a:r>
              <a:rPr lang="el-GR" sz="3600" dirty="0">
                <a:latin typeface="Times New Roman" pitchFamily="18" charset="0"/>
                <a:cs typeface="Times New Roman" pitchFamily="18" charset="0"/>
              </a:rPr>
              <a:t> αι. μ.Χ.). </a:t>
            </a:r>
            <a:endParaRPr lang="en-US" sz="36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37486630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55000" lnSpcReduction="20000"/>
          </a:bodyPr>
          <a:lstStyle/>
          <a:p>
            <a:pPr marL="0" indent="0" algn="just">
              <a:buNone/>
            </a:pPr>
            <a:r>
              <a:rPr lang="el-GR" sz="4000" dirty="0">
                <a:latin typeface="Times New Roman" pitchFamily="18" charset="0"/>
                <a:cs typeface="Times New Roman" pitchFamily="18" charset="0"/>
              </a:rPr>
              <a:t>Τόσο στην περίπτωση της αρχαίας ελληνικής ιστορίας όσο και στην περίπτωση της ρωμαϊκής προτείνεται η αναγνώριση βασικών χαρακτηριστικών </a:t>
            </a:r>
            <a:r>
              <a:rPr lang="el-GR" sz="4000" b="1" dirty="0">
                <a:latin typeface="Times New Roman" pitchFamily="18" charset="0"/>
                <a:cs typeface="Times New Roman" pitchFamily="18" charset="0"/>
              </a:rPr>
              <a:t>έργων </a:t>
            </a:r>
            <a:r>
              <a:rPr lang="el-GR" sz="4000" b="1" dirty="0" smtClean="0">
                <a:latin typeface="Times New Roman" pitchFamily="18" charset="0"/>
                <a:cs typeface="Times New Roman" pitchFamily="18" charset="0"/>
              </a:rPr>
              <a:t>τέχνης</a:t>
            </a:r>
            <a:r>
              <a:rPr lang="el-GR" sz="4000" dirty="0" smtClean="0">
                <a:latin typeface="Times New Roman" pitchFamily="18" charset="0"/>
                <a:cs typeface="Times New Roman" pitchFamily="18" charset="0"/>
              </a:rPr>
              <a:t> </a:t>
            </a:r>
            <a:r>
              <a:rPr lang="el-GR" sz="4000" dirty="0">
                <a:latin typeface="Times New Roman" pitchFamily="18" charset="0"/>
                <a:cs typeface="Times New Roman" pitchFamily="18" charset="0"/>
              </a:rPr>
              <a:t>με </a:t>
            </a:r>
            <a:r>
              <a:rPr lang="el-GR" sz="4000" b="1" dirty="0">
                <a:latin typeface="Times New Roman" pitchFamily="18" charset="0"/>
                <a:cs typeface="Times New Roman" pitchFamily="18" charset="0"/>
              </a:rPr>
              <a:t>λέξεις –κλειδιά, </a:t>
            </a:r>
            <a:r>
              <a:rPr lang="el-GR" sz="4000" dirty="0">
                <a:latin typeface="Times New Roman" pitchFamily="18" charset="0"/>
                <a:cs typeface="Times New Roman" pitchFamily="18" charset="0"/>
              </a:rPr>
              <a:t>προκειμένου να </a:t>
            </a:r>
            <a:r>
              <a:rPr lang="el-GR" sz="4000" dirty="0" smtClean="0">
                <a:latin typeface="Times New Roman" pitchFamily="18" charset="0"/>
                <a:cs typeface="Times New Roman" pitchFamily="18" charset="0"/>
              </a:rPr>
              <a:t>:</a:t>
            </a:r>
          </a:p>
          <a:p>
            <a:pPr marL="0" indent="0" algn="just">
              <a:buNone/>
            </a:pPr>
            <a:endParaRPr lang="el-GR" sz="4000" dirty="0" smtClean="0">
              <a:latin typeface="Times New Roman" pitchFamily="18" charset="0"/>
              <a:cs typeface="Times New Roman" pitchFamily="18" charset="0"/>
            </a:endParaRPr>
          </a:p>
          <a:p>
            <a:pPr algn="just"/>
            <a:r>
              <a:rPr lang="el-GR" sz="4000" dirty="0" smtClean="0">
                <a:latin typeface="Times New Roman" pitchFamily="18" charset="0"/>
                <a:cs typeface="Times New Roman" pitchFamily="18" charset="0"/>
              </a:rPr>
              <a:t>καταστεί </a:t>
            </a:r>
            <a:r>
              <a:rPr lang="el-GR" sz="4000" dirty="0">
                <a:latin typeface="Times New Roman" pitchFamily="18" charset="0"/>
                <a:cs typeface="Times New Roman" pitchFamily="18" charset="0"/>
              </a:rPr>
              <a:t>δυνατή η σύγκριση έργων τέχνης διαφορετικών περιόδων, </a:t>
            </a:r>
            <a:endParaRPr lang="el-GR" sz="4000" dirty="0" smtClean="0">
              <a:latin typeface="Times New Roman" pitchFamily="18" charset="0"/>
              <a:cs typeface="Times New Roman" pitchFamily="18" charset="0"/>
            </a:endParaRPr>
          </a:p>
          <a:p>
            <a:pPr algn="just"/>
            <a:r>
              <a:rPr lang="el-GR" sz="4000" dirty="0" smtClean="0">
                <a:latin typeface="Times New Roman" pitchFamily="18" charset="0"/>
                <a:cs typeface="Times New Roman" pitchFamily="18" charset="0"/>
              </a:rPr>
              <a:t> </a:t>
            </a:r>
            <a:r>
              <a:rPr lang="el-GR" sz="4000" dirty="0">
                <a:latin typeface="Times New Roman" pitchFamily="18" charset="0"/>
                <a:cs typeface="Times New Roman" pitchFamily="18" charset="0"/>
              </a:rPr>
              <a:t>αναδειχθεί η στενή σχέση του ελληνικού και ρωμαϊκού </a:t>
            </a:r>
            <a:r>
              <a:rPr lang="el-GR" sz="4000" dirty="0" smtClean="0">
                <a:latin typeface="Times New Roman" pitchFamily="18" charset="0"/>
                <a:cs typeface="Times New Roman" pitchFamily="18" charset="0"/>
              </a:rPr>
              <a:t>πολιτισμού,</a:t>
            </a:r>
          </a:p>
          <a:p>
            <a:pPr algn="just"/>
            <a:r>
              <a:rPr lang="el-GR" sz="4000" dirty="0" smtClean="0">
                <a:latin typeface="Times New Roman" pitchFamily="18" charset="0"/>
                <a:cs typeface="Times New Roman" pitchFamily="18" charset="0"/>
              </a:rPr>
              <a:t>γίνει </a:t>
            </a:r>
            <a:r>
              <a:rPr lang="el-GR" sz="4000" dirty="0">
                <a:latin typeface="Times New Roman" pitchFamily="18" charset="0"/>
                <a:cs typeface="Times New Roman" pitchFamily="18" charset="0"/>
              </a:rPr>
              <a:t>κατανοητός ο τρόπος με τον οποίο η τέχνη προβάλλει πολιτικά μηνύματα. </a:t>
            </a:r>
            <a:endParaRPr lang="el-GR" sz="4000" dirty="0" smtClean="0">
              <a:latin typeface="Times New Roman" pitchFamily="18" charset="0"/>
              <a:cs typeface="Times New Roman" pitchFamily="18" charset="0"/>
            </a:endParaRPr>
          </a:p>
          <a:p>
            <a:pPr marL="0" indent="0" algn="just">
              <a:buNone/>
            </a:pPr>
            <a:endParaRPr lang="el-GR" sz="4000" dirty="0">
              <a:latin typeface="Times New Roman" pitchFamily="18" charset="0"/>
              <a:cs typeface="Times New Roman" pitchFamily="18" charset="0"/>
            </a:endParaRPr>
          </a:p>
          <a:p>
            <a:pPr marL="0" indent="0" algn="just">
              <a:buNone/>
            </a:pPr>
            <a:r>
              <a:rPr lang="el-GR" sz="4000" dirty="0" smtClean="0">
                <a:latin typeface="Times New Roman" pitchFamily="18" charset="0"/>
                <a:cs typeface="Times New Roman" pitchFamily="18" charset="0"/>
              </a:rPr>
              <a:t>Στην </a:t>
            </a:r>
            <a:r>
              <a:rPr lang="el-GR" sz="4000" dirty="0">
                <a:latin typeface="Times New Roman" pitchFamily="18" charset="0"/>
                <a:cs typeface="Times New Roman" pitchFamily="18" charset="0"/>
              </a:rPr>
              <a:t>τάξη αυτή προτείνουμε στην </a:t>
            </a:r>
            <a:r>
              <a:rPr lang="el-GR" sz="4000" b="1" u="sng" dirty="0">
                <a:latin typeface="Times New Roman" pitchFamily="18" charset="0"/>
                <a:cs typeface="Times New Roman" pitchFamily="18" charset="0"/>
              </a:rPr>
              <a:t>τελική αξιολόγηση </a:t>
            </a:r>
            <a:r>
              <a:rPr lang="el-GR" sz="4000" dirty="0">
                <a:latin typeface="Times New Roman" pitchFamily="18" charset="0"/>
                <a:cs typeface="Times New Roman" pitchFamily="18" charset="0"/>
              </a:rPr>
              <a:t>να συμπεριληφθούν και </a:t>
            </a:r>
            <a:r>
              <a:rPr lang="el-GR" sz="4000" b="1" dirty="0">
                <a:latin typeface="Times New Roman" pitchFamily="18" charset="0"/>
                <a:cs typeface="Times New Roman" pitchFamily="18" charset="0"/>
              </a:rPr>
              <a:t>οι ενότητες των έργων τέχνης </a:t>
            </a:r>
            <a:r>
              <a:rPr lang="el-GR" sz="4000" dirty="0">
                <a:latin typeface="Times New Roman" pitchFamily="18" charset="0"/>
                <a:cs typeface="Times New Roman" pitchFamily="18" charset="0"/>
              </a:rPr>
              <a:t>που έχουν διδαχθεί οι μαθητές κατά τη διάρκεια του έτους με λέξεις- κλειδιά.</a:t>
            </a:r>
            <a:endParaRPr lang="en-US" sz="40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9796973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85000" lnSpcReduction="20000"/>
          </a:bodyPr>
          <a:lstStyle/>
          <a:p>
            <a:pPr marL="0" indent="0" algn="just">
              <a:buNone/>
            </a:pPr>
            <a:r>
              <a:rPr lang="el-GR" dirty="0">
                <a:latin typeface="Times New Roman" pitchFamily="18" charset="0"/>
                <a:cs typeface="Times New Roman" pitchFamily="18" charset="0"/>
              </a:rPr>
              <a:t>Με συνοπτικό τρόπο διδάσκουμε, </a:t>
            </a:r>
            <a:r>
              <a:rPr lang="el-GR" u="sng" dirty="0">
                <a:latin typeface="Times New Roman" pitchFamily="18" charset="0"/>
                <a:cs typeface="Times New Roman" pitchFamily="18" charset="0"/>
              </a:rPr>
              <a:t>άρα δεν αξιολογούμε,</a:t>
            </a:r>
            <a:r>
              <a:rPr lang="el-GR" dirty="0">
                <a:latin typeface="Times New Roman" pitchFamily="18" charset="0"/>
                <a:cs typeface="Times New Roman" pitchFamily="18" charset="0"/>
              </a:rPr>
              <a:t>  στην τάξη αυτή ορισμένες ενότητες που σχετίζονται με τις παραπάνω κατευθύνσεις, των οποίων η διδασκαλία μέσα από δραστηριότητες θα βοηθούσε τους </a:t>
            </a:r>
            <a:r>
              <a:rPr lang="el-GR" dirty="0" smtClean="0">
                <a:latin typeface="Times New Roman" pitchFamily="18" charset="0"/>
                <a:cs typeface="Times New Roman" pitchFamily="18" charset="0"/>
              </a:rPr>
              <a:t>μαθητές/τριες </a:t>
            </a:r>
            <a:r>
              <a:rPr lang="el-GR" dirty="0">
                <a:latin typeface="Times New Roman" pitchFamily="18" charset="0"/>
                <a:cs typeface="Times New Roman" pitchFamily="18" charset="0"/>
              </a:rPr>
              <a:t>να αντιληφθούν το ιστορικό παρελθόν ως ολότητα εντάσσοντας τα προς μελέτη γεγονότα και φαινόμενα στο ιστορικό τους πλαίσιο, αλλά και συνδέοντάς τα με σύγχρονες οπτικές και ερωτήματα. </a:t>
            </a:r>
            <a:endParaRPr lang="el-GR" dirty="0" smtClean="0">
              <a:latin typeface="Times New Roman" pitchFamily="18" charset="0"/>
              <a:cs typeface="Times New Roman" pitchFamily="18" charset="0"/>
            </a:endParaRPr>
          </a:p>
          <a:p>
            <a:pPr marL="0" indent="0" algn="just">
              <a:buNone/>
            </a:pPr>
            <a:r>
              <a:rPr lang="el-GR" dirty="0" smtClean="0">
                <a:latin typeface="Times New Roman" pitchFamily="18" charset="0"/>
                <a:cs typeface="Times New Roman" pitchFamily="18" charset="0"/>
              </a:rPr>
              <a:t>Αυτό συμβαίνει στην περίπτωση των λαών της Μεσοποταμίας και Αιγύπτου, αλλά και των αιγαιακών πολιτισμών και του μυκηναϊκού. </a:t>
            </a:r>
          </a:p>
          <a:p>
            <a:pPr marL="0" indent="0" algn="just">
              <a:buNone/>
            </a:pPr>
            <a:r>
              <a:rPr lang="el-GR" dirty="0" smtClean="0">
                <a:latin typeface="Times New Roman" pitchFamily="18" charset="0"/>
                <a:cs typeface="Times New Roman" pitchFamily="18" charset="0"/>
              </a:rPr>
              <a:t>Σε κάποιες άλλες περιπτώσεις πρόκειται για στρατιωτικά γεγονότα ή και πολιτισμικά</a:t>
            </a:r>
            <a:r>
              <a:rPr lang="el-GR" dirty="0">
                <a:latin typeface="Times New Roman" pitchFamily="18" charset="0"/>
                <a:cs typeface="Times New Roman" pitchFamily="18" charset="0"/>
              </a:rPr>
              <a:t>, τα οποία πιστεύουμε ότι οι μαθητές μπορούν να γνωρίσουν, δεν χρειάζεται όμως και να αποστηθίσουν. </a:t>
            </a:r>
            <a:endParaRPr lang="el-GR" dirty="0" smtClean="0">
              <a:latin typeface="Times New Roman" pitchFamily="18" charset="0"/>
              <a:cs typeface="Times New Roman" pitchFamily="18" charset="0"/>
            </a:endParaRPr>
          </a:p>
          <a:p>
            <a:pPr marL="0" indent="0" algn="just">
              <a:buNone/>
            </a:pPr>
            <a:endParaRPr lang="el-GR" dirty="0">
              <a:latin typeface="Times New Roman" pitchFamily="18" charset="0"/>
              <a:cs typeface="Times New Roman" pitchFamily="18" charset="0"/>
            </a:endParaRPr>
          </a:p>
          <a:p>
            <a:pPr marL="0" indent="0" algn="just">
              <a:buNone/>
            </a:pPr>
            <a:endParaRPr lang="el-GR" dirty="0" smtClean="0">
              <a:latin typeface="Times New Roman" pitchFamily="18" charset="0"/>
              <a:cs typeface="Times New Roman" pitchFamily="18" charset="0"/>
            </a:endParaRPr>
          </a:p>
          <a:p>
            <a:pPr marL="0" indent="0" algn="just">
              <a:buNone/>
            </a:pP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9525119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52400"/>
            <a:ext cx="8229600" cy="4572000"/>
          </a:xfrm>
        </p:spPr>
        <p:txBody>
          <a:bodyPr>
            <a:noAutofit/>
          </a:bodyPr>
          <a:lstStyle/>
          <a:p>
            <a:pPr marL="0" indent="0" algn="just">
              <a:buNone/>
            </a:pPr>
            <a:r>
              <a:rPr lang="el-GR" sz="2400" b="1" i="1" dirty="0" smtClean="0">
                <a:latin typeface="Times New Roman" pitchFamily="18" charset="0"/>
                <a:cs typeface="Times New Roman" pitchFamily="18" charset="0"/>
              </a:rPr>
              <a:t>Σε ποια κατεύθυνση μπορεί να κινηθεί η συνοπτική διδασκαλία των λαών της Μεσοποταμίας </a:t>
            </a:r>
            <a:r>
              <a:rPr lang="el-GR" sz="2400" b="1" i="1" dirty="0">
                <a:latin typeface="Times New Roman" pitchFamily="18" charset="0"/>
                <a:cs typeface="Times New Roman" pitchFamily="18" charset="0"/>
              </a:rPr>
              <a:t>και της </a:t>
            </a:r>
            <a:r>
              <a:rPr lang="el-GR" sz="2400" b="1" i="1" dirty="0" smtClean="0">
                <a:latin typeface="Times New Roman" pitchFamily="18" charset="0"/>
                <a:cs typeface="Times New Roman" pitchFamily="18" charset="0"/>
              </a:rPr>
              <a:t>Αιγύπτου;</a:t>
            </a:r>
          </a:p>
          <a:p>
            <a:pPr marL="0" indent="0" algn="just">
              <a:buNone/>
            </a:pPr>
            <a:endParaRPr lang="el-GR" sz="2400" b="1" i="1" dirty="0" smtClean="0">
              <a:latin typeface="Times New Roman" pitchFamily="18" charset="0"/>
              <a:cs typeface="Times New Roman" pitchFamily="18" charset="0"/>
            </a:endParaRPr>
          </a:p>
          <a:p>
            <a:pPr marL="0" indent="0" algn="just">
              <a:buNone/>
            </a:pPr>
            <a:r>
              <a:rPr lang="el-GR" sz="2400" dirty="0" smtClean="0">
                <a:latin typeface="Times New Roman" pitchFamily="18" charset="0"/>
                <a:cs typeface="Times New Roman" pitchFamily="18" charset="0"/>
              </a:rPr>
              <a:t>Η πρότασή μας είναι ότι η διδασκαλία πρέπει να κινηθεί στην εξής κατεύθυνση:</a:t>
            </a:r>
          </a:p>
          <a:p>
            <a:pPr algn="just"/>
            <a:r>
              <a:rPr lang="el-GR" sz="2400" dirty="0" smtClean="0">
                <a:latin typeface="Times New Roman" pitchFamily="18" charset="0"/>
                <a:cs typeface="Times New Roman" pitchFamily="18" charset="0"/>
              </a:rPr>
              <a:t>Να διευκολύνει τους μαθητές/μαθήτριες στο </a:t>
            </a:r>
            <a:r>
              <a:rPr lang="el-GR" sz="2400" dirty="0">
                <a:latin typeface="Times New Roman" pitchFamily="18" charset="0"/>
                <a:cs typeface="Times New Roman" pitchFamily="18" charset="0"/>
              </a:rPr>
              <a:t>να αποκτήσουν μια γενική εικόνα των πολιτισμών αυτών σε τομείς που θα τους απασχολήσουν και </a:t>
            </a:r>
            <a:r>
              <a:rPr lang="el-GR" sz="2400" dirty="0" smtClean="0">
                <a:latin typeface="Times New Roman" pitchFamily="18" charset="0"/>
                <a:cs typeface="Times New Roman" pitchFamily="18" charset="0"/>
              </a:rPr>
              <a:t>κατά την </a:t>
            </a:r>
            <a:r>
              <a:rPr lang="el-GR" sz="2400" dirty="0">
                <a:latin typeface="Times New Roman" pitchFamily="18" charset="0"/>
                <a:cs typeface="Times New Roman" pitchFamily="18" charset="0"/>
              </a:rPr>
              <a:t>εξέταση και μελέτη του ελληνικού και </a:t>
            </a:r>
            <a:r>
              <a:rPr lang="el-GR" sz="2400" dirty="0" smtClean="0">
                <a:latin typeface="Times New Roman" pitchFamily="18" charset="0"/>
                <a:cs typeface="Times New Roman" pitchFamily="18" charset="0"/>
              </a:rPr>
              <a:t>ρωμαϊκού κόσμου (πολιτική/ οικονομική/κοινωνική οργάνωση, ρόλος της τέχνης). </a:t>
            </a:r>
          </a:p>
        </p:txBody>
      </p:sp>
    </p:spTree>
    <p:extLst>
      <p:ext uri="{BB962C8B-B14F-4D97-AF65-F5344CB8AC3E}">
        <p14:creationId xmlns:p14="http://schemas.microsoft.com/office/powerpoint/2010/main" val="31741499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14400" y="457200"/>
            <a:ext cx="7467600" cy="5632311"/>
          </a:xfrm>
          <a:prstGeom prst="rect">
            <a:avLst/>
          </a:prstGeom>
        </p:spPr>
        <p:txBody>
          <a:bodyPr wrap="square">
            <a:spAutoFit/>
          </a:bodyPr>
          <a:lstStyle/>
          <a:p>
            <a:pPr algn="just"/>
            <a:r>
              <a:rPr lang="el-GR" sz="2400" dirty="0">
                <a:latin typeface="Times New Roman" pitchFamily="18" charset="0"/>
                <a:cs typeface="Times New Roman" pitchFamily="18" charset="0"/>
              </a:rPr>
              <a:t>Μάλιστα καθώς, πρόκειται για αρχική ενότητα και δεν θα υπάρχει χρόνος οι εκπαιδευτικοί να οργανώσουν το μάθημά τους, προτείνουμε και ενδεικτικό  σχεδιάγραμμα για το πώς μπορεί να οργανωθεί η συνοπτική παρουσίαση μιας ενότητας μέσα από κύρια σημεία που απαντούν σε συγκεκριμένα ερωτήματα. Στο σχεδιάγραμμα δίνουμε περιληπτικά τα σημεία εκείνα που πρέπει να μελετήσουν οι </a:t>
            </a:r>
            <a:r>
              <a:rPr lang="el-GR" sz="2400" dirty="0" smtClean="0">
                <a:latin typeface="Times New Roman" pitchFamily="18" charset="0"/>
                <a:cs typeface="Times New Roman" pitchFamily="18" charset="0"/>
              </a:rPr>
              <a:t>μαθητές</a:t>
            </a:r>
            <a:r>
              <a:rPr lang="en-US" sz="2400" dirty="0" smtClean="0">
                <a:latin typeface="Times New Roman" pitchFamily="18" charset="0"/>
                <a:cs typeface="Times New Roman" pitchFamily="18" charset="0"/>
              </a:rPr>
              <a:t>/</a:t>
            </a:r>
            <a:r>
              <a:rPr lang="el-GR" sz="2400" dirty="0" smtClean="0">
                <a:latin typeface="Times New Roman" pitchFamily="18" charset="0"/>
                <a:cs typeface="Times New Roman" pitchFamily="18" charset="0"/>
              </a:rPr>
              <a:t>τριες </a:t>
            </a:r>
            <a:r>
              <a:rPr lang="el-GR" sz="2400" dirty="0">
                <a:latin typeface="Times New Roman" pitchFamily="18" charset="0"/>
                <a:cs typeface="Times New Roman" pitchFamily="18" charset="0"/>
              </a:rPr>
              <a:t>με έμφαση στην πολιτική /οικονομική /κοινωνική </a:t>
            </a:r>
            <a:r>
              <a:rPr lang="el-GR" sz="2400" dirty="0" smtClean="0">
                <a:latin typeface="Times New Roman" pitchFamily="18" charset="0"/>
                <a:cs typeface="Times New Roman" pitchFamily="18" charset="0"/>
              </a:rPr>
              <a:t>οργάνωση των πολιτισμών αυτών σε </a:t>
            </a:r>
            <a:r>
              <a:rPr lang="el-GR" sz="2400" dirty="0">
                <a:latin typeface="Times New Roman" pitchFamily="18" charset="0"/>
                <a:cs typeface="Times New Roman" pitchFamily="18" charset="0"/>
              </a:rPr>
              <a:t>συνάρτηση με την εξέταση του ρόλου του γεωγραφικού παράγοντα και του ρόλου της γραφής, ενώ και στην περίπτωση αυτή, η μελέτη της τέχνης κινείται στην κατεύθυνση της ανάδειξης της πραγματικότητας, της </a:t>
            </a:r>
            <a:r>
              <a:rPr lang="el-GR" sz="2400" dirty="0" smtClean="0">
                <a:latin typeface="Times New Roman" pitchFamily="18" charset="0"/>
                <a:cs typeface="Times New Roman" pitchFamily="18" charset="0"/>
              </a:rPr>
              <a:t>κοινωνικής-οικονομικής, </a:t>
            </a:r>
            <a:r>
              <a:rPr lang="el-GR" sz="2400" dirty="0">
                <a:latin typeface="Times New Roman" pitchFamily="18" charset="0"/>
                <a:cs typeface="Times New Roman" pitchFamily="18" charset="0"/>
              </a:rPr>
              <a:t>πολιτικής οργάνωσης των πολιτισμών αυτών.</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8684905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200" b="1" i="1" dirty="0" smtClean="0">
                <a:latin typeface="Times New Roman" pitchFamily="18" charset="0"/>
                <a:cs typeface="Times New Roman" pitchFamily="18" charset="0"/>
              </a:rPr>
              <a:t>Η οπτική κάτω από την οποία οργανώθηκε η συνοπτική παρουσίαση της ενότητας αυτής γίνεται φανερή μέσα </a:t>
            </a:r>
            <a:r>
              <a:rPr lang="el-GR" sz="3200" b="1" i="1" dirty="0">
                <a:latin typeface="Times New Roman" pitchFamily="18" charset="0"/>
                <a:cs typeface="Times New Roman" pitchFamily="18" charset="0"/>
              </a:rPr>
              <a:t>από τις προτεινόμενες </a:t>
            </a:r>
            <a:r>
              <a:rPr lang="el-GR" sz="3200" b="1" i="1" dirty="0" smtClean="0">
                <a:latin typeface="Times New Roman" pitchFamily="18" charset="0"/>
                <a:cs typeface="Times New Roman" pitchFamily="18" charset="0"/>
              </a:rPr>
              <a:t>δραστηριότητες:</a:t>
            </a: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10000"/>
          </a:bodyPr>
          <a:lstStyle/>
          <a:p>
            <a:pPr lvl="0" algn="just"/>
            <a:r>
              <a:rPr lang="el-GR" dirty="0" smtClean="0">
                <a:latin typeface="Times New Roman" pitchFamily="18" charset="0"/>
                <a:cs typeface="Times New Roman" pitchFamily="18" charset="0"/>
              </a:rPr>
              <a:t>Διερεύνηση </a:t>
            </a:r>
            <a:r>
              <a:rPr lang="el-GR" dirty="0">
                <a:latin typeface="Times New Roman" pitchFamily="18" charset="0"/>
                <a:cs typeface="Times New Roman" pitchFamily="18" charset="0"/>
              </a:rPr>
              <a:t>της επίδρασης που άσκησε ο γεωγραφικός παράγοντας στη δημιουργία και </a:t>
            </a:r>
            <a:r>
              <a:rPr lang="el-GR" dirty="0" smtClean="0">
                <a:latin typeface="Times New Roman" pitchFamily="18" charset="0"/>
                <a:cs typeface="Times New Roman" pitchFamily="18" charset="0"/>
              </a:rPr>
              <a:t>οργάνωση </a:t>
            </a:r>
            <a:r>
              <a:rPr lang="el-GR" dirty="0">
                <a:latin typeface="Times New Roman" pitchFamily="18" charset="0"/>
                <a:cs typeface="Times New Roman" pitchFamily="18" charset="0"/>
              </a:rPr>
              <a:t>των πρώτων πολιτισμών σε Μεσοποταμία και Αίγυπτο.</a:t>
            </a:r>
            <a:endParaRPr lang="en-US" dirty="0">
              <a:latin typeface="Times New Roman" pitchFamily="18" charset="0"/>
              <a:cs typeface="Times New Roman" pitchFamily="18" charset="0"/>
            </a:endParaRPr>
          </a:p>
          <a:p>
            <a:pPr lvl="0" algn="just"/>
            <a:r>
              <a:rPr lang="el-GR" dirty="0">
                <a:latin typeface="Times New Roman" pitchFamily="18" charset="0"/>
                <a:cs typeface="Times New Roman" pitchFamily="18" charset="0"/>
              </a:rPr>
              <a:t>Διερεύνηση του ρόλου της γραφής στην οργάνωση της κοινωνίας και οικονομίας των πρώτων πολιτισμών. </a:t>
            </a:r>
            <a:endParaRPr lang="en-US" dirty="0">
              <a:latin typeface="Times New Roman" pitchFamily="18" charset="0"/>
              <a:cs typeface="Times New Roman" pitchFamily="18" charset="0"/>
            </a:endParaRPr>
          </a:p>
          <a:p>
            <a:pPr lvl="0" algn="just"/>
            <a:r>
              <a:rPr lang="el-GR" dirty="0">
                <a:latin typeface="Times New Roman" pitchFamily="18" charset="0"/>
                <a:cs typeface="Times New Roman" pitchFamily="18" charset="0"/>
              </a:rPr>
              <a:t>Επιλογή ενός έργου τέχνης (πυραμίδα, ζιγκουράτ), περιγραφή βασικών χαρακτηριστικών του και σύνδεσή του με την κοινωνική και πολιτική οργάνωση του πολιτισμού στον οποίο ανήκει. </a:t>
            </a: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40398474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1219200"/>
            <a:ext cx="7391400" cy="2677656"/>
          </a:xfrm>
          <a:prstGeom prst="rect">
            <a:avLst/>
          </a:prstGeom>
        </p:spPr>
        <p:txBody>
          <a:bodyPr wrap="square">
            <a:spAutoFit/>
          </a:bodyPr>
          <a:lstStyle/>
          <a:p>
            <a:pPr algn="just"/>
            <a:r>
              <a:rPr lang="el-GR" sz="2800" dirty="0">
                <a:latin typeface="Times New Roman" pitchFamily="18" charset="0"/>
                <a:cs typeface="Times New Roman" pitchFamily="18" charset="0"/>
              </a:rPr>
              <a:t>Με τον ίδιο συνοπτικό τρόπο προτείνεται και η εξέταση των αιγαιακών πολιτισμών και του μυκηναϊκού κόσμου. </a:t>
            </a:r>
            <a:r>
              <a:rPr lang="el-GR" sz="2800" dirty="0" smtClean="0">
                <a:latin typeface="Times New Roman" pitchFamily="18" charset="0"/>
                <a:cs typeface="Times New Roman" pitchFamily="18" charset="0"/>
              </a:rPr>
              <a:t>Μέσα από τις αντίστοιχες προτεινόμενες δραστηριότητες γίνονται φανεροί οι άξονες με βάση τους οποίους οργανώσαμε την μελέτη μας.</a:t>
            </a:r>
            <a:r>
              <a:rPr lang="el-GR" dirty="0"/>
              <a:t> </a:t>
            </a:r>
            <a:endParaRPr lang="en-US" dirty="0"/>
          </a:p>
        </p:txBody>
      </p:sp>
    </p:spTree>
    <p:extLst>
      <p:ext uri="{BB962C8B-B14F-4D97-AF65-F5344CB8AC3E}">
        <p14:creationId xmlns:p14="http://schemas.microsoft.com/office/powerpoint/2010/main" val="37645950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u="sng" dirty="0" smtClean="0">
                <a:latin typeface="Times New Roman" pitchFamily="18" charset="0"/>
                <a:cs typeface="Times New Roman" pitchFamily="18" charset="0"/>
              </a:rPr>
              <a:t>Περιορισμοί του εγχειρήματος</a:t>
            </a:r>
            <a:endParaRPr lang="en-US" u="sng"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l-GR" dirty="0">
                <a:latin typeface="Times New Roman" pitchFamily="18" charset="0"/>
                <a:cs typeface="Times New Roman" pitchFamily="18" charset="0"/>
              </a:rPr>
              <a:t>το ισχύον Πρόγραμμα Σπουδών, </a:t>
            </a:r>
            <a:endParaRPr lang="en-US" dirty="0">
              <a:latin typeface="Times New Roman" pitchFamily="18" charset="0"/>
              <a:cs typeface="Times New Roman" pitchFamily="18" charset="0"/>
            </a:endParaRPr>
          </a:p>
          <a:p>
            <a:r>
              <a:rPr lang="el-GR" dirty="0">
                <a:latin typeface="Times New Roman" pitchFamily="18" charset="0"/>
                <a:cs typeface="Times New Roman" pitchFamily="18" charset="0"/>
              </a:rPr>
              <a:t>το σύστημα αξιολόγησης </a:t>
            </a:r>
            <a:endParaRPr lang="en-US" dirty="0">
              <a:latin typeface="Times New Roman" pitchFamily="18" charset="0"/>
              <a:cs typeface="Times New Roman" pitchFamily="18" charset="0"/>
            </a:endParaRPr>
          </a:p>
          <a:p>
            <a:r>
              <a:rPr lang="el-GR" dirty="0">
                <a:latin typeface="Times New Roman" pitchFamily="18" charset="0"/>
                <a:cs typeface="Times New Roman" pitchFamily="18" charset="0"/>
              </a:rPr>
              <a:t>τ</a:t>
            </a:r>
            <a:r>
              <a:rPr lang="el-GR" dirty="0" smtClean="0">
                <a:latin typeface="Times New Roman" pitchFamily="18" charset="0"/>
                <a:cs typeface="Times New Roman" pitchFamily="18" charset="0"/>
              </a:rPr>
              <a:t>α σχολικά εγχειρίδια. </a:t>
            </a: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1651419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600" b="1" dirty="0">
                <a:latin typeface="Times New Roman" pitchFamily="18" charset="0"/>
                <a:cs typeface="Times New Roman" pitchFamily="18" charset="0"/>
              </a:rPr>
              <a:t>Ιστορία του Μεσαιωνικού και νεότερου κόσμου.</a:t>
            </a:r>
            <a:r>
              <a:rPr lang="en-US" dirty="0"/>
              <a:t/>
            </a:r>
            <a:br>
              <a:rPr lang="en-US" dirty="0"/>
            </a:br>
            <a:endParaRPr lang="en-US" dirty="0"/>
          </a:p>
        </p:txBody>
      </p:sp>
      <p:sp>
        <p:nvSpPr>
          <p:cNvPr id="3" name="Content Placeholder 2"/>
          <p:cNvSpPr>
            <a:spLocks noGrp="1"/>
          </p:cNvSpPr>
          <p:nvPr>
            <p:ph idx="1"/>
          </p:nvPr>
        </p:nvSpPr>
        <p:spPr/>
        <p:txBody>
          <a:bodyPr>
            <a:normAutofit fontScale="55000" lnSpcReduction="20000"/>
          </a:bodyPr>
          <a:lstStyle/>
          <a:p>
            <a:pPr marL="0" indent="0" algn="just">
              <a:buNone/>
            </a:pPr>
            <a:r>
              <a:rPr lang="el-GR" sz="4000" dirty="0" smtClean="0">
                <a:latin typeface="Times New Roman" pitchFamily="18" charset="0"/>
                <a:cs typeface="Times New Roman" pitchFamily="18" charset="0"/>
              </a:rPr>
              <a:t>Στόχος της αναδιάρθρωσης και του εξορθολογισμού της ύλης στη Β΄ τάξη του Λυκείου ήταν να:</a:t>
            </a:r>
          </a:p>
          <a:p>
            <a:pPr marL="0" indent="0" algn="just">
              <a:buNone/>
            </a:pPr>
            <a:endParaRPr lang="en-US" sz="4000" dirty="0">
              <a:latin typeface="Times New Roman" pitchFamily="18" charset="0"/>
              <a:cs typeface="Times New Roman" pitchFamily="18" charset="0"/>
            </a:endParaRPr>
          </a:p>
          <a:p>
            <a:pPr algn="just"/>
            <a:r>
              <a:rPr lang="el-GR" sz="4000" dirty="0" smtClean="0">
                <a:latin typeface="Times New Roman" pitchFamily="18" charset="0"/>
                <a:cs typeface="Times New Roman" pitchFamily="18" charset="0"/>
              </a:rPr>
              <a:t>αντιληφθούν </a:t>
            </a:r>
            <a:r>
              <a:rPr lang="el-GR" sz="4000" dirty="0">
                <a:latin typeface="Times New Roman" pitchFamily="18" charset="0"/>
                <a:cs typeface="Times New Roman" pitchFamily="18" charset="0"/>
              </a:rPr>
              <a:t>οι μαθητές/τριες ότι λαοί, που σήμερα παίζουν σημαντικό ρόλο στην περιοχή, εγκαταστάθηκαν σε αυτήν ειρηνικά ή βίαια την περίοδο του Μεσαίωνα και ότι ο πολιτικός χάρτης της Ευρώπης διαμορφώθηκε μέσα από συνεχείς, άλλοτε ήρεμες και άλλοτε ταραχώδεις, διαδικασίες που έλαβαν χώρα ήδη από το Μεσαίωνα, </a:t>
            </a:r>
            <a:endParaRPr lang="el-GR" sz="4000" dirty="0" smtClean="0">
              <a:latin typeface="Times New Roman" pitchFamily="18" charset="0"/>
              <a:cs typeface="Times New Roman" pitchFamily="18" charset="0"/>
            </a:endParaRPr>
          </a:p>
          <a:p>
            <a:pPr algn="just"/>
            <a:r>
              <a:rPr lang="el-GR" sz="4000" smtClean="0">
                <a:latin typeface="Times New Roman" pitchFamily="18" charset="0"/>
                <a:cs typeface="Times New Roman" pitchFamily="18" charset="0"/>
              </a:rPr>
              <a:t>αντιληφθούν ότι </a:t>
            </a:r>
            <a:r>
              <a:rPr lang="el-GR" sz="4000" dirty="0">
                <a:latin typeface="Times New Roman" pitchFamily="18" charset="0"/>
                <a:cs typeface="Times New Roman" pitchFamily="18" charset="0"/>
              </a:rPr>
              <a:t>οι οικονομικές και κοινωνικές εξελίξεις </a:t>
            </a:r>
            <a:r>
              <a:rPr lang="el-GR" sz="4000">
                <a:latin typeface="Times New Roman" pitchFamily="18" charset="0"/>
                <a:cs typeface="Times New Roman" pitchFamily="18" charset="0"/>
              </a:rPr>
              <a:t>κατά </a:t>
            </a:r>
            <a:r>
              <a:rPr lang="el-GR" sz="4000" smtClean="0">
                <a:latin typeface="Times New Roman" pitchFamily="18" charset="0"/>
                <a:cs typeface="Times New Roman" pitchFamily="18" charset="0"/>
              </a:rPr>
              <a:t>τον </a:t>
            </a:r>
            <a:r>
              <a:rPr lang="el-GR" sz="4000" dirty="0">
                <a:latin typeface="Times New Roman" pitchFamily="18" charset="0"/>
                <a:cs typeface="Times New Roman" pitchFamily="18" charset="0"/>
              </a:rPr>
              <a:t>Μεσαίωνα έθεσαν τα θεμέλια του σύγχρονου κόσμου. Έτσι δίνεται η δυνατότητα αντιμετώπισης των  προκαταλήψεων που θεωρούν τη μεσαιωνική περίοδο μια εποχή σκοταδισμού</a:t>
            </a:r>
            <a:r>
              <a:rPr lang="el-GR" dirty="0"/>
              <a:t>. </a:t>
            </a:r>
            <a:endParaRPr lang="en-US" dirty="0"/>
          </a:p>
          <a:p>
            <a:endParaRPr lang="en-US" dirty="0"/>
          </a:p>
        </p:txBody>
      </p:sp>
    </p:spTree>
    <p:extLst>
      <p:ext uri="{BB962C8B-B14F-4D97-AF65-F5344CB8AC3E}">
        <p14:creationId xmlns:p14="http://schemas.microsoft.com/office/powerpoint/2010/main" val="30811830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752600"/>
            <a:ext cx="8229600" cy="4525963"/>
          </a:xfrm>
        </p:spPr>
        <p:txBody>
          <a:bodyPr>
            <a:normAutofit/>
          </a:bodyPr>
          <a:lstStyle/>
          <a:p>
            <a:pPr algn="just"/>
            <a:r>
              <a:rPr lang="el-GR" dirty="0" smtClean="0">
                <a:latin typeface="Times New Roman" pitchFamily="18" charset="0"/>
                <a:cs typeface="Times New Roman" pitchFamily="18" charset="0"/>
              </a:rPr>
              <a:t>να μελετήσουν εκτενέστερα την ευρωπαϊκή ιστορία, στην οποία δίνεται </a:t>
            </a:r>
            <a:r>
              <a:rPr lang="el-GR" dirty="0">
                <a:latin typeface="Times New Roman" pitchFamily="18" charset="0"/>
                <a:cs typeface="Times New Roman" pitchFamily="18" charset="0"/>
              </a:rPr>
              <a:t>περισσότερος </a:t>
            </a:r>
            <a:r>
              <a:rPr lang="el-GR" dirty="0" smtClean="0">
                <a:latin typeface="Times New Roman" pitchFamily="18" charset="0"/>
                <a:cs typeface="Times New Roman" pitchFamily="18" charset="0"/>
              </a:rPr>
              <a:t>χώρος</a:t>
            </a:r>
            <a:r>
              <a:rPr lang="el-GR" dirty="0" smtClean="0">
                <a:latin typeface="Times New Roman" pitchFamily="18" charset="0"/>
                <a:cs typeface="Times New Roman" pitchFamily="18" charset="0"/>
              </a:rPr>
              <a:t>. </a:t>
            </a:r>
            <a:r>
              <a:rPr lang="el-GR" dirty="0">
                <a:latin typeface="Times New Roman" pitchFamily="18" charset="0"/>
                <a:cs typeface="Times New Roman" pitchFamily="18" charset="0"/>
              </a:rPr>
              <a:t>Τα φαινόμενα αντιμετωπίζονται στις παγκόσμιες διαστάσεις τους, ώστε να μυηθούν οι  μαθητές/τριες σε μια ευρύτερη οπτική και ως εκ τούτου και στην προσέγγιση του Βυζαντίου ως ενός πολύ σημαντικού τμήματος της ευρωπαϊκής ιστορίας.</a:t>
            </a: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6422258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55000" lnSpcReduction="20000"/>
          </a:bodyPr>
          <a:lstStyle/>
          <a:p>
            <a:pPr marL="0" indent="0" algn="just">
              <a:buNone/>
            </a:pPr>
            <a:r>
              <a:rPr lang="el-GR" sz="4200" dirty="0">
                <a:latin typeface="Times New Roman" pitchFamily="18" charset="0"/>
                <a:cs typeface="Times New Roman" pitchFamily="18" charset="0"/>
              </a:rPr>
              <a:t>Με </a:t>
            </a:r>
            <a:r>
              <a:rPr lang="el-GR" sz="4200" dirty="0" smtClean="0">
                <a:latin typeface="Times New Roman" pitchFamily="18" charset="0"/>
                <a:cs typeface="Times New Roman" pitchFamily="18" charset="0"/>
              </a:rPr>
              <a:t>αυτήν </a:t>
            </a:r>
            <a:r>
              <a:rPr lang="el-GR" sz="4200" dirty="0">
                <a:latin typeface="Times New Roman" pitchFamily="18" charset="0"/>
                <a:cs typeface="Times New Roman" pitchFamily="18" charset="0"/>
              </a:rPr>
              <a:t>τη λογική αποφασίστηκαν και ποιες ενότητες θα διδαχθούν αναλυτικά και ποιες συνοπτικά. ΄Ετσι, πχ. </a:t>
            </a:r>
            <a:r>
              <a:rPr lang="el-GR" sz="4200" dirty="0" smtClean="0">
                <a:latin typeface="Times New Roman" pitchFamily="18" charset="0"/>
                <a:cs typeface="Times New Roman" pitchFamily="18" charset="0"/>
              </a:rPr>
              <a:t>για τη χρονική περίοδο που εκτείνεται «</a:t>
            </a:r>
            <a:r>
              <a:rPr lang="el-GR" sz="4200" dirty="0">
                <a:latin typeface="Times New Roman" pitchFamily="18" charset="0"/>
                <a:cs typeface="Times New Roman" pitchFamily="18" charset="0"/>
              </a:rPr>
              <a:t>Από το θάνατο του Ιουστινιανού ως την αποκατάσταση των εικόνων και τη συνθήκη του Βερντέν» από τη μια προτείνουμε ορισμένες ενότητες κυρίως της Βυζαντινής ιστορίας να διδαχθούν </a:t>
            </a:r>
            <a:r>
              <a:rPr lang="el-GR" sz="4200" b="1" dirty="0">
                <a:latin typeface="Times New Roman" pitchFamily="18" charset="0"/>
                <a:cs typeface="Times New Roman" pitchFamily="18" charset="0"/>
              </a:rPr>
              <a:t>συνοπτικά</a:t>
            </a:r>
            <a:r>
              <a:rPr lang="el-GR" sz="4200" dirty="0">
                <a:latin typeface="Times New Roman" pitchFamily="18" charset="0"/>
                <a:cs typeface="Times New Roman" pitchFamily="18" charset="0"/>
              </a:rPr>
              <a:t>, ώστε ζητήματα εξωτερικής πολιτικής (εξωτερικοί εχθροί και σχέσεις του Βυζαντίου με τους γειτονικούς λαούς) να ενταχθούν σε ένα ευρύτερο πλαίσιο και να αποκτήσουν οι μαθητές αφενός τη μεγάλη εικόνα της εποχής και αφετέρου μια πολυδιάστατη εικόνα για το Βυζάντιο και για τις εξελίξεις στην περιοχή αυτή, στην οποία θα εγκατασταθούν και άλλοι λαοί, θα δημιουργηθούν νέα κράτη και θα αναδειχθούν νέοι πολιτισμοί. </a:t>
            </a:r>
            <a:endParaRPr lang="el-GR" sz="4200" dirty="0" smtClean="0">
              <a:latin typeface="Times New Roman" pitchFamily="18" charset="0"/>
              <a:cs typeface="Times New Roman" pitchFamily="18" charset="0"/>
            </a:endParaRPr>
          </a:p>
          <a:p>
            <a:pPr marL="0" indent="0" algn="just">
              <a:buNone/>
            </a:pPr>
            <a:r>
              <a:rPr lang="el-GR" sz="4200" dirty="0" smtClean="0">
                <a:latin typeface="Times New Roman" pitchFamily="18" charset="0"/>
                <a:cs typeface="Times New Roman" pitchFamily="18" charset="0"/>
              </a:rPr>
              <a:t>Από </a:t>
            </a:r>
            <a:r>
              <a:rPr lang="el-GR" sz="4200" dirty="0">
                <a:latin typeface="Times New Roman" pitchFamily="18" charset="0"/>
                <a:cs typeface="Times New Roman" pitchFamily="18" charset="0"/>
              </a:rPr>
              <a:t>την άλλη προτείνουμε να εξεταστούν </a:t>
            </a:r>
            <a:r>
              <a:rPr lang="el-GR" sz="4200" b="1" dirty="0">
                <a:latin typeface="Times New Roman" pitchFamily="18" charset="0"/>
                <a:cs typeface="Times New Roman" pitchFamily="18" charset="0"/>
              </a:rPr>
              <a:t>αναλυτικά </a:t>
            </a:r>
            <a:r>
              <a:rPr lang="el-GR" sz="4200" dirty="0">
                <a:latin typeface="Times New Roman" pitchFamily="18" charset="0"/>
                <a:cs typeface="Times New Roman" pitchFamily="18" charset="0"/>
              </a:rPr>
              <a:t>ενότητες που αφορούν ζητήματα εσωτερικής πολιτικής του Βυζαντίου, όπως ο θεσμός των θεμάτων, ο σταδιακός εξελληνισμός του κράτους, η εικονομαχία, η οικονομία και κοινωνία που, αν και γνωστά, αποτελούν κλειδιά  για την κατανόηση του βυζαντινού κόσμου.  </a:t>
            </a:r>
            <a:endParaRPr lang="en-US" sz="42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33922249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582341"/>
            <a:ext cx="8153400" cy="4154984"/>
          </a:xfrm>
          <a:prstGeom prst="rect">
            <a:avLst/>
          </a:prstGeom>
        </p:spPr>
        <p:txBody>
          <a:bodyPr wrap="square">
            <a:spAutoFit/>
          </a:bodyPr>
          <a:lstStyle/>
          <a:p>
            <a:pPr algn="just"/>
            <a:r>
              <a:rPr lang="el-GR" sz="2400" dirty="0" smtClean="0">
                <a:latin typeface="Times New Roman" pitchFamily="18" charset="0"/>
                <a:cs typeface="Times New Roman" pitchFamily="18" charset="0"/>
              </a:rPr>
              <a:t>Επιμένοντας στην ευρωπαϊκή διάσταση των φαινομένων από </a:t>
            </a:r>
            <a:r>
              <a:rPr lang="el-GR" sz="2400" dirty="0">
                <a:latin typeface="Times New Roman" pitchFamily="18" charset="0"/>
                <a:cs typeface="Times New Roman" pitchFamily="18" charset="0"/>
              </a:rPr>
              <a:t>την </a:t>
            </a:r>
            <a:r>
              <a:rPr lang="el-GR" sz="2400" dirty="0" smtClean="0">
                <a:latin typeface="Times New Roman" pitchFamily="18" charset="0"/>
                <a:cs typeface="Times New Roman" pitchFamily="18" charset="0"/>
              </a:rPr>
              <a:t>αναλυτική μελέτη </a:t>
            </a:r>
            <a:r>
              <a:rPr lang="el-GR" sz="2400" dirty="0">
                <a:latin typeface="Times New Roman" pitchFamily="18" charset="0"/>
                <a:cs typeface="Times New Roman" pitchFamily="18" charset="0"/>
              </a:rPr>
              <a:t>του κράτους των Καρολιδών, των οικονομικών και κοινωνικών συνθηκών της Δυτικής Ευρώπης την περίοδο της φεουδαρχίας, εξετάζοντας τις μεταβολές του 12</a:t>
            </a:r>
            <a:r>
              <a:rPr lang="el-GR" sz="2400" baseline="30000" dirty="0">
                <a:latin typeface="Times New Roman" pitchFamily="18" charset="0"/>
                <a:cs typeface="Times New Roman" pitchFamily="18" charset="0"/>
              </a:rPr>
              <a:t>ου</a:t>
            </a:r>
            <a:r>
              <a:rPr lang="el-GR" sz="2400" dirty="0">
                <a:latin typeface="Times New Roman" pitchFamily="18" charset="0"/>
                <a:cs typeface="Times New Roman" pitchFamily="18" charset="0"/>
              </a:rPr>
              <a:t> -13</a:t>
            </a:r>
            <a:r>
              <a:rPr lang="el-GR" sz="2400" baseline="30000" dirty="0">
                <a:latin typeface="Times New Roman" pitchFamily="18" charset="0"/>
                <a:cs typeface="Times New Roman" pitchFamily="18" charset="0"/>
              </a:rPr>
              <a:t>ου</a:t>
            </a:r>
            <a:r>
              <a:rPr lang="el-GR" sz="2400" dirty="0">
                <a:latin typeface="Times New Roman" pitchFamily="18" charset="0"/>
                <a:cs typeface="Times New Roman" pitchFamily="18" charset="0"/>
              </a:rPr>
              <a:t> αι. και την κρίση της φεουδαρχίας  περνάμε σε αναλυτική εξέταση των φαινομένων των νεότερων χρόνων,  γιατί από αυτή την περίοδο και ύστερα ο ιστορικός χρόνος πυκνώνει με εξελίξεις που θα διαμορφώσουν το οικονομικό, κοινωνικό, πολιτικό και πολιτισμικό πλαίσιο της Ευρώπης, αλλά και θα θέσουν τη σφραγίδα τους στον εξευρωπαϊσμό του κόσμου.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4567883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914400"/>
            <a:ext cx="8763000" cy="3539430"/>
          </a:xfrm>
          <a:prstGeom prst="rect">
            <a:avLst/>
          </a:prstGeom>
        </p:spPr>
        <p:txBody>
          <a:bodyPr wrap="square">
            <a:spAutoFit/>
          </a:bodyPr>
          <a:lstStyle/>
          <a:p>
            <a:pPr algn="just"/>
            <a:r>
              <a:rPr lang="el-GR" sz="2800" dirty="0">
                <a:latin typeface="Times New Roman" pitchFamily="18" charset="0"/>
                <a:cs typeface="Times New Roman" pitchFamily="18" charset="0"/>
              </a:rPr>
              <a:t> </a:t>
            </a:r>
            <a:endParaRPr lang="en-US" sz="2800" dirty="0">
              <a:latin typeface="Times New Roman" pitchFamily="18" charset="0"/>
              <a:cs typeface="Times New Roman" pitchFamily="18" charset="0"/>
            </a:endParaRPr>
          </a:p>
          <a:p>
            <a:pPr algn="just"/>
            <a:r>
              <a:rPr lang="el-GR" sz="2800" dirty="0">
                <a:latin typeface="Times New Roman" pitchFamily="18" charset="0"/>
                <a:cs typeface="Times New Roman" pitchFamily="18" charset="0"/>
              </a:rPr>
              <a:t>Καθώς σε μεγάλο βαθμό στην τάξη αυτή τα πολιτισμικά φαινόμενα εντάχθηκαν με προτεινόμενες δραστηριότητες στο ιστορικό πλαίσιο στο οποίο ανήκουν, πιστεύουμε ότι περαιτέρω διδασκαλία τους στις χωριστές αντίστοιχες ενότητες του βιβλίου δεν μπορεί να γίνει παρά συμπληρωματικά με συνοπτικό τρόπο και σε αυτήν την περίπτωση με λέξεις κλειδιά.</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337545343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4800"/>
            <a:ext cx="8229600" cy="1143000"/>
          </a:xfrm>
        </p:spPr>
        <p:txBody>
          <a:bodyPr>
            <a:normAutofit fontScale="90000"/>
          </a:bodyPr>
          <a:lstStyle/>
          <a:p>
            <a:r>
              <a:rPr lang="el-GR" sz="3200" dirty="0" smtClean="0">
                <a:latin typeface="Times New Roman" pitchFamily="18" charset="0"/>
                <a:cs typeface="Times New Roman" pitchFamily="18" charset="0"/>
              </a:rPr>
              <a:t>Ποιος είναι ο ρόλος του υποστηρικτικού υλικού και των προτεινόμενων δραστηριοτήτων στη βαθμίδα αυτή;</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5105400"/>
          </a:xfrm>
        </p:spPr>
        <p:txBody>
          <a:bodyPr>
            <a:normAutofit fontScale="40000" lnSpcReduction="20000"/>
          </a:bodyPr>
          <a:lstStyle/>
          <a:p>
            <a:pPr marL="0" indent="0">
              <a:buNone/>
            </a:pPr>
            <a:r>
              <a:rPr lang="el-GR" sz="5100" dirty="0" smtClean="0">
                <a:latin typeface="Times New Roman" pitchFamily="18" charset="0"/>
                <a:cs typeface="Times New Roman" pitchFamily="18" charset="0"/>
              </a:rPr>
              <a:t>Ο κύριος ρόλος τους είναι:</a:t>
            </a:r>
          </a:p>
          <a:p>
            <a:r>
              <a:rPr lang="el-GR" sz="5100" dirty="0" smtClean="0">
                <a:latin typeface="Times New Roman" pitchFamily="18" charset="0"/>
                <a:cs typeface="Times New Roman" pitchFamily="18" charset="0"/>
              </a:rPr>
              <a:t>να </a:t>
            </a:r>
            <a:r>
              <a:rPr lang="el-GR" sz="5100" dirty="0">
                <a:latin typeface="Times New Roman" pitchFamily="18" charset="0"/>
                <a:cs typeface="Times New Roman" pitchFamily="18" charset="0"/>
              </a:rPr>
              <a:t>διευκολυνθεί ο διδάσκων στην εφαρμογή της διερευνητικής μάθησης και </a:t>
            </a:r>
            <a:r>
              <a:rPr lang="el-GR" sz="5100" dirty="0" smtClean="0">
                <a:latin typeface="Times New Roman" pitchFamily="18" charset="0"/>
                <a:cs typeface="Times New Roman" pitchFamily="18" charset="0"/>
              </a:rPr>
              <a:t>της κριτικής επεξεργασίας </a:t>
            </a:r>
            <a:r>
              <a:rPr lang="el-GR" sz="5100" dirty="0">
                <a:latin typeface="Times New Roman" pitchFamily="18" charset="0"/>
                <a:cs typeface="Times New Roman" pitchFamily="18" charset="0"/>
              </a:rPr>
              <a:t>ιστορικών πηγών, </a:t>
            </a:r>
            <a:endParaRPr lang="en-US" sz="5100" dirty="0">
              <a:latin typeface="Times New Roman" pitchFamily="18" charset="0"/>
              <a:cs typeface="Times New Roman" pitchFamily="18" charset="0"/>
            </a:endParaRPr>
          </a:p>
          <a:p>
            <a:r>
              <a:rPr lang="el-GR" sz="5100" dirty="0">
                <a:latin typeface="Times New Roman" pitchFamily="18" charset="0"/>
                <a:cs typeface="Times New Roman" pitchFamily="18" charset="0"/>
              </a:rPr>
              <a:t>να κατανοήσουν οι </a:t>
            </a:r>
            <a:r>
              <a:rPr lang="el-GR" sz="5100" dirty="0" smtClean="0">
                <a:latin typeface="Times New Roman" pitchFamily="18" charset="0"/>
                <a:cs typeface="Times New Roman" pitchFamily="18" charset="0"/>
              </a:rPr>
              <a:t>μαθητές/τριες </a:t>
            </a:r>
            <a:r>
              <a:rPr lang="el-GR" sz="5100" dirty="0">
                <a:latin typeface="Times New Roman" pitchFamily="18" charset="0"/>
                <a:cs typeface="Times New Roman" pitchFamily="18" charset="0"/>
              </a:rPr>
              <a:t>ότι η ιστοριογραφία αποτελεί κατασκευή, η οποία οφείλει να υπακούει στους κανόνες της ιστορικής επιστήμης </a:t>
            </a:r>
            <a:endParaRPr lang="en-US" sz="5100" dirty="0">
              <a:latin typeface="Times New Roman" pitchFamily="18" charset="0"/>
              <a:cs typeface="Times New Roman" pitchFamily="18" charset="0"/>
            </a:endParaRPr>
          </a:p>
          <a:p>
            <a:r>
              <a:rPr lang="el-GR" sz="5100" dirty="0" smtClean="0">
                <a:latin typeface="Times New Roman" pitchFamily="18" charset="0"/>
                <a:cs typeface="Times New Roman" pitchFamily="18" charset="0"/>
              </a:rPr>
              <a:t>να </a:t>
            </a:r>
            <a:r>
              <a:rPr lang="el-GR" sz="5100" dirty="0">
                <a:latin typeface="Times New Roman" pitchFamily="18" charset="0"/>
                <a:cs typeface="Times New Roman" pitchFamily="18" charset="0"/>
              </a:rPr>
              <a:t>αναπτύξουν </a:t>
            </a:r>
            <a:r>
              <a:rPr lang="el-GR" sz="5100" dirty="0" smtClean="0">
                <a:latin typeface="Times New Roman" pitchFamily="18" charset="0"/>
                <a:cs typeface="Times New Roman" pitchFamily="18" charset="0"/>
              </a:rPr>
              <a:t> </a:t>
            </a:r>
            <a:r>
              <a:rPr lang="el-GR" sz="5100" dirty="0">
                <a:latin typeface="Times New Roman" pitchFamily="18" charset="0"/>
                <a:cs typeface="Times New Roman" pitchFamily="18" charset="0"/>
              </a:rPr>
              <a:t>κριτική στάση απέναντι στις διαφορετικές ιστοριογραφικές οπτικές, αλλά και την ικανότητα ερμηνείας και αξιολόγησής τους</a:t>
            </a:r>
            <a:endParaRPr lang="en-US" sz="5100" dirty="0">
              <a:latin typeface="Times New Roman" pitchFamily="18" charset="0"/>
              <a:cs typeface="Times New Roman" pitchFamily="18" charset="0"/>
            </a:endParaRPr>
          </a:p>
          <a:p>
            <a:r>
              <a:rPr lang="el-GR" sz="5100" dirty="0" smtClean="0">
                <a:latin typeface="Times New Roman" pitchFamily="18" charset="0"/>
                <a:cs typeface="Times New Roman" pitchFamily="18" charset="0"/>
              </a:rPr>
              <a:t>να αναπτύξουν κριτική σκέψη </a:t>
            </a:r>
            <a:r>
              <a:rPr lang="el-GR" sz="5100" dirty="0">
                <a:latin typeface="Times New Roman" pitchFamily="18" charset="0"/>
                <a:cs typeface="Times New Roman" pitchFamily="18" charset="0"/>
              </a:rPr>
              <a:t>και ως εκ </a:t>
            </a:r>
            <a:r>
              <a:rPr lang="el-GR" sz="5100" dirty="0" smtClean="0">
                <a:latin typeface="Times New Roman" pitchFamily="18" charset="0"/>
                <a:cs typeface="Times New Roman" pitchFamily="18" charset="0"/>
              </a:rPr>
              <a:t>τούτου να αποφύγουν  την στείρα απομνημόνευση. </a:t>
            </a:r>
            <a:endParaRPr lang="en-US" sz="5100" dirty="0">
              <a:latin typeface="Times New Roman" pitchFamily="18" charset="0"/>
              <a:cs typeface="Times New Roman" pitchFamily="18" charset="0"/>
            </a:endParaRPr>
          </a:p>
          <a:p>
            <a:r>
              <a:rPr lang="el-GR" sz="5100" dirty="0" smtClean="0">
                <a:latin typeface="Times New Roman" pitchFamily="18" charset="0"/>
                <a:cs typeface="Times New Roman" pitchFamily="18" charset="0"/>
              </a:rPr>
              <a:t>να εργαστούν πάνω σε ερωτήματα, αφού στην ουσία οι </a:t>
            </a:r>
            <a:r>
              <a:rPr lang="el-GR" sz="5100" dirty="0">
                <a:latin typeface="Times New Roman" pitchFamily="18" charset="0"/>
                <a:cs typeface="Times New Roman" pitchFamily="18" charset="0"/>
              </a:rPr>
              <a:t>προτεινόμενες δραστηριότητες </a:t>
            </a:r>
            <a:r>
              <a:rPr lang="el-GR" sz="5100" dirty="0" smtClean="0">
                <a:latin typeface="Times New Roman" pitchFamily="18" charset="0"/>
                <a:cs typeface="Times New Roman" pitchFamily="18" charset="0"/>
              </a:rPr>
              <a:t>αποτελούν</a:t>
            </a:r>
            <a:r>
              <a:rPr lang="el-GR" sz="5100" b="1" dirty="0" smtClean="0">
                <a:latin typeface="Times New Roman" pitchFamily="18" charset="0"/>
                <a:cs typeface="Times New Roman" pitchFamily="18" charset="0"/>
              </a:rPr>
              <a:t> </a:t>
            </a:r>
            <a:r>
              <a:rPr lang="el-GR" sz="5100" dirty="0">
                <a:latin typeface="Times New Roman" pitchFamily="18" charset="0"/>
                <a:cs typeface="Times New Roman" pitchFamily="18" charset="0"/>
              </a:rPr>
              <a:t>ερωτήματα προς διερεύνηση. </a:t>
            </a:r>
            <a:r>
              <a:rPr lang="el-GR" sz="5100" dirty="0">
                <a:latin typeface="Times New Roman" pitchFamily="18" charset="0"/>
                <a:cs typeface="Times New Roman" pitchFamily="18" charset="0"/>
              </a:rPr>
              <a:t>Κάποιες από </a:t>
            </a:r>
            <a:r>
              <a:rPr lang="el-GR" sz="5100" dirty="0" smtClean="0">
                <a:latin typeface="Times New Roman" pitchFamily="18" charset="0"/>
                <a:cs typeface="Times New Roman" pitchFamily="18" charset="0"/>
              </a:rPr>
              <a:t>αυτές </a:t>
            </a:r>
            <a:r>
              <a:rPr lang="el-GR" sz="5100" dirty="0">
                <a:latin typeface="Times New Roman" pitchFamily="18" charset="0"/>
                <a:cs typeface="Times New Roman" pitchFamily="18" charset="0"/>
              </a:rPr>
              <a:t>μπορούν να αποτελέσουν και θέματα για περαιτέρω διερεύνηση ανάλογα με το ενδιαφέρον των μαθητών/τριών.</a:t>
            </a:r>
            <a:endParaRPr lang="en-US" sz="5100" dirty="0">
              <a:latin typeface="Times New Roman" pitchFamily="18" charset="0"/>
              <a:cs typeface="Times New Roman" pitchFamily="18" charset="0"/>
            </a:endParaRPr>
          </a:p>
          <a:p>
            <a:endParaRPr lang="en-US" sz="51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8881875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marL="0" indent="0" algn="just">
              <a:buNone/>
            </a:pPr>
            <a:r>
              <a:rPr lang="el-GR" dirty="0">
                <a:latin typeface="Times New Roman" pitchFamily="18" charset="0"/>
                <a:cs typeface="Times New Roman" pitchFamily="18" charset="0"/>
              </a:rPr>
              <a:t>Η ποικιλία </a:t>
            </a:r>
            <a:r>
              <a:rPr lang="el-GR" dirty="0" smtClean="0">
                <a:latin typeface="Times New Roman" pitchFamily="18" charset="0"/>
                <a:cs typeface="Times New Roman" pitchFamily="18" charset="0"/>
              </a:rPr>
              <a:t>του υποστηρικτικού </a:t>
            </a:r>
            <a:r>
              <a:rPr lang="el-GR" dirty="0">
                <a:latin typeface="Times New Roman" pitchFamily="18" charset="0"/>
                <a:cs typeface="Times New Roman" pitchFamily="18" charset="0"/>
              </a:rPr>
              <a:t>υλικού μέσω του οποίου οι μαθητές/τριες εμπλέκονται σε διάφορες δραστηριότητες συμβάλλει στην ανάπτυξη της κριτικής σκέψης και ως εκ τούτου στην αποφυγή της στείρας απομνημόνευσης, αφού οι μαθητές/τριες καλούνται να συνδυάσουν πληροφοριακό υλικό από διάφορες πηγές προκειμένου να απαντήσουν στα ερωτήματα. </a:t>
            </a:r>
            <a:endParaRPr lang="el-GR" dirty="0" smtClean="0">
              <a:latin typeface="Times New Roman" pitchFamily="18" charset="0"/>
              <a:cs typeface="Times New Roman" pitchFamily="18" charset="0"/>
            </a:endParaRPr>
          </a:p>
          <a:p>
            <a:endParaRPr lang="en-US" dirty="0"/>
          </a:p>
          <a:p>
            <a:endParaRPr lang="en-US" dirty="0"/>
          </a:p>
        </p:txBody>
      </p:sp>
    </p:spTree>
    <p:extLst>
      <p:ext uri="{BB962C8B-B14F-4D97-AF65-F5344CB8AC3E}">
        <p14:creationId xmlns:p14="http://schemas.microsoft.com/office/powerpoint/2010/main" val="269704390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lgn="just">
              <a:buNone/>
            </a:pPr>
            <a:r>
              <a:rPr lang="el-GR" sz="3400" dirty="0">
                <a:latin typeface="Times New Roman" pitchFamily="18" charset="0"/>
                <a:cs typeface="Times New Roman" pitchFamily="18" charset="0"/>
              </a:rPr>
              <a:t>΄Ετσι πρέπει να γίνει </a:t>
            </a:r>
            <a:r>
              <a:rPr lang="el-GR" sz="3400" dirty="0" smtClean="0">
                <a:latin typeface="Times New Roman" pitchFamily="18" charset="0"/>
                <a:cs typeface="Times New Roman" pitchFamily="18" charset="0"/>
              </a:rPr>
              <a:t>κατανοητό είναι ότι:</a:t>
            </a:r>
          </a:p>
          <a:p>
            <a:pPr marL="0" indent="0" algn="just">
              <a:buNone/>
            </a:pPr>
            <a:r>
              <a:rPr lang="el-GR" sz="3400" dirty="0" smtClean="0">
                <a:latin typeface="Times New Roman" pitchFamily="18" charset="0"/>
                <a:cs typeface="Times New Roman" pitchFamily="18" charset="0"/>
              </a:rPr>
              <a:t/>
            </a:r>
            <a:br>
              <a:rPr lang="el-GR" sz="3400" dirty="0" smtClean="0">
                <a:latin typeface="Times New Roman" pitchFamily="18" charset="0"/>
                <a:cs typeface="Times New Roman" pitchFamily="18" charset="0"/>
              </a:rPr>
            </a:br>
            <a:r>
              <a:rPr lang="el-GR" sz="3400" dirty="0" smtClean="0">
                <a:latin typeface="Times New Roman" pitchFamily="18" charset="0"/>
                <a:cs typeface="Times New Roman" pitchFamily="18" charset="0"/>
              </a:rPr>
              <a:t>α)  </a:t>
            </a:r>
            <a:r>
              <a:rPr lang="el-GR" sz="3400" dirty="0">
                <a:latin typeface="Times New Roman" pitchFamily="18" charset="0"/>
                <a:cs typeface="Times New Roman" pitchFamily="18" charset="0"/>
              </a:rPr>
              <a:t>το υποστηρικτικό υλικό και οι προτεινόμενες δραστηριότητες στηρίζουν αφενός βασικά σημεία της υπό εξέταση </a:t>
            </a:r>
            <a:r>
              <a:rPr lang="el-GR" sz="3400" dirty="0" smtClean="0">
                <a:latin typeface="Times New Roman" pitchFamily="18" charset="0"/>
                <a:cs typeface="Times New Roman" pitchFamily="18" charset="0"/>
              </a:rPr>
              <a:t>ενότητας, </a:t>
            </a:r>
            <a:r>
              <a:rPr lang="el-GR" sz="3400" dirty="0">
                <a:latin typeface="Times New Roman" pitchFamily="18" charset="0"/>
                <a:cs typeface="Times New Roman" pitchFamily="18" charset="0"/>
              </a:rPr>
              <a:t>αφετέρου αποτελούν ένα ενιαίο σύνολο, δηλαδή οι προτεινόμενες δραστηριότητες μπορούν να υλοποιηθούν με βάση το υποστηρικτικό υλικό. Αυτό δεν σημαίνει βέβαια ότι πρέπει να αξιοποιηθεί όλο αυτό το υποστηρικτικό υλικό, ούτε ότι μπορούν να τεθούν μόνο αυτά τα ερωτήματα. Το προτεινόμενο υλικό πολλές φορές είναι περισσότερο από αυτό που </a:t>
            </a:r>
            <a:r>
              <a:rPr lang="el-GR" sz="3400" dirty="0" smtClean="0">
                <a:latin typeface="Times New Roman" pitchFamily="18" charset="0"/>
                <a:cs typeface="Times New Roman" pitchFamily="18" charset="0"/>
              </a:rPr>
              <a:t>απαιτεί </a:t>
            </a:r>
            <a:r>
              <a:rPr lang="el-GR" sz="3400" dirty="0">
                <a:latin typeface="Times New Roman" pitchFamily="18" charset="0"/>
                <a:cs typeface="Times New Roman" pitchFamily="18" charset="0"/>
              </a:rPr>
              <a:t>η προσέγγιση των υπο εξέταση ενοτήτων και τούτο για να υπάρχει η ευελιξία της επιλογής, αλλά και για να </a:t>
            </a:r>
            <a:r>
              <a:rPr lang="el-GR" sz="3400" dirty="0" smtClean="0">
                <a:latin typeface="Times New Roman" pitchFamily="18" charset="0"/>
                <a:cs typeface="Times New Roman" pitchFamily="18" charset="0"/>
              </a:rPr>
              <a:t>δοθεί </a:t>
            </a:r>
            <a:r>
              <a:rPr lang="el-GR" sz="3400" dirty="0">
                <a:latin typeface="Times New Roman" pitchFamily="18" charset="0"/>
                <a:cs typeface="Times New Roman" pitchFamily="18" charset="0"/>
              </a:rPr>
              <a:t>η δυνατότητα σε τμήματα ή μαθητές/τριες να </a:t>
            </a:r>
            <a:r>
              <a:rPr lang="el-GR" sz="3400" dirty="0" smtClean="0">
                <a:latin typeface="Times New Roman" pitchFamily="18" charset="0"/>
                <a:cs typeface="Times New Roman" pitchFamily="18" charset="0"/>
              </a:rPr>
              <a:t>ικανοποιήσουν τυχόν </a:t>
            </a:r>
            <a:r>
              <a:rPr lang="el-GR" sz="3400" smtClean="0">
                <a:latin typeface="Times New Roman" pitchFamily="18" charset="0"/>
                <a:cs typeface="Times New Roman" pitchFamily="18" charset="0"/>
              </a:rPr>
              <a:t>ενδιαφέρον τους.</a:t>
            </a:r>
            <a:r>
              <a:rPr lang="el-GR" sz="3400" smtClean="0"/>
              <a:t> </a:t>
            </a:r>
            <a:endParaRPr lang="el-GR" sz="3400" dirty="0" smtClean="0"/>
          </a:p>
          <a:p>
            <a:pPr marL="0" indent="0" algn="just">
              <a:buNone/>
            </a:pPr>
            <a:r>
              <a:rPr lang="el-GR" sz="3400" dirty="0" smtClean="0">
                <a:latin typeface="Times New Roman" pitchFamily="18" charset="0"/>
                <a:cs typeface="Times New Roman" pitchFamily="18" charset="0"/>
              </a:rPr>
              <a:t>Β) πρέπει να οργανώνουμε </a:t>
            </a:r>
            <a:r>
              <a:rPr lang="el-GR" sz="3400" dirty="0">
                <a:latin typeface="Times New Roman" pitchFamily="18" charset="0"/>
                <a:cs typeface="Times New Roman" pitchFamily="18" charset="0"/>
              </a:rPr>
              <a:t>τη  μελέτη των φαινομένων σε συγκεκριμένες κατευθύνσεις και ότι το υλικό που αξιοποιούμε </a:t>
            </a:r>
            <a:r>
              <a:rPr lang="el-GR" sz="3400" dirty="0" smtClean="0">
                <a:latin typeface="Times New Roman" pitchFamily="18" charset="0"/>
                <a:cs typeface="Times New Roman" pitchFamily="18" charset="0"/>
              </a:rPr>
              <a:t>πρέπει να εξυπηρετεί </a:t>
            </a:r>
            <a:r>
              <a:rPr lang="el-GR" sz="3400" dirty="0">
                <a:latin typeface="Times New Roman" pitchFamily="18" charset="0"/>
                <a:cs typeface="Times New Roman" pitchFamily="18" charset="0"/>
              </a:rPr>
              <a:t>αυτές τις κατευθύνσεις. </a:t>
            </a:r>
            <a:endParaRPr lang="en-US" sz="3400" dirty="0">
              <a:latin typeface="Times New Roman" pitchFamily="18" charset="0"/>
              <a:cs typeface="Times New Roman" pitchFamily="18" charset="0"/>
            </a:endParaRPr>
          </a:p>
          <a:p>
            <a:pPr marL="0" indent="0" algn="just">
              <a:buNone/>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41389934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Σας ευχαριστούμε πολύ</a:t>
            </a:r>
            <a:endParaRPr lang="en-US" dirty="0"/>
          </a:p>
        </p:txBody>
      </p:sp>
      <p:sp>
        <p:nvSpPr>
          <p:cNvPr id="3" name="Content Placeholder 2"/>
          <p:cNvSpPr>
            <a:spLocks noGrp="1"/>
          </p:cNvSpPr>
          <p:nvPr>
            <p:ph idx="1"/>
          </p:nvPr>
        </p:nvSpPr>
        <p:spPr/>
        <p:txBody>
          <a:bodyPr/>
          <a:lstStyle/>
          <a:p>
            <a:pPr marL="0" indent="0">
              <a:buNone/>
            </a:pPr>
            <a:endParaRPr lang="en-US" dirty="0"/>
          </a:p>
        </p:txBody>
      </p:sp>
    </p:spTree>
    <p:extLst>
      <p:ext uri="{BB962C8B-B14F-4D97-AF65-F5344CB8AC3E}">
        <p14:creationId xmlns:p14="http://schemas.microsoft.com/office/powerpoint/2010/main" val="9689456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l-GR" dirty="0" smtClean="0">
                <a:latin typeface="Times New Roman" pitchFamily="18" charset="0"/>
                <a:cs typeface="Times New Roman" pitchFamily="18" charset="0"/>
              </a:rPr>
              <a:t>Στόχοι του εγχειρήματος:</a:t>
            </a:r>
            <a:endParaRPr lang="en-US" dirty="0">
              <a:latin typeface="Times New Roman" pitchFamily="18" charset="0"/>
              <a:cs typeface="Times New Roman" pitchFamily="18" charset="0"/>
            </a:endParaRPr>
          </a:p>
        </p:txBody>
      </p:sp>
      <p:sp>
        <p:nvSpPr>
          <p:cNvPr id="5" name="Content Placeholder 4"/>
          <p:cNvSpPr>
            <a:spLocks noGrp="1"/>
          </p:cNvSpPr>
          <p:nvPr>
            <p:ph idx="1"/>
          </p:nvPr>
        </p:nvSpPr>
        <p:spPr/>
        <p:txBody>
          <a:bodyPr>
            <a:normAutofit fontScale="70000" lnSpcReduction="20000"/>
          </a:bodyPr>
          <a:lstStyle/>
          <a:p>
            <a:r>
              <a:rPr lang="el-GR" dirty="0" smtClean="0">
                <a:latin typeface="Times New Roman" pitchFamily="18" charset="0"/>
                <a:cs typeface="Times New Roman" pitchFamily="18" charset="0"/>
              </a:rPr>
              <a:t>να </a:t>
            </a:r>
            <a:r>
              <a:rPr lang="el-GR" dirty="0">
                <a:latin typeface="Times New Roman" pitchFamily="18" charset="0"/>
                <a:cs typeface="Times New Roman" pitchFamily="18" charset="0"/>
              </a:rPr>
              <a:t>αποφευχθεί ο κατακερματισμός των υπό μελέτη φαινομένων, </a:t>
            </a:r>
            <a:endParaRPr lang="en-US" dirty="0">
              <a:latin typeface="Times New Roman" pitchFamily="18" charset="0"/>
              <a:cs typeface="Times New Roman" pitchFamily="18" charset="0"/>
            </a:endParaRPr>
          </a:p>
          <a:p>
            <a:r>
              <a:rPr lang="el-GR" dirty="0" smtClean="0">
                <a:latin typeface="Times New Roman" pitchFamily="18" charset="0"/>
                <a:cs typeface="Times New Roman" pitchFamily="18" charset="0"/>
              </a:rPr>
              <a:t>να </a:t>
            </a:r>
            <a:r>
              <a:rPr lang="el-GR" dirty="0">
                <a:latin typeface="Times New Roman" pitchFamily="18" charset="0"/>
                <a:cs typeface="Times New Roman" pitchFamily="18" charset="0"/>
              </a:rPr>
              <a:t>αποφευχθούν οι συνεχείς επαναλήψεις ανάμεσα στις διάφορες σχολικές βαθμίδες και η στεγανοποίηση των γνώσεων, </a:t>
            </a:r>
            <a:endParaRPr lang="en-US" dirty="0">
              <a:latin typeface="Times New Roman" pitchFamily="18" charset="0"/>
              <a:cs typeface="Times New Roman" pitchFamily="18" charset="0"/>
            </a:endParaRPr>
          </a:p>
          <a:p>
            <a:r>
              <a:rPr lang="el-GR" dirty="0">
                <a:latin typeface="Times New Roman" pitchFamily="18" charset="0"/>
                <a:cs typeface="Times New Roman" pitchFamily="18" charset="0"/>
              </a:rPr>
              <a:t>να αποφευχθεί η στείρα απομνημόνευση, </a:t>
            </a:r>
            <a:endParaRPr lang="en-US" dirty="0">
              <a:latin typeface="Times New Roman" pitchFamily="18" charset="0"/>
              <a:cs typeface="Times New Roman" pitchFamily="18" charset="0"/>
            </a:endParaRPr>
          </a:p>
          <a:p>
            <a:r>
              <a:rPr lang="el-GR" dirty="0">
                <a:latin typeface="Times New Roman" pitchFamily="18" charset="0"/>
                <a:cs typeface="Times New Roman" pitchFamily="18" charset="0"/>
              </a:rPr>
              <a:t>να διατεθεί διδακτικός χρόνος σε ενεργητικούς τρόπους μάθησης (π.χ. διερεύνηση, κριτικός σχολιασμός των πηγών) </a:t>
            </a:r>
            <a:endParaRPr lang="en-US" dirty="0">
              <a:latin typeface="Times New Roman" pitchFamily="18" charset="0"/>
              <a:cs typeface="Times New Roman" pitchFamily="18" charset="0"/>
            </a:endParaRPr>
          </a:p>
          <a:p>
            <a:r>
              <a:rPr lang="el-GR" dirty="0">
                <a:latin typeface="Times New Roman" pitchFamily="18" charset="0"/>
                <a:cs typeface="Times New Roman" pitchFamily="18" charset="0"/>
              </a:rPr>
              <a:t>να οργανωθεί η διδασκαλία των ενοτήτων κάτω από κοινούς άξονες, ώστε να αναδεικνύονται τα προς μελέτη φαινόμενα</a:t>
            </a:r>
            <a:endParaRPr lang="en-US" dirty="0">
              <a:latin typeface="Times New Roman" pitchFamily="18" charset="0"/>
              <a:cs typeface="Times New Roman" pitchFamily="18" charset="0"/>
            </a:endParaRPr>
          </a:p>
          <a:p>
            <a:pPr marL="0" indent="0">
              <a:buNone/>
            </a:pPr>
            <a:r>
              <a:rPr lang="el-GR" dirty="0">
                <a:latin typeface="Times New Roman" pitchFamily="18" charset="0"/>
                <a:cs typeface="Times New Roman" pitchFamily="18" charset="0"/>
              </a:rPr>
              <a:t>και </a:t>
            </a:r>
            <a:endParaRPr lang="en-US" dirty="0">
              <a:latin typeface="Times New Roman" pitchFamily="18" charset="0"/>
              <a:cs typeface="Times New Roman" pitchFamily="18" charset="0"/>
            </a:endParaRPr>
          </a:p>
          <a:p>
            <a:r>
              <a:rPr lang="el-GR" dirty="0">
                <a:latin typeface="Times New Roman" pitchFamily="18" charset="0"/>
                <a:cs typeface="Times New Roman" pitchFamily="18" charset="0"/>
              </a:rPr>
              <a:t>να δοθεί η ευκαιρία στους </a:t>
            </a:r>
            <a:r>
              <a:rPr lang="el-GR" dirty="0" smtClean="0">
                <a:latin typeface="Times New Roman" pitchFamily="18" charset="0"/>
                <a:cs typeface="Times New Roman" pitchFamily="18" charset="0"/>
              </a:rPr>
              <a:t>μαθητές/τριες </a:t>
            </a:r>
            <a:r>
              <a:rPr lang="el-GR" dirty="0">
                <a:latin typeface="Times New Roman" pitchFamily="18" charset="0"/>
                <a:cs typeface="Times New Roman" pitchFamily="18" charset="0"/>
              </a:rPr>
              <a:t>να εμβαθύνουν στη μελέτη και κατανόηση ιστορικών φαινομένων.</a:t>
            </a: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667135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smtClean="0">
                <a:latin typeface="Times New Roman" pitchFamily="18" charset="0"/>
                <a:cs typeface="Times New Roman" pitchFamily="18" charset="0"/>
              </a:rPr>
              <a:t>Πώς παρουσιάζεται η ύλη;</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pPr marL="0" indent="0" algn="just">
              <a:buNone/>
            </a:pPr>
            <a:r>
              <a:rPr lang="el-GR" dirty="0">
                <a:latin typeface="Times New Roman" pitchFamily="18" charset="0"/>
                <a:cs typeface="Times New Roman" pitchFamily="18" charset="0"/>
              </a:rPr>
              <a:t>Η ύλη παρουσιάζεται </a:t>
            </a:r>
            <a:r>
              <a:rPr lang="el-GR" i="1" dirty="0">
                <a:latin typeface="Times New Roman" pitchFamily="18" charset="0"/>
                <a:cs typeface="Times New Roman" pitchFamily="18" charset="0"/>
              </a:rPr>
              <a:t>βασικά</a:t>
            </a:r>
            <a:r>
              <a:rPr lang="el-GR" dirty="0">
                <a:latin typeface="Times New Roman" pitchFamily="18" charset="0"/>
                <a:cs typeface="Times New Roman" pitchFamily="18" charset="0"/>
              </a:rPr>
              <a:t> με δύο τρόπους : </a:t>
            </a:r>
            <a:endParaRPr lang="en-US" dirty="0" smtClean="0">
              <a:latin typeface="Times New Roman" pitchFamily="18" charset="0"/>
              <a:cs typeface="Times New Roman" pitchFamily="18" charset="0"/>
            </a:endParaRPr>
          </a:p>
          <a:p>
            <a:pPr marL="0" indent="0" algn="just">
              <a:buNone/>
            </a:pPr>
            <a:r>
              <a:rPr lang="el-GR" b="1" dirty="0" smtClean="0">
                <a:latin typeface="Times New Roman" pitchFamily="18" charset="0"/>
                <a:cs typeface="Times New Roman" pitchFamily="18" charset="0"/>
              </a:rPr>
              <a:t>Α</a:t>
            </a:r>
            <a:r>
              <a:rPr lang="en-US" b="1" dirty="0" smtClean="0">
                <a:latin typeface="Times New Roman" pitchFamily="18" charset="0"/>
                <a:cs typeface="Times New Roman" pitchFamily="18" charset="0"/>
              </a:rPr>
              <a:t>)</a:t>
            </a:r>
            <a:r>
              <a:rPr lang="el-GR" b="1" dirty="0" smtClean="0">
                <a:latin typeface="Times New Roman" pitchFamily="18" charset="0"/>
                <a:cs typeface="Times New Roman" pitchFamily="18" charset="0"/>
              </a:rPr>
              <a:t> </a:t>
            </a:r>
            <a:r>
              <a:rPr lang="el-GR" b="1" dirty="0" smtClean="0">
                <a:latin typeface="Times New Roman" pitchFamily="18" charset="0"/>
                <a:cs typeface="Times New Roman" pitchFamily="18" charset="0"/>
              </a:rPr>
              <a:t>Αναλυτική </a:t>
            </a:r>
            <a:r>
              <a:rPr lang="el-GR" b="1" dirty="0">
                <a:latin typeface="Times New Roman" pitchFamily="18" charset="0"/>
                <a:cs typeface="Times New Roman" pitchFamily="18" charset="0"/>
              </a:rPr>
              <a:t>παρουσίαση </a:t>
            </a:r>
            <a:r>
              <a:rPr lang="el-GR" dirty="0">
                <a:latin typeface="Times New Roman" pitchFamily="18" charset="0"/>
                <a:cs typeface="Times New Roman" pitchFamily="18" charset="0"/>
              </a:rPr>
              <a:t>και</a:t>
            </a:r>
            <a:r>
              <a:rPr lang="el-GR" b="1" dirty="0">
                <a:latin typeface="Times New Roman" pitchFamily="18" charset="0"/>
                <a:cs typeface="Times New Roman" pitchFamily="18" charset="0"/>
              </a:rPr>
              <a:t> </a:t>
            </a:r>
            <a:endParaRPr lang="el-GR" b="1" dirty="0" smtClean="0">
              <a:latin typeface="Times New Roman" pitchFamily="18" charset="0"/>
              <a:cs typeface="Times New Roman" pitchFamily="18" charset="0"/>
            </a:endParaRPr>
          </a:p>
          <a:p>
            <a:pPr marL="0" indent="0" algn="just">
              <a:buNone/>
            </a:pPr>
            <a:r>
              <a:rPr lang="el-GR" b="1" dirty="0" smtClean="0">
                <a:latin typeface="Times New Roman" pitchFamily="18" charset="0"/>
                <a:cs typeface="Times New Roman" pitchFamily="18" charset="0"/>
              </a:rPr>
              <a:t>Β) Συνοπτική </a:t>
            </a:r>
            <a:r>
              <a:rPr lang="el-GR" b="1" dirty="0">
                <a:latin typeface="Times New Roman" pitchFamily="18" charset="0"/>
                <a:cs typeface="Times New Roman" pitchFamily="18" charset="0"/>
              </a:rPr>
              <a:t>παρουσίαση ή απλή </a:t>
            </a:r>
            <a:r>
              <a:rPr lang="el-GR" b="1" dirty="0" smtClean="0">
                <a:latin typeface="Times New Roman" pitchFamily="18" charset="0"/>
                <a:cs typeface="Times New Roman" pitchFamily="18" charset="0"/>
              </a:rPr>
              <a:t>αναφορά</a:t>
            </a:r>
            <a:r>
              <a:rPr lang="el-GR" dirty="0" smtClean="0">
                <a:latin typeface="Times New Roman" pitchFamily="18" charset="0"/>
                <a:cs typeface="Times New Roman" pitchFamily="18" charset="0"/>
              </a:rPr>
              <a:t>. </a:t>
            </a:r>
          </a:p>
          <a:p>
            <a:pPr marL="0" indent="0" algn="just">
              <a:buNone/>
            </a:pPr>
            <a:r>
              <a:rPr lang="el-GR" i="1" dirty="0" smtClean="0">
                <a:latin typeface="Times New Roman" pitchFamily="18" charset="0"/>
                <a:cs typeface="Times New Roman" pitchFamily="18" charset="0"/>
              </a:rPr>
              <a:t>Τα </a:t>
            </a:r>
            <a:r>
              <a:rPr lang="el-GR" i="1" dirty="0">
                <a:latin typeface="Times New Roman" pitchFamily="18" charset="0"/>
                <a:cs typeface="Times New Roman" pitchFamily="18" charset="0"/>
              </a:rPr>
              <a:t>φαινόμενα που παρουσιάζονται με </a:t>
            </a:r>
            <a:r>
              <a:rPr lang="el-GR" b="1" i="1" dirty="0">
                <a:latin typeface="Times New Roman" pitchFamily="18" charset="0"/>
                <a:cs typeface="Times New Roman" pitchFamily="18" charset="0"/>
              </a:rPr>
              <a:t>αναλυτικό τρόπο (αναλυτική παρουσίαση)</a:t>
            </a:r>
            <a:r>
              <a:rPr lang="el-GR" i="1" dirty="0">
                <a:latin typeface="Times New Roman" pitchFamily="18" charset="0"/>
                <a:cs typeface="Times New Roman" pitchFamily="18" charset="0"/>
              </a:rPr>
              <a:t> αποτελούν την </a:t>
            </a:r>
            <a:r>
              <a:rPr lang="el-GR" b="1" i="1" dirty="0">
                <a:latin typeface="Times New Roman" pitchFamily="18" charset="0"/>
                <a:cs typeface="Times New Roman" pitchFamily="18" charset="0"/>
              </a:rPr>
              <a:t>εξεταστέα ύλη</a:t>
            </a:r>
            <a:r>
              <a:rPr lang="el-GR" i="1" dirty="0">
                <a:latin typeface="Times New Roman" pitchFamily="18" charset="0"/>
                <a:cs typeface="Times New Roman" pitchFamily="18" charset="0"/>
              </a:rPr>
              <a:t> του μαθήματος, ενώ τα φαινόμενα που παρουσιάζονται με </a:t>
            </a:r>
            <a:r>
              <a:rPr lang="el-GR" b="1" i="1" dirty="0">
                <a:latin typeface="Times New Roman" pitchFamily="18" charset="0"/>
                <a:cs typeface="Times New Roman" pitchFamily="18" charset="0"/>
              </a:rPr>
              <a:t>συνοπτικό τρόπο (συνοπτική παρουσίαση ή απλή αναφορά) δεν εξετάζονται</a:t>
            </a:r>
            <a:r>
              <a:rPr lang="el-GR" b="1" dirty="0" smtClean="0">
                <a:latin typeface="Times New Roman" pitchFamily="18" charset="0"/>
                <a:cs typeface="Times New Roman" pitchFamily="18" charset="0"/>
              </a:rPr>
              <a:t>.</a:t>
            </a:r>
          </a:p>
          <a:p>
            <a:pPr marL="0" indent="0" algn="just">
              <a:buNone/>
            </a:pPr>
            <a:r>
              <a:rPr lang="el-GR" i="1" dirty="0" smtClean="0">
                <a:latin typeface="Times New Roman" pitchFamily="18" charset="0"/>
                <a:cs typeface="Times New Roman" pitchFamily="18" charset="0"/>
              </a:rPr>
              <a:t>Ακολουθούν π.χ.</a:t>
            </a:r>
            <a:endParaRPr lang="en-US" i="1" dirty="0">
              <a:latin typeface="Times New Roman" pitchFamily="18" charset="0"/>
              <a:cs typeface="Times New Roman" pitchFamily="18" charset="0"/>
            </a:endParaRPr>
          </a:p>
        </p:txBody>
      </p:sp>
    </p:spTree>
    <p:extLst>
      <p:ext uri="{BB962C8B-B14F-4D97-AF65-F5344CB8AC3E}">
        <p14:creationId xmlns:p14="http://schemas.microsoft.com/office/powerpoint/2010/main" val="36215943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2800" u="sng" dirty="0" smtClean="0">
                <a:effectLst/>
                <a:latin typeface="Times New Roman" pitchFamily="18" charset="0"/>
                <a:cs typeface="Times New Roman" pitchFamily="18" charset="0"/>
              </a:rPr>
              <a:t>Αναλυτική παρουσίαση:</a:t>
            </a:r>
            <a:r>
              <a:rPr lang="el-GR" sz="2800" dirty="0" smtClean="0">
                <a:effectLst/>
                <a:latin typeface="Times New Roman" pitchFamily="18" charset="0"/>
                <a:cs typeface="Times New Roman" pitchFamily="18" charset="0"/>
              </a:rPr>
              <a:t> Η ίδρυση της Ρώμης και η οργάνωση της, σ. 170-172, Η συγκρότηση της ρωμαϊκής πολιτείας – </a:t>
            </a:r>
            <a:r>
              <a:rPr lang="en-US" sz="2800" dirty="0" smtClean="0">
                <a:effectLst/>
                <a:latin typeface="Times New Roman" pitchFamily="18" charset="0"/>
                <a:cs typeface="Times New Roman" pitchFamily="18" charset="0"/>
              </a:rPr>
              <a:t>Res </a:t>
            </a:r>
            <a:r>
              <a:rPr lang="en-US" sz="2800" dirty="0" err="1" smtClean="0">
                <a:effectLst/>
                <a:latin typeface="Times New Roman" pitchFamily="18" charset="0"/>
                <a:cs typeface="Times New Roman" pitchFamily="18" charset="0"/>
              </a:rPr>
              <a:t>publica</a:t>
            </a:r>
            <a:r>
              <a:rPr lang="el-GR" sz="2800" dirty="0" smtClean="0">
                <a:effectLst/>
                <a:latin typeface="Times New Roman" pitchFamily="18" charset="0"/>
                <a:cs typeface="Times New Roman" pitchFamily="18" charset="0"/>
              </a:rPr>
              <a:t>, σ. 172-174.</a:t>
            </a:r>
            <a:r>
              <a:rPr lang="en-US" sz="2800" dirty="0" smtClean="0">
                <a:effectLst/>
                <a:latin typeface="Times New Roman" pitchFamily="18" charset="0"/>
                <a:cs typeface="Times New Roman" pitchFamily="18" charset="0"/>
              </a:rPr>
              <a:t/>
            </a:r>
            <a:br>
              <a:rPr lang="en-US" sz="2800" dirty="0" smtClean="0">
                <a:effectLst/>
                <a:latin typeface="Times New Roman" pitchFamily="18" charset="0"/>
                <a:cs typeface="Times New Roman" pitchFamily="18" charset="0"/>
              </a:rPr>
            </a:br>
            <a:endParaRPr lang="en-US" sz="2800" dirty="0">
              <a:latin typeface="Times New Roman" pitchFamily="18" charset="0"/>
              <a:cs typeface="Times New Roman"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46876248"/>
              </p:ext>
            </p:extLst>
          </p:nvPr>
        </p:nvGraphicFramePr>
        <p:xfrm>
          <a:off x="304800" y="1447800"/>
          <a:ext cx="8458200" cy="5407914"/>
        </p:xfrm>
        <a:graphic>
          <a:graphicData uri="http://schemas.openxmlformats.org/drawingml/2006/table">
            <a:tbl>
              <a:tblPr>
                <a:tableStyleId>{5C22544A-7EE6-4342-B048-85BDC9FD1C3A}</a:tableStyleId>
              </a:tblPr>
              <a:tblGrid>
                <a:gridCol w="8458200"/>
              </a:tblGrid>
              <a:tr h="4648200">
                <a:tc>
                  <a:txBody>
                    <a:bodyPr/>
                    <a:lstStyle/>
                    <a:p>
                      <a:pPr marL="0" marR="0" algn="just">
                        <a:lnSpc>
                          <a:spcPct val="115000"/>
                        </a:lnSpc>
                        <a:spcBef>
                          <a:spcPts val="500"/>
                        </a:spcBef>
                        <a:spcAft>
                          <a:spcPts val="500"/>
                        </a:spcAft>
                      </a:pPr>
                      <a:r>
                        <a:rPr lang="el-GR" sz="1800" b="1" i="1" dirty="0" smtClean="0">
                          <a:effectLst/>
                        </a:rPr>
                        <a:t>Υποστηρικτικό </a:t>
                      </a:r>
                      <a:r>
                        <a:rPr lang="el-GR" sz="1800" b="1" i="1" dirty="0">
                          <a:effectLst/>
                        </a:rPr>
                        <a:t>υλικό:</a:t>
                      </a:r>
                      <a:endParaRPr lang="en-US" sz="1800" b="1" i="1" dirty="0">
                        <a:effectLst/>
                      </a:endParaRPr>
                    </a:p>
                    <a:p>
                      <a:pPr marL="0" marR="0" algn="l">
                        <a:lnSpc>
                          <a:spcPct val="115000"/>
                        </a:lnSpc>
                        <a:spcBef>
                          <a:spcPts val="0"/>
                        </a:spcBef>
                        <a:spcAft>
                          <a:spcPts val="0"/>
                        </a:spcAft>
                        <a:tabLst>
                          <a:tab pos="1367790" algn="l"/>
                        </a:tabLst>
                      </a:pPr>
                      <a:r>
                        <a:rPr lang="el-GR" sz="1800" b="1" dirty="0">
                          <a:effectLst/>
                        </a:rPr>
                        <a:t>-[Οι επτά λόφοι της Ρώμης]: </a:t>
                      </a:r>
                      <a:r>
                        <a:rPr lang="el-GR" sz="1800" b="1" u="sng" dirty="0">
                          <a:effectLst/>
                          <a:hlinkClick r:id="rId2"/>
                        </a:rPr>
                        <a:t>https://goo.gl/2Sy2ll</a:t>
                      </a:r>
                      <a:endParaRPr lang="en-US" sz="1800" b="1" dirty="0">
                        <a:effectLst/>
                      </a:endParaRPr>
                    </a:p>
                    <a:p>
                      <a:pPr marL="0" marR="0" algn="l">
                        <a:lnSpc>
                          <a:spcPct val="115000"/>
                        </a:lnSpc>
                        <a:spcBef>
                          <a:spcPts val="0"/>
                        </a:spcBef>
                        <a:spcAft>
                          <a:spcPts val="0"/>
                        </a:spcAft>
                        <a:tabLst>
                          <a:tab pos="1367790" algn="l"/>
                        </a:tabLst>
                      </a:pPr>
                      <a:r>
                        <a:rPr lang="el-GR" sz="1800" b="1" dirty="0">
                          <a:effectLst/>
                        </a:rPr>
                        <a:t>[για την κατάργηση του θεσμού της  βασιλείας], Πλούταρχος, Αίτια Ρωμαϊκά, 63, ΙΜΕ:</a:t>
                      </a:r>
                      <a:endParaRPr lang="en-US" sz="1800" b="1" dirty="0">
                        <a:effectLst/>
                      </a:endParaRPr>
                    </a:p>
                    <a:p>
                      <a:pPr marL="0" marR="0" algn="l">
                        <a:lnSpc>
                          <a:spcPct val="115000"/>
                        </a:lnSpc>
                        <a:spcBef>
                          <a:spcPts val="0"/>
                        </a:spcBef>
                        <a:spcAft>
                          <a:spcPts val="0"/>
                        </a:spcAft>
                        <a:tabLst>
                          <a:tab pos="1367790" algn="l"/>
                        </a:tabLst>
                      </a:pPr>
                      <a:r>
                        <a:rPr lang="el-GR" sz="1800" b="1" u="sng" dirty="0">
                          <a:effectLst/>
                          <a:hlinkClick r:id="rId3"/>
                        </a:rPr>
                        <a:t>http://www.ime.gr/chronos/07/gr/politics/index21.html</a:t>
                      </a:r>
                      <a:endParaRPr lang="en-US" sz="1800" b="1" dirty="0">
                        <a:effectLst/>
                      </a:endParaRPr>
                    </a:p>
                    <a:p>
                      <a:pPr marL="0" marR="0" algn="l">
                        <a:lnSpc>
                          <a:spcPct val="115000"/>
                        </a:lnSpc>
                        <a:spcBef>
                          <a:spcPts val="0"/>
                        </a:spcBef>
                        <a:spcAft>
                          <a:spcPts val="0"/>
                        </a:spcAft>
                        <a:tabLst>
                          <a:tab pos="1367790" algn="l"/>
                        </a:tabLst>
                      </a:pPr>
                      <a:r>
                        <a:rPr lang="el-GR" sz="1800" b="1" dirty="0">
                          <a:effectLst/>
                        </a:rPr>
                        <a:t>-«</a:t>
                      </a:r>
                      <a:r>
                        <a:rPr lang="en-US" sz="1800" b="1" dirty="0">
                          <a:effectLst/>
                        </a:rPr>
                        <a:t>K</a:t>
                      </a:r>
                      <a:r>
                        <a:rPr lang="el-GR" sz="1800" b="1" dirty="0">
                          <a:effectLst/>
                        </a:rPr>
                        <a:t>οινωνικές σχέσεις και πατρωνεία», ΙΜΕ: </a:t>
                      </a:r>
                      <a:endParaRPr lang="en-US" sz="1800" b="1" dirty="0">
                        <a:effectLst/>
                      </a:endParaRPr>
                    </a:p>
                    <a:p>
                      <a:pPr marL="0" marR="0" algn="l">
                        <a:lnSpc>
                          <a:spcPct val="115000"/>
                        </a:lnSpc>
                        <a:spcBef>
                          <a:spcPts val="0"/>
                        </a:spcBef>
                        <a:spcAft>
                          <a:spcPts val="0"/>
                        </a:spcAft>
                        <a:tabLst>
                          <a:tab pos="1367790" algn="l"/>
                        </a:tabLst>
                      </a:pPr>
                      <a:r>
                        <a:rPr lang="en-US" sz="1800" b="1" u="sng" dirty="0">
                          <a:effectLst/>
                          <a:hlinkClick r:id="rId4"/>
                        </a:rPr>
                        <a:t>http</a:t>
                      </a:r>
                      <a:r>
                        <a:rPr lang="el-GR" sz="1800" b="1" u="sng" dirty="0">
                          <a:effectLst/>
                          <a:hlinkClick r:id="rId4"/>
                        </a:rPr>
                        <a:t>://</a:t>
                      </a:r>
                      <a:r>
                        <a:rPr lang="en-US" sz="1800" b="1" u="sng" dirty="0">
                          <a:effectLst/>
                          <a:hlinkClick r:id="rId4"/>
                        </a:rPr>
                        <a:t>www</a:t>
                      </a:r>
                      <a:r>
                        <a:rPr lang="el-GR" sz="1800" b="1" u="sng" dirty="0">
                          <a:effectLst/>
                          <a:hlinkClick r:id="rId4"/>
                        </a:rPr>
                        <a:t>.</a:t>
                      </a:r>
                      <a:r>
                        <a:rPr lang="en-US" sz="1800" b="1" u="sng" dirty="0" err="1">
                          <a:effectLst/>
                          <a:hlinkClick r:id="rId4"/>
                        </a:rPr>
                        <a:t>ime</a:t>
                      </a:r>
                      <a:r>
                        <a:rPr lang="el-GR" sz="1800" b="1" u="sng" dirty="0">
                          <a:effectLst/>
                          <a:hlinkClick r:id="rId4"/>
                        </a:rPr>
                        <a:t>.</a:t>
                      </a:r>
                      <a:r>
                        <a:rPr lang="en-US" sz="1800" b="1" u="sng" dirty="0">
                          <a:effectLst/>
                          <a:hlinkClick r:id="rId4"/>
                        </a:rPr>
                        <a:t>gr</a:t>
                      </a:r>
                      <a:r>
                        <a:rPr lang="el-GR" sz="1800" b="1" u="sng" dirty="0">
                          <a:effectLst/>
                          <a:hlinkClick r:id="rId4"/>
                        </a:rPr>
                        <a:t>/</a:t>
                      </a:r>
                      <a:r>
                        <a:rPr lang="en-US" sz="1800" b="1" u="sng" dirty="0" err="1">
                          <a:effectLst/>
                          <a:hlinkClick r:id="rId4"/>
                        </a:rPr>
                        <a:t>chronos</a:t>
                      </a:r>
                      <a:r>
                        <a:rPr lang="el-GR" sz="1800" b="1" u="sng" dirty="0">
                          <a:effectLst/>
                          <a:hlinkClick r:id="rId4"/>
                        </a:rPr>
                        <a:t>/07/</a:t>
                      </a:r>
                      <a:r>
                        <a:rPr lang="en-US" sz="1800" b="1" u="sng" dirty="0">
                          <a:effectLst/>
                          <a:hlinkClick r:id="rId4"/>
                        </a:rPr>
                        <a:t>gr</a:t>
                      </a:r>
                      <a:r>
                        <a:rPr lang="el-GR" sz="1800" b="1" u="sng" dirty="0">
                          <a:effectLst/>
                          <a:hlinkClick r:id="rId4"/>
                        </a:rPr>
                        <a:t>/</a:t>
                      </a:r>
                      <a:r>
                        <a:rPr lang="en-US" sz="1800" b="1" u="sng" dirty="0">
                          <a:effectLst/>
                          <a:hlinkClick r:id="rId4"/>
                        </a:rPr>
                        <a:t>society</a:t>
                      </a:r>
                      <a:r>
                        <a:rPr lang="el-GR" sz="1800" b="1" u="sng" dirty="0">
                          <a:effectLst/>
                          <a:hlinkClick r:id="rId4"/>
                        </a:rPr>
                        <a:t>/</a:t>
                      </a:r>
                      <a:r>
                        <a:rPr lang="en-US" sz="1800" b="1" u="sng" dirty="0">
                          <a:effectLst/>
                          <a:hlinkClick r:id="rId4"/>
                        </a:rPr>
                        <a:t>index</a:t>
                      </a:r>
                      <a:r>
                        <a:rPr lang="el-GR" sz="1800" b="1" u="sng" dirty="0">
                          <a:effectLst/>
                          <a:hlinkClick r:id="rId4"/>
                        </a:rPr>
                        <a:t>30.</a:t>
                      </a:r>
                      <a:r>
                        <a:rPr lang="en-US" sz="1800" b="1" u="sng" dirty="0">
                          <a:effectLst/>
                          <a:hlinkClick r:id="rId4"/>
                        </a:rPr>
                        <a:t>html</a:t>
                      </a:r>
                      <a:endParaRPr lang="en-US" sz="1800" b="1" dirty="0">
                        <a:effectLst/>
                      </a:endParaRPr>
                    </a:p>
                    <a:p>
                      <a:pPr marL="0" marR="0" algn="l">
                        <a:lnSpc>
                          <a:spcPct val="115000"/>
                        </a:lnSpc>
                        <a:spcBef>
                          <a:spcPts val="0"/>
                        </a:spcBef>
                        <a:spcAft>
                          <a:spcPts val="0"/>
                        </a:spcAft>
                        <a:tabLst>
                          <a:tab pos="1367790" algn="l"/>
                        </a:tabLst>
                      </a:pPr>
                      <a:r>
                        <a:rPr lang="el-GR" sz="1800" b="1" dirty="0">
                          <a:effectLst/>
                        </a:rPr>
                        <a:t>-Πηγή, [ένταξη στην τάξη των πατρικίων ενός πλούσιου Σαβίνου, του ΄Αττιου Κλαύσου, γενάρχη των Κλαυδίων, που μετανάστευσε στη Ρώμη με όλο το γένος του, 5000 οικογένειες], Πλούταρχος, Ποπλικόλας, ΚΑ΄: </a:t>
                      </a:r>
                      <a:endParaRPr lang="en-US" sz="1800" b="1" dirty="0">
                        <a:effectLst/>
                      </a:endParaRPr>
                    </a:p>
                    <a:p>
                      <a:pPr marL="0" marR="0" algn="l">
                        <a:lnSpc>
                          <a:spcPct val="115000"/>
                        </a:lnSpc>
                        <a:spcBef>
                          <a:spcPts val="0"/>
                        </a:spcBef>
                        <a:spcAft>
                          <a:spcPts val="0"/>
                        </a:spcAft>
                        <a:tabLst>
                          <a:tab pos="1367790" algn="l"/>
                        </a:tabLst>
                      </a:pPr>
                      <a:r>
                        <a:rPr lang="el-GR" sz="1800" b="1" u="sng" dirty="0">
                          <a:effectLst/>
                          <a:hlinkClick r:id="rId5"/>
                        </a:rPr>
                        <a:t>https://www.gutenberg.org/files/42598/42598-h/42598-h.htm</a:t>
                      </a:r>
                      <a:endParaRPr lang="en-US" sz="1800" b="1" dirty="0">
                        <a:effectLst/>
                      </a:endParaRPr>
                    </a:p>
                    <a:p>
                      <a:pPr marL="0" marR="0" algn="l">
                        <a:lnSpc>
                          <a:spcPct val="115000"/>
                        </a:lnSpc>
                        <a:spcBef>
                          <a:spcPts val="0"/>
                        </a:spcBef>
                        <a:spcAft>
                          <a:spcPts val="0"/>
                        </a:spcAft>
                        <a:tabLst>
                          <a:tab pos="1367790" algn="l"/>
                        </a:tabLst>
                      </a:pPr>
                      <a:r>
                        <a:rPr lang="el-GR" sz="1800" b="1" dirty="0">
                          <a:effectLst/>
                        </a:rPr>
                        <a:t>- πηγές σχολικού βιβλίου.</a:t>
                      </a:r>
                      <a:endParaRPr lang="en-US" sz="1800" b="1" dirty="0">
                        <a:effectLst/>
                      </a:endParaRPr>
                    </a:p>
                    <a:p>
                      <a:pPr marL="0" marR="0" algn="l">
                        <a:lnSpc>
                          <a:spcPct val="115000"/>
                        </a:lnSpc>
                        <a:spcBef>
                          <a:spcPts val="0"/>
                        </a:spcBef>
                        <a:spcAft>
                          <a:spcPts val="0"/>
                        </a:spcAft>
                        <a:tabLst>
                          <a:tab pos="1367790" algn="l"/>
                        </a:tabLst>
                      </a:pPr>
                      <a:r>
                        <a:rPr lang="el-GR" sz="1800" b="1" i="1" dirty="0">
                          <a:effectLst/>
                        </a:rPr>
                        <a:t> Προτεινόμενες δραστηριότητες:</a:t>
                      </a:r>
                      <a:endParaRPr lang="en-US" sz="1800" b="1" i="1" dirty="0">
                        <a:effectLst/>
                      </a:endParaRPr>
                    </a:p>
                    <a:p>
                      <a:pPr marL="0" marR="0" algn="l">
                        <a:lnSpc>
                          <a:spcPct val="115000"/>
                        </a:lnSpc>
                        <a:spcBef>
                          <a:spcPts val="0"/>
                        </a:spcBef>
                        <a:spcAft>
                          <a:spcPts val="0"/>
                        </a:spcAft>
                        <a:tabLst>
                          <a:tab pos="1367790" algn="l"/>
                        </a:tabLst>
                      </a:pPr>
                      <a:r>
                        <a:rPr lang="el-GR" sz="1800" b="1" dirty="0">
                          <a:effectLst/>
                        </a:rPr>
                        <a:t>1. ΄Ασκηση/δραστηριότητα 3, σ.182 του βιβλίου.</a:t>
                      </a:r>
                      <a:endParaRPr lang="en-US" sz="1800" b="1" dirty="0">
                        <a:effectLst/>
                      </a:endParaRPr>
                    </a:p>
                    <a:p>
                      <a:pPr marL="0" marR="0" algn="just">
                        <a:lnSpc>
                          <a:spcPct val="115000"/>
                        </a:lnSpc>
                        <a:spcBef>
                          <a:spcPts val="0"/>
                        </a:spcBef>
                        <a:spcAft>
                          <a:spcPts val="0"/>
                        </a:spcAft>
                      </a:pPr>
                      <a:r>
                        <a:rPr lang="el-GR" sz="1800" b="1" dirty="0">
                          <a:effectLst/>
                        </a:rPr>
                        <a:t>2. Πατρωνεία και πελατειακές σχέσεις στην αρχαία Ρώμη. Επιβίωση των όρων και σημασία τους.</a:t>
                      </a:r>
                      <a:endParaRPr lang="en-US" sz="1800" b="1" dirty="0">
                        <a:effectLst/>
                      </a:endParaRPr>
                    </a:p>
                    <a:p>
                      <a:pPr marL="0" marR="0" algn="just">
                        <a:lnSpc>
                          <a:spcPct val="115000"/>
                        </a:lnSpc>
                        <a:spcBef>
                          <a:spcPts val="0"/>
                        </a:spcBef>
                        <a:spcAft>
                          <a:spcPts val="0"/>
                        </a:spcAft>
                      </a:pPr>
                      <a:r>
                        <a:rPr lang="el-GR" sz="1800" b="1" dirty="0">
                          <a:effectLst/>
                        </a:rPr>
                        <a:t>3. Σύγκριση της πολιτικής οργάνωσης της Ρώμης </a:t>
                      </a:r>
                      <a:r>
                        <a:rPr lang="el-GR" sz="1800" b="1" dirty="0" smtClean="0">
                          <a:effectLst/>
                        </a:rPr>
                        <a:t>....</a:t>
                      </a:r>
                      <a:endParaRPr lang="en-US" sz="1800" b="1" dirty="0" smtClean="0">
                        <a:effectLst/>
                      </a:endParaRPr>
                    </a:p>
                    <a:p>
                      <a:pPr marL="0" marR="0" algn="just">
                        <a:lnSpc>
                          <a:spcPct val="115000"/>
                        </a:lnSpc>
                        <a:spcBef>
                          <a:spcPts val="0"/>
                        </a:spcBef>
                        <a:spcAft>
                          <a:spcPts val="0"/>
                        </a:spcAft>
                      </a:pPr>
                      <a:r>
                        <a:rPr lang="en-US" sz="1800" b="1" dirty="0" smtClean="0">
                          <a:effectLst/>
                          <a:latin typeface="Calibri"/>
                          <a:ea typeface="Calibri"/>
                          <a:cs typeface="Arial"/>
                        </a:rPr>
                        <a:t>4. </a:t>
                      </a:r>
                      <a:r>
                        <a:rPr lang="el-GR" sz="1800" b="1" dirty="0" smtClean="0">
                          <a:effectLst/>
                          <a:latin typeface="Calibri"/>
                          <a:ea typeface="Calibri"/>
                          <a:cs typeface="Arial"/>
                        </a:rPr>
                        <a:t>΄Ασκηση/δραστηριότητα</a:t>
                      </a:r>
                      <a:r>
                        <a:rPr lang="el-GR" sz="1800" b="1" baseline="0" dirty="0" smtClean="0">
                          <a:effectLst/>
                          <a:latin typeface="Calibri"/>
                          <a:ea typeface="Calibri"/>
                          <a:cs typeface="Arial"/>
                        </a:rPr>
                        <a:t> 1, σ . 182 του βιβλίου</a:t>
                      </a:r>
                      <a:endParaRPr lang="en-US" sz="1800" b="1" dirty="0">
                        <a:effectLst/>
                        <a:latin typeface="Calibri"/>
                        <a:ea typeface="Calibri"/>
                        <a:cs typeface="Arial"/>
                      </a:endParaRPr>
                    </a:p>
                  </a:txBody>
                  <a:tcPr marL="114300" marR="114300" marT="0" marB="0"/>
                </a:tc>
              </a:tr>
            </a:tbl>
          </a:graphicData>
        </a:graphic>
      </p:graphicFrame>
    </p:spTree>
    <p:extLst>
      <p:ext uri="{BB962C8B-B14F-4D97-AF65-F5344CB8AC3E}">
        <p14:creationId xmlns:p14="http://schemas.microsoft.com/office/powerpoint/2010/main" val="29328177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828800"/>
          </a:xfrm>
        </p:spPr>
        <p:txBody>
          <a:bodyPr>
            <a:normAutofit fontScale="90000"/>
          </a:bodyPr>
          <a:lstStyle/>
          <a:p>
            <a:r>
              <a:rPr lang="el-GR" sz="3200" i="1" u="sng" dirty="0" smtClean="0">
                <a:latin typeface="Times New Roman" pitchFamily="18" charset="0"/>
                <a:cs typeface="Times New Roman" pitchFamily="18" charset="0"/>
              </a:rPr>
              <a:t>Συνοπτική παρουσίαση</a:t>
            </a:r>
            <a:r>
              <a:rPr lang="el-GR" sz="3200" dirty="0" smtClean="0">
                <a:latin typeface="Times New Roman" pitchFamily="18" charset="0"/>
                <a:cs typeface="Times New Roman" pitchFamily="18" charset="0"/>
              </a:rPr>
              <a:t> :</a:t>
            </a:r>
            <a:r>
              <a:rPr lang="el-GR" sz="3200" b="1" dirty="0" smtClean="0">
                <a:latin typeface="Times New Roman" pitchFamily="18" charset="0"/>
                <a:cs typeface="Times New Roman" pitchFamily="18" charset="0"/>
              </a:rPr>
              <a:t> Ο ελληνιστικός κόσμος</a:t>
            </a:r>
            <a:r>
              <a:rPr lang="el-GR" sz="3200" i="1" dirty="0" smtClean="0">
                <a:latin typeface="Times New Roman" pitchFamily="18" charset="0"/>
                <a:cs typeface="Times New Roman" pitchFamily="18" charset="0"/>
              </a:rPr>
              <a:t>,</a:t>
            </a:r>
            <a:r>
              <a:rPr lang="el-GR" sz="3200" dirty="0" smtClean="0">
                <a:latin typeface="Times New Roman" pitchFamily="18" charset="0"/>
                <a:cs typeface="Times New Roman" pitchFamily="18" charset="0"/>
              </a:rPr>
              <a:t> σ. 124,  </a:t>
            </a:r>
            <a:r>
              <a:rPr lang="el-GR" sz="3200" b="1" dirty="0" smtClean="0">
                <a:latin typeface="Times New Roman" pitchFamily="18" charset="0"/>
                <a:cs typeface="Times New Roman" pitchFamily="18" charset="0"/>
              </a:rPr>
              <a:t>Η διάσπαση του κράτους του Μ. Αλεξάνδρου</a:t>
            </a:r>
            <a:r>
              <a:rPr lang="el-GR" sz="3200" dirty="0" smtClean="0">
                <a:latin typeface="Times New Roman" pitchFamily="18" charset="0"/>
                <a:cs typeface="Times New Roman" pitchFamily="18" charset="0"/>
              </a:rPr>
              <a:t>, σ.124-127.</a:t>
            </a:r>
            <a:r>
              <a:rPr lang="en-US" sz="3200" dirty="0" smtClean="0">
                <a:effectLst/>
                <a:latin typeface="Times New Roman" pitchFamily="18" charset="0"/>
                <a:cs typeface="Times New Roman" pitchFamily="18" charset="0"/>
              </a:rPr>
              <a:t/>
            </a:r>
            <a:br>
              <a:rPr lang="en-US" sz="3200" dirty="0" smtClean="0">
                <a:effectLst/>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endParaRPr lang="el-GR" b="1" i="1" dirty="0" smtClean="0"/>
          </a:p>
          <a:p>
            <a:pPr marL="0" indent="0" algn="just">
              <a:buNone/>
            </a:pPr>
            <a:r>
              <a:rPr lang="el-GR" b="1" i="1" dirty="0" smtClean="0">
                <a:latin typeface="Times New Roman" pitchFamily="18" charset="0"/>
                <a:cs typeface="Times New Roman" pitchFamily="18" charset="0"/>
              </a:rPr>
              <a:t>Υποστηρικτικό </a:t>
            </a:r>
            <a:r>
              <a:rPr lang="el-GR" b="1" i="1" dirty="0">
                <a:latin typeface="Times New Roman" pitchFamily="18" charset="0"/>
                <a:cs typeface="Times New Roman" pitchFamily="18" charset="0"/>
              </a:rPr>
              <a:t>υλικό:</a:t>
            </a:r>
            <a:endParaRPr lang="en-US" dirty="0">
              <a:latin typeface="Times New Roman" pitchFamily="18" charset="0"/>
              <a:cs typeface="Times New Roman" pitchFamily="18" charset="0"/>
            </a:endParaRPr>
          </a:p>
          <a:p>
            <a:pPr algn="just"/>
            <a:r>
              <a:rPr lang="el-GR" dirty="0">
                <a:latin typeface="Times New Roman" pitchFamily="18" charset="0"/>
                <a:cs typeface="Times New Roman" pitchFamily="18" charset="0"/>
              </a:rPr>
              <a:t>-Διαδραστικός χάρτης με τα ελληνιστικά βασίλεια 303-145 π.Χ.,</a:t>
            </a:r>
            <a:r>
              <a:rPr lang="el-GR" i="1" dirty="0">
                <a:latin typeface="Times New Roman" pitchFamily="18" charset="0"/>
                <a:cs typeface="Times New Roman" pitchFamily="18" charset="0"/>
              </a:rPr>
              <a:t> ΙΜΕ:</a:t>
            </a:r>
            <a:r>
              <a:rPr lang="el-GR" dirty="0">
                <a:latin typeface="Times New Roman" pitchFamily="18" charset="0"/>
                <a:cs typeface="Times New Roman" pitchFamily="18" charset="0"/>
              </a:rPr>
              <a:t> </a:t>
            </a:r>
            <a:r>
              <a:rPr lang="en-US" u="sng" dirty="0">
                <a:latin typeface="Times New Roman" pitchFamily="18" charset="0"/>
                <a:cs typeface="Times New Roman" pitchFamily="18" charset="0"/>
                <a:hlinkClick r:id="rId2"/>
              </a:rPr>
              <a:t>http</a:t>
            </a:r>
            <a:r>
              <a:rPr lang="el-GR" u="sng" dirty="0">
                <a:latin typeface="Times New Roman" pitchFamily="18" charset="0"/>
                <a:cs typeface="Times New Roman" pitchFamily="18" charset="0"/>
                <a:hlinkClick r:id="rId2"/>
              </a:rPr>
              <a:t>://</a:t>
            </a:r>
            <a:r>
              <a:rPr lang="en-US" u="sng" dirty="0">
                <a:latin typeface="Times New Roman" pitchFamily="18" charset="0"/>
                <a:cs typeface="Times New Roman" pitchFamily="18" charset="0"/>
                <a:hlinkClick r:id="rId2"/>
              </a:rPr>
              <a:t>www</a:t>
            </a:r>
            <a:r>
              <a:rPr lang="el-GR" u="sng" dirty="0">
                <a:latin typeface="Times New Roman" pitchFamily="18" charset="0"/>
                <a:cs typeface="Times New Roman" pitchFamily="18" charset="0"/>
                <a:hlinkClick r:id="rId2"/>
              </a:rPr>
              <a:t>.</a:t>
            </a:r>
            <a:r>
              <a:rPr lang="en-US" u="sng" dirty="0" err="1">
                <a:latin typeface="Times New Roman" pitchFamily="18" charset="0"/>
                <a:cs typeface="Times New Roman" pitchFamily="18" charset="0"/>
                <a:hlinkClick r:id="rId2"/>
              </a:rPr>
              <a:t>ime</a:t>
            </a:r>
            <a:r>
              <a:rPr lang="el-GR" u="sng" dirty="0">
                <a:latin typeface="Times New Roman" pitchFamily="18" charset="0"/>
                <a:cs typeface="Times New Roman" pitchFamily="18" charset="0"/>
                <a:hlinkClick r:id="rId2"/>
              </a:rPr>
              <a:t>.</a:t>
            </a:r>
            <a:r>
              <a:rPr lang="en-US" u="sng" dirty="0">
                <a:latin typeface="Times New Roman" pitchFamily="18" charset="0"/>
                <a:cs typeface="Times New Roman" pitchFamily="18" charset="0"/>
                <a:hlinkClick r:id="rId2"/>
              </a:rPr>
              <a:t>gr</a:t>
            </a:r>
            <a:r>
              <a:rPr lang="el-GR" u="sng" dirty="0">
                <a:latin typeface="Times New Roman" pitchFamily="18" charset="0"/>
                <a:cs typeface="Times New Roman" pitchFamily="18" charset="0"/>
                <a:hlinkClick r:id="rId2"/>
              </a:rPr>
              <a:t>/</a:t>
            </a:r>
            <a:r>
              <a:rPr lang="en-US" u="sng" dirty="0" err="1">
                <a:latin typeface="Times New Roman" pitchFamily="18" charset="0"/>
                <a:cs typeface="Times New Roman" pitchFamily="18" charset="0"/>
                <a:hlinkClick r:id="rId2"/>
              </a:rPr>
              <a:t>chronos</a:t>
            </a:r>
            <a:r>
              <a:rPr lang="el-GR" u="sng" dirty="0">
                <a:latin typeface="Times New Roman" pitchFamily="18" charset="0"/>
                <a:cs typeface="Times New Roman" pitchFamily="18" charset="0"/>
                <a:hlinkClick r:id="rId2"/>
              </a:rPr>
              <a:t>/06/</a:t>
            </a:r>
            <a:r>
              <a:rPr lang="en-US" u="sng" dirty="0">
                <a:latin typeface="Times New Roman" pitchFamily="18" charset="0"/>
                <a:cs typeface="Times New Roman" pitchFamily="18" charset="0"/>
                <a:hlinkClick r:id="rId2"/>
              </a:rPr>
              <a:t>gr</a:t>
            </a:r>
            <a:r>
              <a:rPr lang="el-GR" u="sng" dirty="0">
                <a:latin typeface="Times New Roman" pitchFamily="18" charset="0"/>
                <a:cs typeface="Times New Roman" pitchFamily="18" charset="0"/>
                <a:hlinkClick r:id="rId2"/>
              </a:rPr>
              <a:t>/</a:t>
            </a:r>
            <a:r>
              <a:rPr lang="en-US" u="sng" dirty="0">
                <a:latin typeface="Times New Roman" pitchFamily="18" charset="0"/>
                <a:cs typeface="Times New Roman" pitchFamily="18" charset="0"/>
                <a:hlinkClick r:id="rId2"/>
              </a:rPr>
              <a:t>kingdoms</a:t>
            </a:r>
            <a:r>
              <a:rPr lang="el-GR" u="sng" dirty="0">
                <a:latin typeface="Times New Roman" pitchFamily="18" charset="0"/>
                <a:cs typeface="Times New Roman" pitchFamily="18" charset="0"/>
                <a:hlinkClick r:id="rId2"/>
              </a:rPr>
              <a:t>/</a:t>
            </a:r>
            <a:r>
              <a:rPr lang="en-US" u="sng" dirty="0">
                <a:latin typeface="Times New Roman" pitchFamily="18" charset="0"/>
                <a:cs typeface="Times New Roman" pitchFamily="18" charset="0"/>
                <a:hlinkClick r:id="rId2"/>
              </a:rPr>
              <a:t>index</a:t>
            </a:r>
            <a:r>
              <a:rPr lang="el-GR" u="sng" dirty="0">
                <a:latin typeface="Times New Roman" pitchFamily="18" charset="0"/>
                <a:cs typeface="Times New Roman" pitchFamily="18" charset="0"/>
                <a:hlinkClick r:id="rId2"/>
              </a:rPr>
              <a:t>.</a:t>
            </a:r>
            <a:r>
              <a:rPr lang="en-US" u="sng" dirty="0">
                <a:latin typeface="Times New Roman" pitchFamily="18" charset="0"/>
                <a:cs typeface="Times New Roman" pitchFamily="18" charset="0"/>
                <a:hlinkClick r:id="rId2"/>
              </a:rPr>
              <a:t>html</a:t>
            </a:r>
            <a:r>
              <a:rPr lang="el-GR"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marL="0" indent="0" algn="just">
              <a:buNone/>
            </a:pPr>
            <a:r>
              <a:rPr lang="el-GR" b="1" i="1" dirty="0">
                <a:latin typeface="Times New Roman" pitchFamily="18" charset="0"/>
                <a:cs typeface="Times New Roman" pitchFamily="18" charset="0"/>
              </a:rPr>
              <a:t>Προτεινόμενη δραστηριότητα:</a:t>
            </a:r>
            <a:endParaRPr lang="en-US" dirty="0" smtClean="0">
              <a:effectLst/>
              <a:latin typeface="Times New Roman" pitchFamily="18" charset="0"/>
              <a:cs typeface="Times New Roman" pitchFamily="18" charset="0"/>
            </a:endParaRPr>
          </a:p>
          <a:p>
            <a:pPr algn="just"/>
            <a:r>
              <a:rPr lang="el-GR" dirty="0">
                <a:latin typeface="Times New Roman" pitchFamily="18" charset="0"/>
                <a:cs typeface="Times New Roman" pitchFamily="18" charset="0"/>
              </a:rPr>
              <a:t>Ανάδειξη με τη βοήθεια χαρτών των κρατών που προκύπτουν από τη διάσπαση του κράτους του Μ. Αλεξάνδρου μετά τη μάχη της Ιψού (301 π.Χ.) και των  πολιτειακών μορφών του ελληνιστικού κόσμου μέχρι την κατάκτησή του από τους Ρωμαίους.</a:t>
            </a:r>
            <a:endParaRPr lang="en-US" dirty="0" smtClean="0">
              <a:effectLst/>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6037776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200" u="dbl" dirty="0">
                <a:latin typeface="Times New Roman" pitchFamily="18" charset="0"/>
                <a:cs typeface="Times New Roman" pitchFamily="18" charset="0"/>
              </a:rPr>
              <a:t>Παρουσιάζονται αναλυτικά</a:t>
            </a:r>
            <a:r>
              <a:rPr lang="el-GR" sz="3200" dirty="0">
                <a:latin typeface="Times New Roman" pitchFamily="18" charset="0"/>
                <a:cs typeface="Times New Roman" pitchFamily="18" charset="0"/>
              </a:rPr>
              <a:t> :</a:t>
            </a:r>
            <a:r>
              <a:rPr lang="en-US" sz="3200" dirty="0">
                <a:latin typeface="Times New Roman" pitchFamily="18" charset="0"/>
                <a:cs typeface="Times New Roman" pitchFamily="18" charset="0"/>
              </a:rPr>
              <a:t/>
            </a:r>
            <a:br>
              <a:rPr lang="en-US" sz="3200" dirty="0">
                <a:latin typeface="Times New Roman" pitchFamily="18" charset="0"/>
                <a:cs typeface="Times New Roman" pitchFamily="18" charset="0"/>
              </a:rPr>
            </a:br>
            <a:r>
              <a:rPr lang="el-GR" sz="3200" dirty="0">
                <a:latin typeface="Times New Roman" pitchFamily="18" charset="0"/>
                <a:cs typeface="Times New Roman" pitchFamily="18" charset="0"/>
              </a:rPr>
              <a:t>Ενότητα 5, 5α. </a:t>
            </a:r>
            <a:r>
              <a:rPr lang="el-GR" sz="3200" b="1" dirty="0">
                <a:latin typeface="Times New Roman" pitchFamily="18" charset="0"/>
                <a:cs typeface="Times New Roman" pitchFamily="18" charset="0"/>
              </a:rPr>
              <a:t>Συνθήκες εκδήλωσης της Εικονομαχίας</a:t>
            </a:r>
            <a:r>
              <a:rPr lang="el-GR" sz="3200" dirty="0">
                <a:latin typeface="Times New Roman" pitchFamily="18" charset="0"/>
                <a:cs typeface="Times New Roman" pitchFamily="18" charset="0"/>
              </a:rPr>
              <a:t>,  5β. </a:t>
            </a:r>
            <a:r>
              <a:rPr lang="el-GR" sz="3200" b="1" dirty="0">
                <a:latin typeface="Times New Roman" pitchFamily="18" charset="0"/>
                <a:cs typeface="Times New Roman" pitchFamily="18" charset="0"/>
              </a:rPr>
              <a:t>Έναρξη της Εικονομαχίας</a:t>
            </a:r>
            <a:r>
              <a:rPr lang="el-GR" sz="3200" dirty="0">
                <a:latin typeface="Times New Roman" pitchFamily="18" charset="0"/>
                <a:cs typeface="Times New Roman" pitchFamily="18" charset="0"/>
              </a:rPr>
              <a:t>,  5γ. </a:t>
            </a:r>
            <a:r>
              <a:rPr lang="el-GR" sz="3200" b="1" dirty="0">
                <a:latin typeface="Times New Roman" pitchFamily="18" charset="0"/>
                <a:cs typeface="Times New Roman" pitchFamily="18" charset="0"/>
              </a:rPr>
              <a:t>Κορύφωση της εικονομαχίας,</a:t>
            </a:r>
            <a:r>
              <a:rPr lang="el-GR" sz="3200" dirty="0">
                <a:latin typeface="Times New Roman" pitchFamily="18" charset="0"/>
                <a:cs typeface="Times New Roman" pitchFamily="18" charset="0"/>
              </a:rPr>
              <a:t> σ. 19-21</a:t>
            </a:r>
            <a:r>
              <a:rPr lang="en-US" sz="3200" dirty="0">
                <a:latin typeface="Times New Roman" pitchFamily="18" charset="0"/>
                <a:cs typeface="Times New Roman" pitchFamily="18" charset="0"/>
              </a:rPr>
              <a:t/>
            </a:r>
            <a:br>
              <a:rPr lang="en-US" sz="3200"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40000" lnSpcReduction="20000"/>
          </a:bodyPr>
          <a:lstStyle/>
          <a:p>
            <a:pPr marL="0" indent="0">
              <a:buNone/>
            </a:pPr>
            <a:r>
              <a:rPr lang="el-GR" dirty="0"/>
              <a:t> </a:t>
            </a:r>
            <a:endParaRPr lang="en-US" dirty="0"/>
          </a:p>
          <a:p>
            <a:pPr marL="0" indent="0">
              <a:buNone/>
            </a:pPr>
            <a:r>
              <a:rPr lang="el-GR" sz="3800" b="1" dirty="0">
                <a:latin typeface="Times New Roman" pitchFamily="18" charset="0"/>
                <a:cs typeface="Times New Roman" pitchFamily="18" charset="0"/>
              </a:rPr>
              <a:t>Υποστηρικτικό υλικό:</a:t>
            </a:r>
            <a:endParaRPr lang="en-US" sz="3800" dirty="0">
              <a:latin typeface="Times New Roman" pitchFamily="18" charset="0"/>
              <a:cs typeface="Times New Roman" pitchFamily="18" charset="0"/>
            </a:endParaRPr>
          </a:p>
          <a:p>
            <a:pPr marL="0" indent="0">
              <a:buNone/>
            </a:pPr>
            <a:r>
              <a:rPr lang="el-GR" sz="3800" b="1" i="1" dirty="0">
                <a:latin typeface="Times New Roman" pitchFamily="18" charset="0"/>
                <a:cs typeface="Times New Roman" pitchFamily="18" charset="0"/>
              </a:rPr>
              <a:t>Πηγές</a:t>
            </a:r>
            <a:endParaRPr lang="en-US" sz="3800" dirty="0">
              <a:latin typeface="Times New Roman" pitchFamily="18" charset="0"/>
              <a:cs typeface="Times New Roman" pitchFamily="18" charset="0"/>
            </a:endParaRPr>
          </a:p>
          <a:p>
            <a:r>
              <a:rPr lang="el-GR" sz="3800" dirty="0">
                <a:latin typeface="Times New Roman" pitchFamily="18" charset="0"/>
                <a:cs typeface="Times New Roman" pitchFamily="18" charset="0"/>
              </a:rPr>
              <a:t>-  σ. 19 σχολικού βιβλίου, Η πολιτική αναγκαιότητα της εικονομαχίας,</a:t>
            </a:r>
            <a:endParaRPr lang="en-US" sz="3800" dirty="0">
              <a:latin typeface="Times New Roman" pitchFamily="18" charset="0"/>
              <a:cs typeface="Times New Roman" pitchFamily="18" charset="0"/>
            </a:endParaRPr>
          </a:p>
          <a:p>
            <a:r>
              <a:rPr lang="el-GR" sz="3800" dirty="0">
                <a:latin typeface="Times New Roman" pitchFamily="18" charset="0"/>
                <a:cs typeface="Times New Roman" pitchFamily="18" charset="0"/>
              </a:rPr>
              <a:t>- σ. 20 σχολικού βιβλίου, Τα επιχειρήματα των εικονοκλαστών και Τα επιχειρήματα των εικονολατρών </a:t>
            </a:r>
            <a:endParaRPr lang="en-US" sz="3800" dirty="0">
              <a:latin typeface="Times New Roman" pitchFamily="18" charset="0"/>
              <a:cs typeface="Times New Roman" pitchFamily="18" charset="0"/>
            </a:endParaRPr>
          </a:p>
          <a:p>
            <a:pPr marL="0" indent="0">
              <a:buNone/>
            </a:pPr>
            <a:r>
              <a:rPr lang="el-GR" sz="3800" b="1" i="1" dirty="0">
                <a:latin typeface="Times New Roman" pitchFamily="18" charset="0"/>
                <a:cs typeface="Times New Roman" pitchFamily="18" charset="0"/>
              </a:rPr>
              <a:t>Εικόνες</a:t>
            </a:r>
            <a:endParaRPr lang="en-US" sz="3800" dirty="0">
              <a:latin typeface="Times New Roman" pitchFamily="18" charset="0"/>
              <a:cs typeface="Times New Roman" pitchFamily="18" charset="0"/>
            </a:endParaRPr>
          </a:p>
          <a:p>
            <a:r>
              <a:rPr lang="el-GR" sz="3800" dirty="0">
                <a:latin typeface="Times New Roman" pitchFamily="18" charset="0"/>
                <a:cs typeface="Times New Roman" pitchFamily="18" charset="0"/>
              </a:rPr>
              <a:t>- σ. 20 σχολικού βιβλίου, Εικονομάχοι καλύπτουν την εικόνα του Χριστού, </a:t>
            </a:r>
            <a:endParaRPr lang="en-US" sz="3800" dirty="0">
              <a:latin typeface="Times New Roman" pitchFamily="18" charset="0"/>
              <a:cs typeface="Times New Roman" pitchFamily="18" charset="0"/>
            </a:endParaRPr>
          </a:p>
          <a:p>
            <a:r>
              <a:rPr lang="el-GR" sz="3800" dirty="0">
                <a:latin typeface="Times New Roman" pitchFamily="18" charset="0"/>
                <a:cs typeface="Times New Roman" pitchFamily="18" charset="0"/>
              </a:rPr>
              <a:t>- σ.15 σχολικού βιβλίου, Η επιστροφή του Μωάμεθ στη Μέκκα, </a:t>
            </a:r>
            <a:endParaRPr lang="en-US" sz="3800" dirty="0">
              <a:latin typeface="Times New Roman" pitchFamily="18" charset="0"/>
              <a:cs typeface="Times New Roman" pitchFamily="18" charset="0"/>
            </a:endParaRPr>
          </a:p>
          <a:p>
            <a:r>
              <a:rPr lang="el-GR" sz="3800" dirty="0">
                <a:latin typeface="Times New Roman" pitchFamily="18" charset="0"/>
                <a:cs typeface="Times New Roman" pitchFamily="18" charset="0"/>
              </a:rPr>
              <a:t>- σ. 111  σχολικού βιβλίου, Το μιχράμπ του Μεγάλου Τζαμιού στην Κόρδοβα</a:t>
            </a:r>
            <a:endParaRPr lang="en-US" sz="3800" dirty="0">
              <a:latin typeface="Times New Roman" pitchFamily="18" charset="0"/>
              <a:cs typeface="Times New Roman" pitchFamily="18" charset="0"/>
            </a:endParaRPr>
          </a:p>
          <a:p>
            <a:pPr marL="0" indent="0">
              <a:buNone/>
            </a:pPr>
            <a:r>
              <a:rPr lang="el-GR" sz="3800" dirty="0">
                <a:latin typeface="Times New Roman" pitchFamily="18" charset="0"/>
                <a:cs typeface="Times New Roman" pitchFamily="18" charset="0"/>
              </a:rPr>
              <a:t> </a:t>
            </a:r>
            <a:endParaRPr lang="en-US" sz="3800" dirty="0">
              <a:latin typeface="Times New Roman" pitchFamily="18" charset="0"/>
              <a:cs typeface="Times New Roman" pitchFamily="18" charset="0"/>
            </a:endParaRPr>
          </a:p>
          <a:p>
            <a:pPr marL="0" indent="0">
              <a:buNone/>
            </a:pPr>
            <a:r>
              <a:rPr lang="el-GR" sz="3800" b="1" dirty="0">
                <a:latin typeface="Times New Roman" pitchFamily="18" charset="0"/>
                <a:cs typeface="Times New Roman" pitchFamily="18" charset="0"/>
              </a:rPr>
              <a:t>Προτεινόμενη δραστηριότητα:</a:t>
            </a:r>
            <a:endParaRPr lang="en-US" sz="3800" dirty="0">
              <a:latin typeface="Times New Roman" pitchFamily="18" charset="0"/>
              <a:cs typeface="Times New Roman" pitchFamily="18" charset="0"/>
            </a:endParaRPr>
          </a:p>
          <a:p>
            <a:pPr marL="0" indent="0">
              <a:buNone/>
            </a:pPr>
            <a:r>
              <a:rPr lang="el-GR" sz="3800" dirty="0">
                <a:latin typeface="Times New Roman" pitchFamily="18" charset="0"/>
                <a:cs typeface="Times New Roman" pitchFamily="18" charset="0"/>
              </a:rPr>
              <a:t>Αξιοποιείται η θρησκευτική εικονογράφηση των Αράβων, για να γίνει κατανοητή η επίδραση της ανεικονικότητας. </a:t>
            </a:r>
            <a:endParaRPr lang="en-US" sz="3800" dirty="0">
              <a:latin typeface="Times New Roman" pitchFamily="18" charset="0"/>
              <a:cs typeface="Times New Roman" pitchFamily="18" charset="0"/>
            </a:endParaRPr>
          </a:p>
          <a:p>
            <a:pPr marL="0" indent="0">
              <a:buNone/>
            </a:pPr>
            <a:r>
              <a:rPr lang="el-GR" sz="3800" dirty="0" smtClean="0">
                <a:latin typeface="Times New Roman" pitchFamily="18" charset="0"/>
                <a:cs typeface="Times New Roman" pitchFamily="18" charset="0"/>
              </a:rPr>
              <a:t>Προτείνεται </a:t>
            </a:r>
            <a:r>
              <a:rPr lang="el-GR" sz="3800" dirty="0">
                <a:latin typeface="Times New Roman" pitchFamily="18" charset="0"/>
                <a:cs typeface="Times New Roman" pitchFamily="18" charset="0"/>
              </a:rPr>
              <a:t>συζήτηση σχετικά με τα εξής ζητήματα: α) Ενάντια σε ποιους εχθρούς ήταν ανάγκη να πολεμήσουν οι αγροτικοί πληθυσμοί της Μ. Ασίας, γιατί η εικονομαχική πολιτική μπορούσε να συμφιλιώσει τους πληθυσμούς των ανατολικών επαρχιών με την Κωνσταντινούπολη, ποιοι λόγοι οδήγησαν στην εικονομαχία (βλ. και ερώτηση 1 του σχολικού βιβλίου),  β) Πώς αξιολογούν οι </a:t>
            </a:r>
            <a:r>
              <a:rPr lang="el-GR" sz="3800" dirty="0" smtClean="0">
                <a:latin typeface="Times New Roman" pitchFamily="18" charset="0"/>
                <a:cs typeface="Times New Roman" pitchFamily="18" charset="0"/>
              </a:rPr>
              <a:t>μαθητές/τριες την </a:t>
            </a:r>
            <a:r>
              <a:rPr lang="el-GR" sz="3800" dirty="0">
                <a:latin typeface="Times New Roman" pitchFamily="18" charset="0"/>
                <a:cs typeface="Times New Roman" pitchFamily="18" charset="0"/>
              </a:rPr>
              <a:t>επιχειρηματολογία των μεν και των δε (ερώτηση 3, σ. 21 του σχολικού βιβλίου). γ) Ποιες οι πρακτικές των εικονομάχων και εικονολατρών και ο συμβολισμός τους. δ) Ποιοι οι λόγοι που οδηγούν την κάθε μια από τις δύο αυτές ομάδες στην υιοθέτηση της μιας ή της άλλης θέσης</a:t>
            </a:r>
            <a:r>
              <a:rPr lang="el-GR" dirty="0">
                <a:latin typeface="Times New Roman" pitchFamily="18" charset="0"/>
                <a:cs typeface="Times New Roman" pitchFamily="18" charset="0"/>
              </a:rPr>
              <a:t>. </a:t>
            </a: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5309747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8229600" cy="1143000"/>
          </a:xfrm>
        </p:spPr>
        <p:txBody>
          <a:bodyPr>
            <a:normAutofit fontScale="90000"/>
          </a:bodyPr>
          <a:lstStyle/>
          <a:p>
            <a:r>
              <a:rPr lang="el-GR" sz="3200" dirty="0">
                <a:latin typeface="Times New Roman" pitchFamily="18" charset="0"/>
                <a:cs typeface="Times New Roman" pitchFamily="18" charset="0"/>
              </a:rPr>
              <a:t>Κεφάλαιο Ι. </a:t>
            </a:r>
            <a:r>
              <a:rPr lang="en-US" sz="3200" dirty="0">
                <a:latin typeface="Times New Roman" pitchFamily="18" charset="0"/>
                <a:cs typeface="Times New Roman" pitchFamily="18" charset="0"/>
              </a:rPr>
              <a:t/>
            </a:r>
            <a:br>
              <a:rPr lang="en-US" sz="3200" dirty="0">
                <a:latin typeface="Times New Roman" pitchFamily="18" charset="0"/>
                <a:cs typeface="Times New Roman" pitchFamily="18" charset="0"/>
              </a:rPr>
            </a:br>
            <a:r>
              <a:rPr lang="el-GR" sz="3200" b="1" u="dbl" dirty="0">
                <a:latin typeface="Times New Roman" pitchFamily="18" charset="0"/>
                <a:cs typeface="Times New Roman" pitchFamily="18" charset="0"/>
              </a:rPr>
              <a:t>Π</a:t>
            </a:r>
            <a:r>
              <a:rPr lang="el-GR" sz="3200" u="dbl" dirty="0">
                <a:latin typeface="Times New Roman" pitchFamily="18" charset="0"/>
                <a:cs typeface="Times New Roman" pitchFamily="18" charset="0"/>
              </a:rPr>
              <a:t>αρουσιάζεται συνοπτικά</a:t>
            </a:r>
            <a:r>
              <a:rPr lang="el-GR" sz="3200" dirty="0">
                <a:latin typeface="Times New Roman" pitchFamily="18" charset="0"/>
                <a:cs typeface="Times New Roman" pitchFamily="18" charset="0"/>
              </a:rPr>
              <a:t>:Ενότητα  8,  8δ. </a:t>
            </a:r>
            <a:r>
              <a:rPr lang="el-GR" sz="3200" b="1" dirty="0">
                <a:latin typeface="Times New Roman" pitchFamily="18" charset="0"/>
                <a:cs typeface="Times New Roman" pitchFamily="18" charset="0"/>
              </a:rPr>
              <a:t>Η διαίρεση της Αυτοκρατορίας του Καρόλου</a:t>
            </a:r>
            <a:r>
              <a:rPr lang="el-GR" sz="3200" dirty="0">
                <a:latin typeface="Times New Roman" pitchFamily="18" charset="0"/>
                <a:cs typeface="Times New Roman" pitchFamily="18" charset="0"/>
              </a:rPr>
              <a:t>, σ. 28-29 </a:t>
            </a:r>
            <a:r>
              <a:rPr lang="en-US" sz="3200" dirty="0">
                <a:latin typeface="Times New Roman" pitchFamily="18" charset="0"/>
                <a:cs typeface="Times New Roman" pitchFamily="18" charset="0"/>
              </a:rPr>
              <a:t/>
            </a:r>
            <a:br>
              <a:rPr lang="en-US" sz="3200"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4294967295"/>
          </p:nvPr>
        </p:nvSpPr>
        <p:spPr>
          <a:xfrm>
            <a:off x="0" y="1600200"/>
            <a:ext cx="8229600" cy="4525963"/>
          </a:xfrm>
        </p:spPr>
        <p:txBody>
          <a:bodyPr>
            <a:normAutofit fontScale="62500" lnSpcReduction="20000"/>
          </a:bodyPr>
          <a:lstStyle/>
          <a:p>
            <a:pPr marL="0" indent="0">
              <a:buNone/>
            </a:pPr>
            <a:r>
              <a:rPr lang="el-GR" b="1" dirty="0" smtClean="0">
                <a:latin typeface="Times New Roman" pitchFamily="18" charset="0"/>
                <a:cs typeface="Times New Roman" pitchFamily="18" charset="0"/>
              </a:rPr>
              <a:t>Υποστηρικτικό </a:t>
            </a:r>
            <a:r>
              <a:rPr lang="el-GR" b="1" dirty="0">
                <a:latin typeface="Times New Roman" pitchFamily="18" charset="0"/>
                <a:cs typeface="Times New Roman" pitchFamily="18" charset="0"/>
              </a:rPr>
              <a:t>υλικό: </a:t>
            </a:r>
            <a:endParaRPr lang="en-US" dirty="0">
              <a:latin typeface="Times New Roman" pitchFamily="18" charset="0"/>
              <a:cs typeface="Times New Roman" pitchFamily="18" charset="0"/>
            </a:endParaRPr>
          </a:p>
          <a:p>
            <a:pPr marL="0" indent="0">
              <a:buNone/>
            </a:pPr>
            <a:r>
              <a:rPr lang="el-GR" b="1" i="1" dirty="0">
                <a:latin typeface="Times New Roman" pitchFamily="18" charset="0"/>
                <a:cs typeface="Times New Roman" pitchFamily="18" charset="0"/>
              </a:rPr>
              <a:t>χάρτης </a:t>
            </a:r>
            <a:endParaRPr lang="en-US" dirty="0">
              <a:latin typeface="Times New Roman" pitchFamily="18" charset="0"/>
              <a:cs typeface="Times New Roman" pitchFamily="18" charset="0"/>
            </a:endParaRPr>
          </a:p>
          <a:p>
            <a:pPr marL="0" indent="0">
              <a:buNone/>
            </a:pPr>
            <a:r>
              <a:rPr lang="el-GR" dirty="0">
                <a:latin typeface="Times New Roman" pitchFamily="18" charset="0"/>
                <a:cs typeface="Times New Roman" pitchFamily="18" charset="0"/>
              </a:rPr>
              <a:t>σ. 28 σχολικού βιβλίου, Η διαίρεση του Φραγκικού Κράτους </a:t>
            </a:r>
            <a:r>
              <a:rPr lang="el-GR" dirty="0" smtClean="0">
                <a:latin typeface="Times New Roman" pitchFamily="18" charset="0"/>
                <a:cs typeface="Times New Roman" pitchFamily="18" charset="0"/>
              </a:rPr>
              <a:t>με βάση τη Συνθήκη </a:t>
            </a:r>
            <a:r>
              <a:rPr lang="el-GR" dirty="0">
                <a:latin typeface="Times New Roman" pitchFamily="18" charset="0"/>
                <a:cs typeface="Times New Roman" pitchFamily="18" charset="0"/>
              </a:rPr>
              <a:t>του Βερντέν</a:t>
            </a:r>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a:p>
            <a:pPr marL="0" indent="0">
              <a:buNone/>
            </a:pPr>
            <a:r>
              <a:rPr lang="el-GR" b="1" dirty="0">
                <a:latin typeface="Times New Roman" pitchFamily="18" charset="0"/>
                <a:cs typeface="Times New Roman" pitchFamily="18" charset="0"/>
              </a:rPr>
              <a:t>Προτεινόμενη δραστηριότητα:</a:t>
            </a:r>
            <a:endParaRPr lang="en-US" dirty="0">
              <a:latin typeface="Times New Roman" pitchFamily="18" charset="0"/>
              <a:cs typeface="Times New Roman" pitchFamily="18" charset="0"/>
            </a:endParaRPr>
          </a:p>
          <a:p>
            <a:pPr marL="0" indent="0">
              <a:buNone/>
            </a:pPr>
            <a:r>
              <a:rPr lang="el-GR" dirty="0">
                <a:latin typeface="Times New Roman" pitchFamily="18" charset="0"/>
                <a:cs typeface="Times New Roman" pitchFamily="18" charset="0"/>
              </a:rPr>
              <a:t>Διαπιστώνεται η διαίρεση του Φραγκικού Κράτους και συζητείται σε ποια σύγχρονα κράτη αντιστοιχούν οι τρεις εδαφικές ενότητες στις οποίες χωρίστηκε το κράτος του Καρλομάγνου, καθώς και η κληρονομιά (</a:t>
            </a:r>
            <a:r>
              <a:rPr lang="en-US" dirty="0">
                <a:latin typeface="Times New Roman" pitchFamily="18" charset="0"/>
                <a:cs typeface="Times New Roman" pitchFamily="18" charset="0"/>
              </a:rPr>
              <a:t>legacy</a:t>
            </a:r>
            <a:r>
              <a:rPr lang="el-GR" dirty="0">
                <a:latin typeface="Times New Roman" pitchFamily="18" charset="0"/>
                <a:cs typeface="Times New Roman" pitchFamily="18" charset="0"/>
              </a:rPr>
              <a:t>) του Καρλομάγνου (“</a:t>
            </a:r>
            <a:r>
              <a:rPr lang="en-US" dirty="0">
                <a:latin typeface="Times New Roman" pitchFamily="18" charset="0"/>
                <a:cs typeface="Times New Roman" pitchFamily="18" charset="0"/>
              </a:rPr>
              <a:t>Pater </a:t>
            </a:r>
            <a:r>
              <a:rPr lang="en-US" dirty="0" err="1">
                <a:latin typeface="Times New Roman" pitchFamily="18" charset="0"/>
                <a:cs typeface="Times New Roman" pitchFamily="18" charset="0"/>
              </a:rPr>
              <a:t>Europae</a:t>
            </a:r>
            <a:r>
              <a:rPr lang="el-GR" dirty="0">
                <a:latin typeface="Times New Roman" pitchFamily="18" charset="0"/>
                <a:cs typeface="Times New Roman" pitchFamily="18" charset="0"/>
              </a:rPr>
              <a:t>”), η διεκδίκησή του από Γάλλους και Γερμανούς, οι οποίοι θεωρούσαν τους βασιλικούς οίκους τους απογόνους του.Προϊδεασμός σχετικά με τις συνέπειες που θα είχε η διαίρεση αυτή για το πολιτικό-οικονομικο-κοινωνικό σύστημα της Ευρώπης σε συνδυασμό με τις νέες επιδρομές Βίκινγκς/Νορμανδών, Ούγγρων, Αράβων (ανασφάλεια κτλ.) και τις μεταρρυθμίσεις του Καρλομάγνου, όταν θα έχει εκλείψει η επιβλητική προσωπικότητα του Μεγάλου Καρόλου.</a:t>
            </a: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6626468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685800"/>
            <a:ext cx="8229600" cy="4801314"/>
          </a:xfrm>
          <a:prstGeom prst="rect">
            <a:avLst/>
          </a:prstGeom>
        </p:spPr>
        <p:txBody>
          <a:bodyPr wrap="square">
            <a:spAutoFit/>
          </a:bodyPr>
          <a:lstStyle/>
          <a:p>
            <a:pPr algn="just"/>
            <a:r>
              <a:rPr lang="el-GR" sz="2400" b="1" i="1" dirty="0">
                <a:latin typeface="Times New Roman" pitchFamily="18" charset="0"/>
                <a:cs typeface="Times New Roman" pitchFamily="18" charset="0"/>
              </a:rPr>
              <a:t>Γιατί υπάρχει αυτή η οργάνωση της ύλης; Ποιος είναι ο ρόλος των ενοτήτων που παρουσιάζονται </a:t>
            </a:r>
            <a:r>
              <a:rPr lang="el-GR" sz="2400" b="1" i="1" dirty="0" smtClean="0">
                <a:latin typeface="Times New Roman" pitchFamily="18" charset="0"/>
                <a:cs typeface="Times New Roman" pitchFamily="18" charset="0"/>
              </a:rPr>
              <a:t>συνοπτικά και γιατί παρουσιάζονται με υποστηρικτικό υλικό και δραστηριότητες; </a:t>
            </a:r>
          </a:p>
          <a:p>
            <a:pPr algn="just"/>
            <a:endParaRPr lang="el-GR" sz="2400" b="1" i="1" dirty="0">
              <a:latin typeface="Times New Roman" pitchFamily="18" charset="0"/>
              <a:cs typeface="Times New Roman" pitchFamily="18" charset="0"/>
            </a:endParaRPr>
          </a:p>
          <a:p>
            <a:pPr algn="just"/>
            <a:endParaRPr lang="el-GR" sz="2400" b="1" i="1" dirty="0" smtClean="0">
              <a:latin typeface="Times New Roman" pitchFamily="18" charset="0"/>
              <a:cs typeface="Times New Roman" pitchFamily="18" charset="0"/>
            </a:endParaRPr>
          </a:p>
          <a:p>
            <a:pPr algn="just"/>
            <a:r>
              <a:rPr lang="el-GR" sz="2400" dirty="0" smtClean="0">
                <a:latin typeface="Times New Roman" pitchFamily="18" charset="0"/>
                <a:cs typeface="Times New Roman" pitchFamily="18" charset="0"/>
              </a:rPr>
              <a:t>Δεδομένου </a:t>
            </a:r>
            <a:r>
              <a:rPr lang="el-GR" sz="2400" dirty="0">
                <a:latin typeface="Times New Roman" pitchFamily="18" charset="0"/>
                <a:cs typeface="Times New Roman" pitchFamily="18" charset="0"/>
              </a:rPr>
              <a:t>ότι τα σχολικά βιβλία έχουν γραφτεί με συγκεκριμένες προδιαγραφές,  περαιτέρω μείωση της ύλης θα δημιουργούσε κενά και ασυνέχειες στην εξέταση των ιστορικών φαινομένων,  επομένως ήταν ανάγκη σε οποιαδήποτε προσπάθεια για περαιτέρω μείωσης της ύλης να </a:t>
            </a:r>
            <a:r>
              <a:rPr lang="el-GR" sz="2400" dirty="0" smtClean="0">
                <a:latin typeface="Times New Roman" pitchFamily="18" charset="0"/>
                <a:cs typeface="Times New Roman" pitchFamily="18" charset="0"/>
              </a:rPr>
              <a:t>δημιουργηθούν ορισμένες γέφυρες </a:t>
            </a:r>
            <a:r>
              <a:rPr lang="el-GR" sz="2400" dirty="0">
                <a:latin typeface="Times New Roman" pitchFamily="18" charset="0"/>
                <a:cs typeface="Times New Roman" pitchFamily="18" charset="0"/>
              </a:rPr>
              <a:t>ανάμεσα στα φαινόμενα, ώστε αποφύγουμε τα χάσματα. </a:t>
            </a:r>
            <a:endParaRPr lang="el-GR" sz="2400" dirty="0" smtClean="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2183916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TotalTime>
  <Words>2008</Words>
  <Application>Microsoft Office PowerPoint</Application>
  <PresentationFormat>On-screen Show (4:3)</PresentationFormat>
  <Paragraphs>124</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Aναδιάρθρωση και εξορθολογισμός της ύλης</vt:lpstr>
      <vt:lpstr>Περιορισμοί του εγχειρήματος</vt:lpstr>
      <vt:lpstr>Στόχοι του εγχειρήματος:</vt:lpstr>
      <vt:lpstr>Πώς παρουσιάζεται η ύλη;</vt:lpstr>
      <vt:lpstr>Αναλυτική παρουσίαση: Η ίδρυση της Ρώμης και η οργάνωση της, σ. 170-172, Η συγκρότηση της ρωμαϊκής πολιτείας – Res publica, σ. 172-174. </vt:lpstr>
      <vt:lpstr>Συνοπτική παρουσίαση : Ο ελληνιστικός κόσμος, σ. 124,  Η διάσπαση του κράτους του Μ. Αλεξάνδρου, σ.124-127. </vt:lpstr>
      <vt:lpstr>Παρουσιάζονται αναλυτικά : Ενότητα 5, 5α. Συνθήκες εκδήλωσης της Εικονομαχίας,  5β. Έναρξη της Εικονομαχίας,  5γ. Κορύφωση της εικονομαχίας, σ. 19-21 </vt:lpstr>
      <vt:lpstr>Κεφάλαιο Ι.  Παρουσιάζεται συνοπτικά:Ενότητα  8,  8δ. Η διαίρεση της Αυτοκρατορίας του Καρόλου, σ. 28-29  </vt:lpstr>
      <vt:lpstr>PowerPoint Presentation</vt:lpstr>
      <vt:lpstr>PowerPoint Presentation</vt:lpstr>
      <vt:lpstr>PowerPoint Presentation</vt:lpstr>
      <vt:lpstr>Ιστορία του αρχαίου κόσμου, Α΄ τάξη Λυκείου </vt:lpstr>
      <vt:lpstr>PowerPoint Presentation</vt:lpstr>
      <vt:lpstr>PowerPoint Presentation</vt:lpstr>
      <vt:lpstr>PowerPoint Presentation</vt:lpstr>
      <vt:lpstr>PowerPoint Presentation</vt:lpstr>
      <vt:lpstr>PowerPoint Presentation</vt:lpstr>
      <vt:lpstr>Η οπτική κάτω από την οποία οργανώθηκε η συνοπτική παρουσίαση της ενότητας αυτής γίνεται φανερή μέσα από τις προτεινόμενες δραστηριότητες: </vt:lpstr>
      <vt:lpstr>PowerPoint Presentation</vt:lpstr>
      <vt:lpstr>Ιστορία του Μεσαιωνικού και νεότερου κόσμου. </vt:lpstr>
      <vt:lpstr>PowerPoint Presentation</vt:lpstr>
      <vt:lpstr>PowerPoint Presentation</vt:lpstr>
      <vt:lpstr>PowerPoint Presentation</vt:lpstr>
      <vt:lpstr>PowerPoint Presentation</vt:lpstr>
      <vt:lpstr>Ποιος είναι ο ρόλος του υποστηρικτικού υλικού και των προτεινόμενων δραστηριοτήτων στη βαθμίδα αυτή;</vt:lpstr>
      <vt:lpstr>PowerPoint Presentation</vt:lpstr>
      <vt:lpstr>PowerPoint Presentation</vt:lpstr>
      <vt:lpstr>Σας ευχαριστούμε πολύ</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Aναδιάρθρωση και εξορθολογισμός της ύλης</dc:title>
  <dc:creator>Sevasti</dc:creator>
  <cp:lastModifiedBy>Sevasti</cp:lastModifiedBy>
  <cp:revision>18</cp:revision>
  <dcterms:created xsi:type="dcterms:W3CDTF">2016-09-14T19:57:27Z</dcterms:created>
  <dcterms:modified xsi:type="dcterms:W3CDTF">2016-09-22T05:41:04Z</dcterms:modified>
</cp:coreProperties>
</file>