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1" r:id="rId8"/>
    <p:sldId id="263" r:id="rId9"/>
    <p:sldId id="264" r:id="rId10"/>
    <p:sldId id="265"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94" y="2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Ορθογώνιο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Ορθογώνιο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Ορθογώνιο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Ορθογώνιο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Ορθογώνιο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Στρογγυλεμένο ορθογώνιο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Στρογγυλεμένο ορθογώνιο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Ορθογώνιο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Ορθογώνιο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Ορθογώνιο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Ορθογώνιο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Τίτλος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smtClean="0"/>
              <a:t>Στυλ κύριου τίτλου</a:t>
            </a:r>
            <a:endParaRPr kumimoji="0" lang="en-US"/>
          </a:p>
        </p:txBody>
      </p:sp>
      <p:sp>
        <p:nvSpPr>
          <p:cNvPr id="9" name="Υπότιτλος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Θέση ημερομηνίας 27"/>
          <p:cNvSpPr>
            <a:spLocks noGrp="1"/>
          </p:cNvSpPr>
          <p:nvPr>
            <p:ph type="dt" sz="half" idx="10"/>
          </p:nvPr>
        </p:nvSpPr>
        <p:spPr>
          <a:xfrm>
            <a:off x="6705600" y="4206240"/>
            <a:ext cx="960120" cy="457200"/>
          </a:xfrm>
        </p:spPr>
        <p:txBody>
          <a:bodyPr/>
          <a:lstStyle/>
          <a:p>
            <a:fld id="{D0D40F1A-774A-4471-8108-388D1F0502D7}" type="datetimeFigureOut">
              <a:rPr lang="el-GR" smtClean="0"/>
              <a:t>15/9/2016</a:t>
            </a:fld>
            <a:endParaRPr lang="el-GR"/>
          </a:p>
        </p:txBody>
      </p:sp>
      <p:sp>
        <p:nvSpPr>
          <p:cNvPr id="17" name="Θέση υποσέλιδου 16"/>
          <p:cNvSpPr>
            <a:spLocks noGrp="1"/>
          </p:cNvSpPr>
          <p:nvPr>
            <p:ph type="ftr" sz="quarter" idx="11"/>
          </p:nvPr>
        </p:nvSpPr>
        <p:spPr>
          <a:xfrm>
            <a:off x="5410200" y="4205288"/>
            <a:ext cx="1295400" cy="457200"/>
          </a:xfrm>
        </p:spPr>
        <p:txBody>
          <a:bodyPr/>
          <a:lstStyle/>
          <a:p>
            <a:endParaRPr lang="el-GR"/>
          </a:p>
        </p:txBody>
      </p:sp>
      <p:sp>
        <p:nvSpPr>
          <p:cNvPr id="29" name="Θέση αριθμού διαφάνειας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A328437-E1B9-4259-8B22-8C01D3AA6158}" type="slidenum">
              <a:rPr lang="el-GR" smtClean="0"/>
              <a:t>‹#›</a:t>
            </a:fld>
            <a:endParaRPr lang="el-G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D0D40F1A-774A-4471-8108-388D1F0502D7}" type="datetimeFigureOut">
              <a:rPr lang="el-GR" smtClean="0"/>
              <a:t>15/9/2016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A328437-E1B9-4259-8B22-8C01D3AA6158}" type="slidenum">
              <a:rPr lang="el-GR" smtClean="0"/>
              <a:t>‹#›</a:t>
            </a:fld>
            <a:endParaRPr lang="el-G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781800" y="1143000"/>
            <a:ext cx="1905000" cy="5486400"/>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1143000"/>
            <a:ext cx="6248400" cy="5486400"/>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D0D40F1A-774A-4471-8108-388D1F0502D7}" type="datetimeFigureOut">
              <a:rPr lang="el-GR" smtClean="0"/>
              <a:t>15/9/2016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A328437-E1B9-4259-8B22-8C01D3AA6158}" type="slidenum">
              <a:rPr lang="el-GR" smtClean="0"/>
              <a:t>‹#›</a:t>
            </a:fld>
            <a:endParaRPr lang="el-G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D0D40F1A-774A-4471-8108-388D1F0502D7}" type="datetimeFigureOut">
              <a:rPr lang="el-GR" smtClean="0"/>
              <a:t>15/9/2016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A328437-E1B9-4259-8B22-8C01D3AA6158}" type="slidenum">
              <a:rPr lang="el-GR" smtClean="0"/>
              <a:t>‹#›</a:t>
            </a:fld>
            <a:endParaRPr lang="el-G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D0D40F1A-774A-4471-8108-388D1F0502D7}" type="datetimeFigureOut">
              <a:rPr lang="el-GR" smtClean="0"/>
              <a:t>15/9/2016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A328437-E1B9-4259-8B22-8C01D3AA6158}" type="slidenum">
              <a:rPr lang="el-GR" smtClean="0"/>
              <a:t>‹#›</a:t>
            </a:fld>
            <a:endParaRPr lang="el-G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D0D40F1A-774A-4471-8108-388D1F0502D7}" type="datetimeFigureOut">
              <a:rPr lang="el-GR" smtClean="0"/>
              <a:t>15/9/2016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A328437-E1B9-4259-8B22-8C01D3AA6158}" type="slidenum">
              <a:rPr lang="el-GR" smtClean="0"/>
              <a:t>‹#›</a:t>
            </a:fld>
            <a:endParaRPr lang="el-G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381000" y="1143000"/>
            <a:ext cx="8382000" cy="1069848"/>
          </a:xfrm>
        </p:spPr>
        <p:txBody>
          <a:bodyPr anchor="ctr"/>
          <a:lstStyle>
            <a:lvl1pPr>
              <a:defRPr sz="4000" b="0" i="0" cap="none" baseline="0"/>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Θέση ημερομηνίας 25"/>
          <p:cNvSpPr>
            <a:spLocks noGrp="1"/>
          </p:cNvSpPr>
          <p:nvPr>
            <p:ph type="dt" sz="half" idx="10"/>
          </p:nvPr>
        </p:nvSpPr>
        <p:spPr/>
        <p:txBody>
          <a:bodyPr rtlCol="0"/>
          <a:lstStyle/>
          <a:p>
            <a:fld id="{D0D40F1A-774A-4471-8108-388D1F0502D7}" type="datetimeFigureOut">
              <a:rPr lang="el-GR" smtClean="0"/>
              <a:t>15/9/2016</a:t>
            </a:fld>
            <a:endParaRPr lang="el-GR"/>
          </a:p>
        </p:txBody>
      </p:sp>
      <p:sp>
        <p:nvSpPr>
          <p:cNvPr id="27" name="Θέση αριθμού διαφάνειας 26"/>
          <p:cNvSpPr>
            <a:spLocks noGrp="1"/>
          </p:cNvSpPr>
          <p:nvPr>
            <p:ph type="sldNum" sz="quarter" idx="11"/>
          </p:nvPr>
        </p:nvSpPr>
        <p:spPr/>
        <p:txBody>
          <a:bodyPr rtlCol="0"/>
          <a:lstStyle/>
          <a:p>
            <a:fld id="{0A328437-E1B9-4259-8B22-8C01D3AA6158}" type="slidenum">
              <a:rPr lang="el-GR" smtClean="0"/>
              <a:t>‹#›</a:t>
            </a:fld>
            <a:endParaRPr lang="el-GR"/>
          </a:p>
        </p:txBody>
      </p:sp>
      <p:sp>
        <p:nvSpPr>
          <p:cNvPr id="28" name="Θέση υποσέλιδου 27"/>
          <p:cNvSpPr>
            <a:spLocks noGrp="1"/>
          </p:cNvSpPr>
          <p:nvPr>
            <p:ph type="ftr" sz="quarter" idx="12"/>
          </p:nvPr>
        </p:nvSpPr>
        <p:spPr/>
        <p:txBody>
          <a:bodyPr rtlCol="0"/>
          <a:lstStyle/>
          <a:p>
            <a:endParaRPr lang="el-G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a:xfrm>
            <a:off x="6583680" y="612648"/>
            <a:ext cx="957264" cy="457200"/>
          </a:xfrm>
        </p:spPr>
        <p:txBody>
          <a:bodyPr/>
          <a:lstStyle/>
          <a:p>
            <a:fld id="{D0D40F1A-774A-4471-8108-388D1F0502D7}" type="datetimeFigureOut">
              <a:rPr lang="el-GR" smtClean="0"/>
              <a:t>15/9/2016</a:t>
            </a:fld>
            <a:endParaRPr lang="el-GR"/>
          </a:p>
        </p:txBody>
      </p:sp>
      <p:sp>
        <p:nvSpPr>
          <p:cNvPr id="4" name="Θέση υποσέλιδου 3"/>
          <p:cNvSpPr>
            <a:spLocks noGrp="1"/>
          </p:cNvSpPr>
          <p:nvPr>
            <p:ph type="ftr" sz="quarter" idx="11"/>
          </p:nvPr>
        </p:nvSpPr>
        <p:spPr>
          <a:xfrm>
            <a:off x="5257800" y="612648"/>
            <a:ext cx="1325880" cy="457200"/>
          </a:xfrm>
        </p:spPr>
        <p:txBody>
          <a:bodyPr/>
          <a:lstStyle/>
          <a:p>
            <a:endParaRPr lang="el-GR"/>
          </a:p>
        </p:txBody>
      </p:sp>
      <p:sp>
        <p:nvSpPr>
          <p:cNvPr id="5" name="Θέση αριθμού διαφάνειας 4"/>
          <p:cNvSpPr>
            <a:spLocks noGrp="1"/>
          </p:cNvSpPr>
          <p:nvPr>
            <p:ph type="sldNum" sz="quarter" idx="12"/>
          </p:nvPr>
        </p:nvSpPr>
        <p:spPr>
          <a:xfrm>
            <a:off x="8174736" y="2272"/>
            <a:ext cx="762000" cy="365760"/>
          </a:xfrm>
        </p:spPr>
        <p:txBody>
          <a:bodyPr/>
          <a:lstStyle/>
          <a:p>
            <a:fld id="{0A328437-E1B9-4259-8B22-8C01D3AA6158}" type="slidenum">
              <a:rPr lang="el-GR" smtClean="0"/>
              <a:t>‹#›</a:t>
            </a:fld>
            <a:endParaRPr lang="el-G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D0D40F1A-774A-4471-8108-388D1F0502D7}" type="datetimeFigureOut">
              <a:rPr lang="el-GR" smtClean="0"/>
              <a:t>15/9/2016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0A328437-E1B9-4259-8B22-8C01D3AA6158}" type="slidenum">
              <a:rPr lang="el-GR" smtClean="0"/>
              <a:t>‹#›</a:t>
            </a:fld>
            <a:endParaRPr lang="el-G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353496" y="1101970"/>
            <a:ext cx="3383280" cy="877824"/>
          </a:xfrm>
        </p:spPr>
        <p:txBody>
          <a:bodyPr anchor="b"/>
          <a:lstStyle>
            <a:lvl1pPr algn="l">
              <a:buNone/>
              <a:defRPr sz="1800" b="1"/>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D0D40F1A-774A-4471-8108-388D1F0502D7}" type="datetimeFigureOut">
              <a:rPr lang="el-GR" smtClean="0"/>
              <a:t>15/9/2016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A328437-E1B9-4259-8B22-8C01D3AA6158}" type="slidenum">
              <a:rPr lang="el-GR" smtClean="0"/>
              <a:t>‹#›</a:t>
            </a:fld>
            <a:endParaRPr lang="el-G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Θέση κειμένου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D0D40F1A-774A-4471-8108-388D1F0502D7}" type="datetimeFigureOut">
              <a:rPr lang="el-GR" smtClean="0"/>
              <a:t>15/9/2016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A328437-E1B9-4259-8B22-8C01D3AA6158}" type="slidenum">
              <a:rPr lang="el-GR" smtClean="0"/>
              <a:t>‹#›</a:t>
            </a:fld>
            <a:endParaRPr lang="el-G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Ορθογώνιο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Ορθογώνιο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Ορθογώνιο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Ορθογώνιο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Ορθογώνιο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Στρογγυλεμένο ορθογώνιο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Στρογγυλεμένο ορθογώνιο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Ορθογώνιο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Ορθογώνιο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Ορθογώνιο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Ορθογώνιο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Ορθογώνιο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Ορθογώνιο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Θέση τίτλου 21"/>
          <p:cNvSpPr>
            <a:spLocks noGrp="1"/>
          </p:cNvSpPr>
          <p:nvPr>
            <p:ph type="title"/>
          </p:nvPr>
        </p:nvSpPr>
        <p:spPr>
          <a:xfrm>
            <a:off x="457200" y="1143000"/>
            <a:ext cx="8229600" cy="1066800"/>
          </a:xfrm>
          <a:prstGeom prst="rect">
            <a:avLst/>
          </a:prstGeom>
        </p:spPr>
        <p:txBody>
          <a:bodyPr vert="horz" anchor="ctr">
            <a:normAutofit/>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D0D40F1A-774A-4471-8108-388D1F0502D7}" type="datetimeFigureOut">
              <a:rPr lang="el-GR" smtClean="0"/>
              <a:t>15/9/2016</a:t>
            </a:fld>
            <a:endParaRPr lang="el-GR"/>
          </a:p>
        </p:txBody>
      </p:sp>
      <p:sp>
        <p:nvSpPr>
          <p:cNvPr id="3" name="Θέση υποσέλιδου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Θέση αριθμού διαφάνειας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A328437-E1B9-4259-8B22-8C01D3AA6158}"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57200" y="1700809"/>
            <a:ext cx="8458200" cy="2171104"/>
          </a:xfrm>
        </p:spPr>
        <p:txBody>
          <a:bodyPr>
            <a:normAutofit fontScale="90000"/>
          </a:bodyPr>
          <a:lstStyle/>
          <a:p>
            <a:pPr algn="ctr"/>
            <a:r>
              <a:rPr lang="el-GR" sz="3600" dirty="0">
                <a:latin typeface="Calibri" panose="020F0502020204030204" pitchFamily="34" charset="0"/>
                <a:cs typeface="Calibri" panose="020F0502020204030204" pitchFamily="34" charset="0"/>
              </a:rPr>
              <a:t/>
            </a:r>
            <a:br>
              <a:rPr lang="el-GR" sz="3600" dirty="0">
                <a:latin typeface="Calibri" panose="020F0502020204030204" pitchFamily="34" charset="0"/>
                <a:cs typeface="Calibri" panose="020F0502020204030204" pitchFamily="34" charset="0"/>
              </a:rPr>
            </a:br>
            <a:r>
              <a:rPr lang="el-GR" sz="3600" dirty="0">
                <a:latin typeface="Calibri" panose="020F0502020204030204" pitchFamily="34" charset="0"/>
                <a:cs typeface="Calibri" panose="020F0502020204030204" pitchFamily="34" charset="0"/>
              </a:rPr>
              <a:t>                                                               </a:t>
            </a:r>
            <a:r>
              <a:rPr lang="el-GR" sz="3600" dirty="0" smtClean="0">
                <a:latin typeface="Calibri" panose="020F0502020204030204" pitchFamily="34" charset="0"/>
                <a:cs typeface="Calibri" panose="020F0502020204030204" pitchFamily="34" charset="0"/>
              </a:rPr>
              <a:t/>
            </a:r>
            <a:br>
              <a:rPr lang="el-GR" sz="3600" dirty="0" smtClean="0">
                <a:latin typeface="Calibri" panose="020F0502020204030204" pitchFamily="34" charset="0"/>
                <a:cs typeface="Calibri" panose="020F0502020204030204" pitchFamily="34" charset="0"/>
              </a:rPr>
            </a:br>
            <a:r>
              <a:rPr lang="el-GR" sz="3600" dirty="0">
                <a:latin typeface="Calibri" panose="020F0502020204030204" pitchFamily="34" charset="0"/>
                <a:cs typeface="Calibri" panose="020F0502020204030204" pitchFamily="34" charset="0"/>
              </a:rPr>
              <a:t/>
            </a:r>
            <a:br>
              <a:rPr lang="el-GR" sz="3600" dirty="0">
                <a:latin typeface="Calibri" panose="020F0502020204030204" pitchFamily="34" charset="0"/>
                <a:cs typeface="Calibri" panose="020F0502020204030204" pitchFamily="34" charset="0"/>
              </a:rPr>
            </a:br>
            <a:r>
              <a:rPr lang="el-GR" sz="3600" dirty="0" smtClean="0">
                <a:latin typeface="Calibri" panose="020F0502020204030204" pitchFamily="34" charset="0"/>
                <a:cs typeface="Calibri" panose="020F0502020204030204" pitchFamily="34" charset="0"/>
              </a:rPr>
              <a:t/>
            </a:r>
            <a:br>
              <a:rPr lang="el-GR" sz="3600" dirty="0" smtClean="0">
                <a:latin typeface="Calibri" panose="020F0502020204030204" pitchFamily="34" charset="0"/>
                <a:cs typeface="Calibri" panose="020F0502020204030204" pitchFamily="34" charset="0"/>
              </a:rPr>
            </a:br>
            <a:r>
              <a:rPr lang="el-GR" sz="3600" dirty="0">
                <a:latin typeface="Calibri" panose="020F0502020204030204" pitchFamily="34" charset="0"/>
                <a:cs typeface="Calibri" panose="020F0502020204030204" pitchFamily="34" charset="0"/>
              </a:rPr>
              <a:t/>
            </a:r>
            <a:br>
              <a:rPr lang="el-GR" sz="3600" dirty="0">
                <a:latin typeface="Calibri" panose="020F0502020204030204" pitchFamily="34" charset="0"/>
                <a:cs typeface="Calibri" panose="020F0502020204030204" pitchFamily="34" charset="0"/>
              </a:rPr>
            </a:br>
            <a:r>
              <a:rPr lang="el-GR" sz="3600" dirty="0" smtClean="0">
                <a:latin typeface="Calibri" panose="020F0502020204030204" pitchFamily="34" charset="0"/>
                <a:cs typeface="Calibri" panose="020F0502020204030204" pitchFamily="34" charset="0"/>
              </a:rPr>
              <a:t> </a:t>
            </a:r>
            <a:r>
              <a:rPr lang="el-GR" sz="3600" dirty="0">
                <a:latin typeface="Calibri" panose="020F0502020204030204" pitchFamily="34" charset="0"/>
                <a:cs typeface="Calibri" panose="020F0502020204030204" pitchFamily="34" charset="0"/>
              </a:rPr>
              <a:t>ΝΕΟΕΛΛΗΝΙΚΗ </a:t>
            </a:r>
            <a:r>
              <a:rPr lang="el-GR" sz="3600" dirty="0" smtClean="0">
                <a:latin typeface="Calibri" panose="020F0502020204030204" pitchFamily="34" charset="0"/>
                <a:cs typeface="Calibri" panose="020F0502020204030204" pitchFamily="34" charset="0"/>
              </a:rPr>
              <a:t>ΛΟΓΟΤΕΧΝΙΑ</a:t>
            </a:r>
            <a:br>
              <a:rPr lang="el-GR" sz="3600" dirty="0" smtClean="0">
                <a:latin typeface="Calibri" panose="020F0502020204030204" pitchFamily="34" charset="0"/>
                <a:cs typeface="Calibri" panose="020F0502020204030204" pitchFamily="34" charset="0"/>
              </a:rPr>
            </a:br>
            <a:r>
              <a:rPr lang="el-GR" sz="3600" dirty="0" smtClean="0">
                <a:latin typeface="Calibri" panose="020F0502020204030204" pitchFamily="34" charset="0"/>
                <a:cs typeface="Calibri" panose="020F0502020204030204" pitchFamily="34" charset="0"/>
              </a:rPr>
              <a:t> </a:t>
            </a:r>
            <a:r>
              <a:rPr lang="el-GR" sz="3600" dirty="0">
                <a:latin typeface="Calibri" panose="020F0502020204030204" pitchFamily="34" charset="0"/>
                <a:cs typeface="Calibri" panose="020F0502020204030204" pitchFamily="34" charset="0"/>
              </a:rPr>
              <a:t>ΗΜΕΡΗΣΙΟΥ ΚΑΙ ΕΣΠΕΡΙΝΟΥ </a:t>
            </a:r>
            <a:r>
              <a:rPr lang="el-GR" sz="3600" dirty="0" smtClean="0">
                <a:latin typeface="Calibri" panose="020F0502020204030204" pitchFamily="34" charset="0"/>
                <a:cs typeface="Calibri" panose="020F0502020204030204" pitchFamily="34" charset="0"/>
              </a:rPr>
              <a:t>ΓΥΜΝΑΣΙΟΥ</a:t>
            </a:r>
            <a:br>
              <a:rPr lang="el-GR" sz="3600" dirty="0" smtClean="0">
                <a:latin typeface="Calibri" panose="020F0502020204030204" pitchFamily="34" charset="0"/>
                <a:cs typeface="Calibri" panose="020F0502020204030204" pitchFamily="34" charset="0"/>
              </a:rPr>
            </a:br>
            <a:r>
              <a:rPr lang="el-GR" sz="3600" dirty="0" smtClean="0">
                <a:latin typeface="Calibri" panose="020F0502020204030204" pitchFamily="34" charset="0"/>
                <a:cs typeface="Calibri" panose="020F0502020204030204" pitchFamily="34" charset="0"/>
              </a:rPr>
              <a:t> </a:t>
            </a:r>
            <a:r>
              <a:rPr lang="el-GR" sz="3600" dirty="0">
                <a:latin typeface="Calibri" panose="020F0502020204030204" pitchFamily="34" charset="0"/>
                <a:cs typeface="Calibri" panose="020F0502020204030204" pitchFamily="34" charset="0"/>
              </a:rPr>
              <a:t>ΟΔΗΓΙΕΣ ΔΙΔΑΣΚΑΛΙΑΣ</a:t>
            </a:r>
            <a:r>
              <a:rPr lang="el-GR" dirty="0"/>
              <a:t/>
            </a:r>
            <a:br>
              <a:rPr lang="el-GR" dirty="0"/>
            </a:br>
            <a:endParaRPr lang="el-GR" dirty="0"/>
          </a:p>
        </p:txBody>
      </p:sp>
      <p:sp>
        <p:nvSpPr>
          <p:cNvPr id="3" name="Υπότιτλος 2"/>
          <p:cNvSpPr>
            <a:spLocks noGrp="1"/>
          </p:cNvSpPr>
          <p:nvPr>
            <p:ph type="subTitle" idx="1"/>
          </p:nvPr>
        </p:nvSpPr>
        <p:spPr>
          <a:xfrm>
            <a:off x="457200" y="4077072"/>
            <a:ext cx="8147248" cy="1575466"/>
          </a:xfrm>
        </p:spPr>
        <p:txBody>
          <a:bodyPr>
            <a:normAutofit/>
          </a:bodyPr>
          <a:lstStyle/>
          <a:p>
            <a:pPr lvl="0" algn="ctr">
              <a:buClr>
                <a:srgbClr val="A04DA3"/>
              </a:buClr>
            </a:pPr>
            <a:r>
              <a:rPr lang="el-GR" sz="2000" dirty="0">
                <a:solidFill>
                  <a:srgbClr val="424456"/>
                </a:solidFill>
                <a:latin typeface="Calibri" panose="020F0502020204030204" pitchFamily="34" charset="0"/>
                <a:cs typeface="Calibri" panose="020F0502020204030204" pitchFamily="34" charset="0"/>
              </a:rPr>
              <a:t>Μαρία  </a:t>
            </a:r>
            <a:r>
              <a:rPr lang="el-GR" sz="2000" dirty="0" err="1">
                <a:solidFill>
                  <a:srgbClr val="424456"/>
                </a:solidFill>
                <a:latin typeface="Calibri" panose="020F0502020204030204" pitchFamily="34" charset="0"/>
                <a:cs typeface="Calibri" panose="020F0502020204030204" pitchFamily="34" charset="0"/>
              </a:rPr>
              <a:t>Νέζη</a:t>
            </a:r>
            <a:endParaRPr lang="el-GR" sz="2000" dirty="0">
              <a:solidFill>
                <a:srgbClr val="424456"/>
              </a:solidFill>
              <a:latin typeface="Calibri" panose="020F0502020204030204" pitchFamily="34" charset="0"/>
              <a:cs typeface="Calibri" panose="020F0502020204030204" pitchFamily="34" charset="0"/>
            </a:endParaRPr>
          </a:p>
          <a:p>
            <a:pPr lvl="0" algn="ctr">
              <a:buClr>
                <a:srgbClr val="A04DA3"/>
              </a:buClr>
            </a:pPr>
            <a:r>
              <a:rPr lang="el-GR" sz="2000" dirty="0">
                <a:solidFill>
                  <a:srgbClr val="424456"/>
                </a:solidFill>
                <a:latin typeface="Calibri" panose="020F0502020204030204" pitchFamily="34" charset="0"/>
                <a:cs typeface="Calibri" panose="020F0502020204030204" pitchFamily="34" charset="0"/>
              </a:rPr>
              <a:t>Σχολική Σύμβουλος Πειραιά</a:t>
            </a:r>
          </a:p>
          <a:p>
            <a:pPr lvl="0" algn="ctr">
              <a:buClr>
                <a:srgbClr val="A04DA3"/>
              </a:buClr>
            </a:pPr>
            <a:r>
              <a:rPr lang="el-GR" sz="2000" dirty="0">
                <a:solidFill>
                  <a:srgbClr val="424456"/>
                </a:solidFill>
                <a:latin typeface="Calibri" panose="020F0502020204030204" pitchFamily="34" charset="0"/>
                <a:cs typeface="Calibri" panose="020F0502020204030204" pitchFamily="34" charset="0"/>
              </a:rPr>
              <a:t>15-9-2016</a:t>
            </a:r>
          </a:p>
          <a:p>
            <a:pPr algn="ctr"/>
            <a:endParaRPr lang="el-GR" dirty="0"/>
          </a:p>
        </p:txBody>
      </p:sp>
    </p:spTree>
    <p:extLst>
      <p:ext uri="{BB962C8B-B14F-4D97-AF65-F5344CB8AC3E}">
        <p14:creationId xmlns:p14="http://schemas.microsoft.com/office/powerpoint/2010/main" val="318980717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620688"/>
            <a:ext cx="8352928" cy="1656184"/>
          </a:xfrm>
        </p:spPr>
        <p:txBody>
          <a:bodyPr/>
          <a:lstStyle/>
          <a:p>
            <a:pPr algn="ctr"/>
            <a:r>
              <a:rPr lang="el-GR" smtClean="0">
                <a:latin typeface="Calibri" panose="020F0502020204030204" pitchFamily="34" charset="0"/>
                <a:cs typeface="Calibri" panose="020F0502020204030204" pitchFamily="34" charset="0"/>
              </a:rPr>
              <a:t>	Η </a:t>
            </a:r>
            <a:r>
              <a:rPr lang="el-GR" dirty="0" smtClean="0">
                <a:latin typeface="Calibri" panose="020F0502020204030204" pitchFamily="34" charset="0"/>
                <a:cs typeface="Calibri" panose="020F0502020204030204" pitchFamily="34" charset="0"/>
              </a:rPr>
              <a:t>ομάδα εργασίας</a:t>
            </a:r>
            <a:endParaRPr lang="el-GR" dirty="0">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a:xfrm>
            <a:off x="457200" y="2420888"/>
            <a:ext cx="8229600" cy="4153648"/>
          </a:xfrm>
        </p:spPr>
        <p:txBody>
          <a:bodyPr/>
          <a:lstStyle/>
          <a:p>
            <a:pPr marL="109728" indent="0" algn="ctr">
              <a:lnSpc>
                <a:spcPct val="150000"/>
              </a:lnSpc>
              <a:buNone/>
            </a:pPr>
            <a:r>
              <a:rPr lang="el-GR" dirty="0" smtClean="0">
                <a:latin typeface="Calibri" panose="020F0502020204030204" pitchFamily="34" charset="0"/>
                <a:cs typeface="Calibri" panose="020F0502020204030204" pitchFamily="34" charset="0"/>
              </a:rPr>
              <a:t>Λ. </a:t>
            </a:r>
            <a:r>
              <a:rPr lang="el-GR" dirty="0" err="1" smtClean="0">
                <a:latin typeface="Calibri" panose="020F0502020204030204" pitchFamily="34" charset="0"/>
                <a:cs typeface="Calibri" panose="020F0502020204030204" pitchFamily="34" charset="0"/>
              </a:rPr>
              <a:t>Βεκρής</a:t>
            </a:r>
            <a:endParaRPr lang="el-GR" dirty="0" smtClean="0">
              <a:latin typeface="Calibri" panose="020F0502020204030204" pitchFamily="34" charset="0"/>
              <a:cs typeface="Calibri" panose="020F0502020204030204" pitchFamily="34" charset="0"/>
            </a:endParaRPr>
          </a:p>
          <a:p>
            <a:pPr marL="109728" indent="0" algn="ctr">
              <a:lnSpc>
                <a:spcPct val="150000"/>
              </a:lnSpc>
              <a:buNone/>
            </a:pPr>
            <a:r>
              <a:rPr lang="el-GR" dirty="0" smtClean="0">
                <a:latin typeface="Calibri" panose="020F0502020204030204" pitchFamily="34" charset="0"/>
                <a:cs typeface="Calibri" panose="020F0502020204030204" pitchFamily="34" charset="0"/>
              </a:rPr>
              <a:t>Ε. </a:t>
            </a:r>
            <a:r>
              <a:rPr lang="el-GR" dirty="0" err="1" smtClean="0">
                <a:latin typeface="Calibri" panose="020F0502020204030204" pitchFamily="34" charset="0"/>
                <a:cs typeface="Calibri" panose="020F0502020204030204" pitchFamily="34" charset="0"/>
              </a:rPr>
              <a:t>Ζάγκα</a:t>
            </a:r>
            <a:endParaRPr lang="el-GR" dirty="0" smtClean="0">
              <a:latin typeface="Calibri" panose="020F0502020204030204" pitchFamily="34" charset="0"/>
              <a:cs typeface="Calibri" panose="020F0502020204030204" pitchFamily="34" charset="0"/>
            </a:endParaRPr>
          </a:p>
          <a:p>
            <a:pPr marL="109728" indent="0" algn="ctr">
              <a:lnSpc>
                <a:spcPct val="150000"/>
              </a:lnSpc>
              <a:buNone/>
            </a:pPr>
            <a:r>
              <a:rPr lang="el-GR" dirty="0" smtClean="0">
                <a:latin typeface="Calibri" panose="020F0502020204030204" pitchFamily="34" charset="0"/>
                <a:cs typeface="Calibri" panose="020F0502020204030204" pitchFamily="34" charset="0"/>
              </a:rPr>
              <a:t>Β. </a:t>
            </a:r>
            <a:r>
              <a:rPr lang="el-GR" dirty="0" err="1" smtClean="0">
                <a:latin typeface="Calibri" panose="020F0502020204030204" pitchFamily="34" charset="0"/>
                <a:cs typeface="Calibri" panose="020F0502020204030204" pitchFamily="34" charset="0"/>
              </a:rPr>
              <a:t>Καραμπέτσου</a:t>
            </a:r>
            <a:endParaRPr lang="el-GR" dirty="0" smtClean="0">
              <a:latin typeface="Calibri" panose="020F0502020204030204" pitchFamily="34" charset="0"/>
              <a:cs typeface="Calibri" panose="020F0502020204030204" pitchFamily="34" charset="0"/>
            </a:endParaRPr>
          </a:p>
          <a:p>
            <a:pPr marL="109728" indent="0" algn="ctr">
              <a:lnSpc>
                <a:spcPct val="150000"/>
              </a:lnSpc>
              <a:buNone/>
            </a:pPr>
            <a:r>
              <a:rPr lang="el-GR" dirty="0" smtClean="0">
                <a:latin typeface="Calibri" panose="020F0502020204030204" pitchFamily="34" charset="0"/>
                <a:cs typeface="Calibri" panose="020F0502020204030204" pitchFamily="34" charset="0"/>
              </a:rPr>
              <a:t>Ν. </a:t>
            </a:r>
            <a:r>
              <a:rPr lang="el-GR" dirty="0" err="1" smtClean="0">
                <a:latin typeface="Calibri" panose="020F0502020204030204" pitchFamily="34" charset="0"/>
                <a:cs typeface="Calibri" panose="020F0502020204030204" pitchFamily="34" charset="0"/>
              </a:rPr>
              <a:t>Κουντουρά</a:t>
            </a:r>
            <a:endParaRPr lang="el-GR" dirty="0" smtClean="0">
              <a:latin typeface="Calibri" panose="020F0502020204030204" pitchFamily="34" charset="0"/>
              <a:cs typeface="Calibri" panose="020F0502020204030204" pitchFamily="34" charset="0"/>
            </a:endParaRPr>
          </a:p>
          <a:p>
            <a:pPr marL="109728" indent="0" algn="ctr">
              <a:lnSpc>
                <a:spcPct val="150000"/>
              </a:lnSpc>
              <a:buNone/>
            </a:pPr>
            <a:r>
              <a:rPr lang="el-GR" dirty="0" smtClean="0">
                <a:latin typeface="Calibri" panose="020F0502020204030204" pitchFamily="34" charset="0"/>
                <a:cs typeface="Calibri" panose="020F0502020204030204" pitchFamily="34" charset="0"/>
              </a:rPr>
              <a:t>Μ. </a:t>
            </a:r>
            <a:r>
              <a:rPr lang="el-GR" dirty="0" err="1" smtClean="0">
                <a:latin typeface="Calibri" panose="020F0502020204030204" pitchFamily="34" charset="0"/>
                <a:cs typeface="Calibri" panose="020F0502020204030204" pitchFamily="34" charset="0"/>
              </a:rPr>
              <a:t>Νέζη</a:t>
            </a:r>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107560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a:lnSpc>
                <a:spcPct val="150000"/>
              </a:lnSpc>
              <a:buClr>
                <a:srgbClr val="A04DA3"/>
              </a:buClr>
            </a:pPr>
            <a:r>
              <a:rPr lang="el-GR" dirty="0">
                <a:solidFill>
                  <a:prstClr val="black"/>
                </a:solidFill>
                <a:latin typeface="Calibri" panose="020F0502020204030204" pitchFamily="34" charset="0"/>
                <a:cs typeface="Calibri" panose="020F0502020204030204" pitchFamily="34" charset="0"/>
              </a:rPr>
              <a:t>Τι διδάσκουμε; </a:t>
            </a:r>
          </a:p>
          <a:p>
            <a:pPr lvl="0">
              <a:lnSpc>
                <a:spcPct val="150000"/>
              </a:lnSpc>
              <a:buClr>
                <a:srgbClr val="A04DA3"/>
              </a:buClr>
            </a:pPr>
            <a:r>
              <a:rPr lang="el-GR" dirty="0">
                <a:solidFill>
                  <a:prstClr val="black"/>
                </a:solidFill>
                <a:latin typeface="Calibri" panose="020F0502020204030204" pitchFamily="34" charset="0"/>
                <a:cs typeface="Calibri" panose="020F0502020204030204" pitchFamily="34" charset="0"/>
              </a:rPr>
              <a:t>Πώς διδάσκουμε; </a:t>
            </a:r>
          </a:p>
          <a:p>
            <a:pPr lvl="0">
              <a:lnSpc>
                <a:spcPct val="150000"/>
              </a:lnSpc>
              <a:buClr>
                <a:srgbClr val="A04DA3"/>
              </a:buClr>
            </a:pPr>
            <a:r>
              <a:rPr lang="el-GR" dirty="0">
                <a:solidFill>
                  <a:prstClr val="black"/>
                </a:solidFill>
                <a:latin typeface="Calibri" panose="020F0502020204030204" pitchFamily="34" charset="0"/>
                <a:cs typeface="Calibri" panose="020F0502020204030204" pitchFamily="34" charset="0"/>
              </a:rPr>
              <a:t>Τι θέλουμε να πετύχουμε;</a:t>
            </a:r>
          </a:p>
          <a:p>
            <a:pPr lvl="0">
              <a:lnSpc>
                <a:spcPct val="150000"/>
              </a:lnSpc>
              <a:buClr>
                <a:srgbClr val="A04DA3"/>
              </a:buClr>
            </a:pPr>
            <a:r>
              <a:rPr lang="el-GR" dirty="0">
                <a:solidFill>
                  <a:prstClr val="black"/>
                </a:solidFill>
                <a:latin typeface="Calibri" panose="020F0502020204030204" pitchFamily="34" charset="0"/>
                <a:cs typeface="Calibri" panose="020F0502020204030204" pitchFamily="34" charset="0"/>
              </a:rPr>
              <a:t>Πώς αξιολογούμε;  </a:t>
            </a:r>
          </a:p>
          <a:p>
            <a:pPr lvl="0">
              <a:buClr>
                <a:srgbClr val="A04DA3"/>
              </a:buClr>
            </a:pPr>
            <a:endParaRPr lang="el-GR" dirty="0">
              <a:solidFill>
                <a:prstClr val="black"/>
              </a:solidFill>
            </a:endParaRPr>
          </a:p>
        </p:txBody>
      </p:sp>
      <p:sp>
        <p:nvSpPr>
          <p:cNvPr id="4" name="Τίτλος 1"/>
          <p:cNvSpPr>
            <a:spLocks noGrp="1"/>
          </p:cNvSpPr>
          <p:nvPr>
            <p:ph type="title"/>
          </p:nvPr>
        </p:nvSpPr>
        <p:spPr/>
        <p:txBody>
          <a:bodyPr/>
          <a:lstStyle/>
          <a:p>
            <a:pPr algn="ctr"/>
            <a:r>
              <a:rPr lang="el-GR" dirty="0" smtClean="0">
                <a:latin typeface="Calibri" panose="020F0502020204030204" pitchFamily="34" charset="0"/>
                <a:cs typeface="Calibri" panose="020F0502020204030204" pitchFamily="34" charset="0"/>
              </a:rPr>
              <a:t>Βασικές αρχές </a:t>
            </a:r>
            <a:r>
              <a:rPr lang="en-US" dirty="0" smtClean="0">
                <a:latin typeface="Calibri" panose="020F0502020204030204" pitchFamily="34" charset="0"/>
                <a:cs typeface="Calibri" panose="020F0502020204030204" pitchFamily="34" charset="0"/>
              </a:rPr>
              <a:t>O</a:t>
            </a:r>
            <a:r>
              <a:rPr lang="el-GR" dirty="0" err="1" smtClean="0">
                <a:latin typeface="Calibri" panose="020F0502020204030204" pitchFamily="34" charset="0"/>
                <a:cs typeface="Calibri" panose="020F0502020204030204" pitchFamily="34" charset="0"/>
              </a:rPr>
              <a:t>δηγιών</a:t>
            </a:r>
            <a:r>
              <a:rPr lang="el-GR" dirty="0" smtClean="0">
                <a:latin typeface="Calibri" panose="020F0502020204030204" pitchFamily="34" charset="0"/>
                <a:cs typeface="Calibri" panose="020F0502020204030204" pitchFamily="34" charset="0"/>
              </a:rPr>
              <a:t> </a:t>
            </a:r>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888544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n-US" dirty="0" smtClean="0">
                <a:latin typeface="Calibri" panose="020F0502020204030204" pitchFamily="34" charset="0"/>
                <a:cs typeface="Calibri" panose="020F0502020204030204" pitchFamily="34" charset="0"/>
              </a:rPr>
              <a:t/>
            </a:r>
            <a:br>
              <a:rPr lang="en-US" dirty="0" smtClean="0">
                <a:latin typeface="Calibri" panose="020F0502020204030204" pitchFamily="34" charset="0"/>
                <a:cs typeface="Calibri" panose="020F0502020204030204" pitchFamily="34" charset="0"/>
              </a:rPr>
            </a:br>
            <a:r>
              <a:rPr lang="el-GR" dirty="0" smtClean="0">
                <a:latin typeface="Calibri" panose="020F0502020204030204" pitchFamily="34" charset="0"/>
                <a:cs typeface="Calibri" panose="020F0502020204030204" pitchFamily="34" charset="0"/>
              </a:rPr>
              <a:t>Τι </a:t>
            </a:r>
            <a:r>
              <a:rPr lang="el-GR" dirty="0">
                <a:latin typeface="Calibri" panose="020F0502020204030204" pitchFamily="34" charset="0"/>
                <a:cs typeface="Calibri" panose="020F0502020204030204" pitchFamily="34" charset="0"/>
              </a:rPr>
              <a:t>διδάσκουμε; </a:t>
            </a:r>
            <a:r>
              <a:rPr lang="el-GR" dirty="0" smtClean="0">
                <a:latin typeface="Calibri" panose="020F0502020204030204" pitchFamily="34" charset="0"/>
                <a:cs typeface="Calibri" panose="020F0502020204030204" pitchFamily="34" charset="0"/>
              </a:rPr>
              <a:t/>
            </a:r>
            <a:br>
              <a:rPr lang="el-GR" dirty="0" smtClean="0">
                <a:latin typeface="Calibri" panose="020F0502020204030204" pitchFamily="34" charset="0"/>
                <a:cs typeface="Calibri" panose="020F0502020204030204" pitchFamily="34" charset="0"/>
              </a:rPr>
            </a:br>
            <a:r>
              <a:rPr lang="el-GR" dirty="0" smtClean="0">
                <a:latin typeface="Calibri" panose="020F0502020204030204" pitchFamily="34" charset="0"/>
                <a:cs typeface="Calibri" panose="020F0502020204030204" pitchFamily="34" charset="0"/>
              </a:rPr>
              <a:t>(περιεχόμενο διδασκαλίας)</a:t>
            </a:r>
            <a:r>
              <a:rPr lang="el-GR" dirty="0">
                <a:latin typeface="Calibri" panose="020F0502020204030204" pitchFamily="34" charset="0"/>
                <a:cs typeface="Calibri" panose="020F0502020204030204" pitchFamily="34" charset="0"/>
              </a:rPr>
              <a:t/>
            </a:r>
            <a:br>
              <a:rPr lang="el-GR" dirty="0">
                <a:latin typeface="Calibri" panose="020F0502020204030204" pitchFamily="34" charset="0"/>
                <a:cs typeface="Calibri" panose="020F0502020204030204" pitchFamily="34" charset="0"/>
              </a:rPr>
            </a:br>
            <a:endParaRPr lang="el-GR" dirty="0">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p:txBody>
          <a:bodyPr>
            <a:normAutofit lnSpcReduction="10000"/>
          </a:bodyPr>
          <a:lstStyle/>
          <a:p>
            <a:r>
              <a:rPr lang="el-GR" dirty="0" smtClean="0">
                <a:latin typeface="Calibri" panose="020F0502020204030204" pitchFamily="34" charset="0"/>
                <a:cs typeface="Calibri" panose="020F0502020204030204" pitchFamily="34" charset="0"/>
              </a:rPr>
              <a:t>Λογοτεχνικά κείμενα από τα σχολικά εγχειρίδια «Κείμενα Νεοελληνικής </a:t>
            </a:r>
            <a:r>
              <a:rPr lang="el-GR" dirty="0">
                <a:latin typeface="Calibri" panose="020F0502020204030204" pitchFamily="34" charset="0"/>
                <a:cs typeface="Calibri" panose="020F0502020204030204" pitchFamily="34" charset="0"/>
              </a:rPr>
              <a:t>Λογοτεχνίας</a:t>
            </a:r>
            <a:r>
              <a:rPr lang="el-GR" dirty="0" smtClean="0">
                <a:latin typeface="Calibri" panose="020F0502020204030204" pitchFamily="34" charset="0"/>
                <a:cs typeface="Calibri" panose="020F0502020204030204" pitchFamily="34" charset="0"/>
              </a:rPr>
              <a:t>», από τα </a:t>
            </a:r>
            <a:r>
              <a:rPr lang="el-GR" dirty="0" err="1" smtClean="0">
                <a:latin typeface="Calibri" panose="020F0502020204030204" pitchFamily="34" charset="0"/>
                <a:cs typeface="Calibri" panose="020F0502020204030204" pitchFamily="34" charset="0"/>
              </a:rPr>
              <a:t>διαδραστικά</a:t>
            </a:r>
            <a:r>
              <a:rPr lang="el-GR" dirty="0" smtClean="0">
                <a:latin typeface="Calibri" panose="020F0502020204030204" pitchFamily="34" charset="0"/>
                <a:cs typeface="Calibri" panose="020F0502020204030204" pitchFamily="34" charset="0"/>
              </a:rPr>
              <a:t> </a:t>
            </a:r>
            <a:r>
              <a:rPr lang="el-GR" dirty="0">
                <a:latin typeface="Calibri" panose="020F0502020204030204" pitchFamily="34" charset="0"/>
                <a:cs typeface="Calibri" panose="020F0502020204030204" pitchFamily="34" charset="0"/>
              </a:rPr>
              <a:t>σχολικά </a:t>
            </a:r>
            <a:r>
              <a:rPr lang="el-GR" dirty="0" smtClean="0">
                <a:latin typeface="Calibri" panose="020F0502020204030204" pitchFamily="34" charset="0"/>
                <a:cs typeface="Calibri" panose="020F0502020204030204" pitchFamily="34" charset="0"/>
              </a:rPr>
              <a:t>εγχειρίδια, από άλλες πηγές έντυπες ή δικτυακές.</a:t>
            </a:r>
          </a:p>
          <a:p>
            <a:r>
              <a:rPr lang="el-GR" dirty="0" smtClean="0">
                <a:latin typeface="Calibri" panose="020F0502020204030204" pitchFamily="34" charset="0"/>
                <a:cs typeface="Calibri" panose="020F0502020204030204" pitchFamily="34" charset="0"/>
              </a:rPr>
              <a:t>Ολόκληρο λογοτεχνικό βιβλίο.</a:t>
            </a:r>
          </a:p>
          <a:p>
            <a:r>
              <a:rPr lang="el-GR" dirty="0" smtClean="0">
                <a:latin typeface="Calibri" panose="020F0502020204030204" pitchFamily="34" charset="0"/>
                <a:cs typeface="Calibri" panose="020F0502020204030204" pitchFamily="34" charset="0"/>
              </a:rPr>
              <a:t>Ανάγνωση-κατανόηση του λογοτεχνικού κειμένου (δραστηριότητες προφορικού και γραπτού λόγου).</a:t>
            </a:r>
          </a:p>
          <a:p>
            <a:r>
              <a:rPr lang="el-GR" dirty="0" smtClean="0">
                <a:latin typeface="Calibri" panose="020F0502020204030204" pitchFamily="34" charset="0"/>
                <a:cs typeface="Calibri" panose="020F0502020204030204" pitchFamily="34" charset="0"/>
              </a:rPr>
              <a:t>Ερμηνεία-παραγωγή λόγου για το λογοτεχνικό κείμενο (δραστηριότητες αναγνωστικής ανταπόκρισης  ή/και δημιουργικής γραφής).</a:t>
            </a:r>
          </a:p>
          <a:p>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6569962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43000"/>
            <a:ext cx="8219256" cy="773832"/>
          </a:xfrm>
        </p:spPr>
        <p:txBody>
          <a:bodyPr>
            <a:normAutofit fontScale="90000"/>
          </a:bodyPr>
          <a:lstStyle/>
          <a:p>
            <a:pPr algn="ctr"/>
            <a:r>
              <a:rPr lang="el-GR" dirty="0" smtClean="0">
                <a:latin typeface="Calibri" panose="020F0502020204030204" pitchFamily="34" charset="0"/>
                <a:cs typeface="Calibri" panose="020F0502020204030204" pitchFamily="34" charset="0"/>
              </a:rPr>
              <a:t/>
            </a:r>
            <a:br>
              <a:rPr lang="el-GR" dirty="0" smtClean="0">
                <a:latin typeface="Calibri" panose="020F0502020204030204" pitchFamily="34" charset="0"/>
                <a:cs typeface="Calibri" panose="020F0502020204030204" pitchFamily="34" charset="0"/>
              </a:rPr>
            </a:br>
            <a:r>
              <a:rPr lang="el-GR" dirty="0" smtClean="0">
                <a:latin typeface="Calibri" panose="020F0502020204030204" pitchFamily="34" charset="0"/>
                <a:cs typeface="Calibri" panose="020F0502020204030204" pitchFamily="34" charset="0"/>
              </a:rPr>
              <a:t>Πώς </a:t>
            </a:r>
            <a:r>
              <a:rPr lang="el-GR" dirty="0">
                <a:latin typeface="Calibri" panose="020F0502020204030204" pitchFamily="34" charset="0"/>
                <a:cs typeface="Calibri" panose="020F0502020204030204" pitchFamily="34" charset="0"/>
              </a:rPr>
              <a:t>διδάσκουμε; </a:t>
            </a:r>
            <a:br>
              <a:rPr lang="el-GR" dirty="0">
                <a:latin typeface="Calibri" panose="020F0502020204030204" pitchFamily="34" charset="0"/>
                <a:cs typeface="Calibri" panose="020F0502020204030204" pitchFamily="34" charset="0"/>
              </a:rPr>
            </a:br>
            <a:endParaRPr lang="el-GR" dirty="0">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a:xfrm>
            <a:off x="457200" y="1988840"/>
            <a:ext cx="8229600" cy="4464496"/>
          </a:xfrm>
        </p:spPr>
        <p:txBody>
          <a:bodyPr>
            <a:normAutofit fontScale="25000" lnSpcReduction="20000"/>
          </a:bodyPr>
          <a:lstStyle/>
          <a:p>
            <a:pPr>
              <a:lnSpc>
                <a:spcPct val="170000"/>
              </a:lnSpc>
            </a:pPr>
            <a:r>
              <a:rPr lang="el-GR" sz="6400" dirty="0">
                <a:latin typeface="Calibri"/>
                <a:ea typeface="Calibri"/>
                <a:cs typeface="Times New Roman"/>
              </a:rPr>
              <a:t>Το μάθημα της Λογοτεχνίας νοείται ως μάθημα κειμενοκεντρικό και </a:t>
            </a:r>
            <a:r>
              <a:rPr lang="el-GR" sz="6400" dirty="0" err="1" smtClean="0">
                <a:latin typeface="Calibri"/>
                <a:ea typeface="Calibri"/>
                <a:cs typeface="Times New Roman"/>
              </a:rPr>
              <a:t>μαθητοκεντρικό</a:t>
            </a:r>
            <a:r>
              <a:rPr lang="el-GR" sz="6400" dirty="0" smtClean="0">
                <a:latin typeface="Calibri"/>
                <a:ea typeface="Calibri"/>
                <a:cs typeface="Times New Roman"/>
              </a:rPr>
              <a:t>.</a:t>
            </a:r>
          </a:p>
          <a:p>
            <a:pPr>
              <a:lnSpc>
                <a:spcPct val="170000"/>
              </a:lnSpc>
            </a:pPr>
            <a:r>
              <a:rPr lang="el-GR" sz="6400" dirty="0" smtClean="0">
                <a:latin typeface="Calibri"/>
                <a:ea typeface="Calibri"/>
                <a:cs typeface="Times New Roman"/>
              </a:rPr>
              <a:t>Εφόσον </a:t>
            </a:r>
            <a:r>
              <a:rPr lang="el-GR" sz="6400" dirty="0">
                <a:latin typeface="Calibri"/>
                <a:ea typeface="Calibri"/>
                <a:cs typeface="Times New Roman"/>
              </a:rPr>
              <a:t>οι συνθήκες το επιτρέπουν, είναι </a:t>
            </a:r>
            <a:r>
              <a:rPr lang="el-GR" sz="6400" dirty="0" smtClean="0">
                <a:latin typeface="Calibri"/>
                <a:ea typeface="Calibri"/>
                <a:cs typeface="Times New Roman"/>
              </a:rPr>
              <a:t>δυνατόν  η </a:t>
            </a:r>
            <a:r>
              <a:rPr lang="el-GR" sz="6400" dirty="0">
                <a:latin typeface="Calibri"/>
                <a:ea typeface="Calibri"/>
                <a:cs typeface="Times New Roman"/>
              </a:rPr>
              <a:t>επιλογή των κειμένων να γίνεται με τη συμμετοχή των μαθητών-αναγνωστών. </a:t>
            </a:r>
            <a:r>
              <a:rPr lang="el-GR" sz="6400" dirty="0" smtClean="0">
                <a:latin typeface="Calibri"/>
                <a:ea typeface="Calibri"/>
                <a:cs typeface="Times New Roman"/>
              </a:rPr>
              <a:t>Ειδικά στην Α</a:t>
            </a:r>
            <a:r>
              <a:rPr lang="el-GR" sz="6400" dirty="0">
                <a:latin typeface="Calibri"/>
                <a:ea typeface="Calibri"/>
                <a:cs typeface="Times New Roman"/>
              </a:rPr>
              <a:t>΄ τάξη </a:t>
            </a:r>
            <a:r>
              <a:rPr lang="el-GR" sz="6400" dirty="0" smtClean="0">
                <a:latin typeface="Calibri"/>
                <a:ea typeface="Calibri"/>
                <a:cs typeface="Times New Roman"/>
              </a:rPr>
              <a:t>μπορεί να </a:t>
            </a:r>
            <a:r>
              <a:rPr lang="el-GR" sz="6400" dirty="0" err="1" smtClean="0">
                <a:latin typeface="Calibri"/>
                <a:ea typeface="Calibri"/>
                <a:cs typeface="Times New Roman"/>
              </a:rPr>
              <a:t>αξιοποείται</a:t>
            </a:r>
            <a:r>
              <a:rPr lang="el-GR" sz="6400" dirty="0" smtClean="0">
                <a:latin typeface="Calibri"/>
                <a:ea typeface="Calibri"/>
                <a:cs typeface="Times New Roman"/>
              </a:rPr>
              <a:t> το  αναγνωστικό  παρελθόν </a:t>
            </a:r>
            <a:r>
              <a:rPr lang="el-GR" sz="6400" dirty="0">
                <a:latin typeface="Calibri"/>
                <a:ea typeface="Calibri"/>
                <a:cs typeface="Times New Roman"/>
              </a:rPr>
              <a:t>των μαθητών </a:t>
            </a:r>
            <a:r>
              <a:rPr lang="el-GR" sz="6400" dirty="0" smtClean="0">
                <a:latin typeface="Calibri"/>
                <a:ea typeface="Calibri"/>
                <a:cs typeface="Times New Roman"/>
              </a:rPr>
              <a:t>/τριών μέσα </a:t>
            </a:r>
            <a:r>
              <a:rPr lang="el-GR" sz="6400" dirty="0">
                <a:latin typeface="Calibri"/>
                <a:ea typeface="Calibri"/>
                <a:cs typeface="Times New Roman"/>
              </a:rPr>
              <a:t>από μία βιωματική </a:t>
            </a:r>
            <a:r>
              <a:rPr lang="el-GR" sz="6400" dirty="0" smtClean="0">
                <a:latin typeface="Calibri"/>
                <a:ea typeface="Calibri"/>
                <a:cs typeface="Times New Roman"/>
              </a:rPr>
              <a:t>δράση.</a:t>
            </a:r>
          </a:p>
          <a:p>
            <a:pPr>
              <a:lnSpc>
                <a:spcPct val="170000"/>
              </a:lnSpc>
            </a:pPr>
            <a:r>
              <a:rPr lang="el-GR" sz="6400" dirty="0" smtClean="0">
                <a:latin typeface="Calibri"/>
                <a:ea typeface="Calibri"/>
                <a:cs typeface="Times New Roman"/>
              </a:rPr>
              <a:t>Η </a:t>
            </a:r>
            <a:r>
              <a:rPr lang="el-GR" sz="6400" dirty="0">
                <a:latin typeface="Calibri"/>
                <a:ea typeface="Calibri"/>
                <a:cs typeface="Times New Roman"/>
              </a:rPr>
              <a:t>ανάγνωση των κειμένων αποτελεί το κεντρικό σημείο της διδακτικής </a:t>
            </a:r>
            <a:r>
              <a:rPr lang="el-GR" sz="6400" dirty="0" smtClean="0">
                <a:latin typeface="Calibri"/>
                <a:ea typeface="Calibri"/>
                <a:cs typeface="Times New Roman"/>
              </a:rPr>
              <a:t>διαδικασίας, η οποία μπορεί να περιλαμβάνει δραστηριότητες πριν και μετά την ανάγνωση των κειμένων.</a:t>
            </a:r>
          </a:p>
          <a:p>
            <a:pPr>
              <a:lnSpc>
                <a:spcPct val="170000"/>
              </a:lnSpc>
            </a:pPr>
            <a:r>
              <a:rPr lang="el-GR" sz="6400" dirty="0">
                <a:latin typeface="Calibri"/>
                <a:ea typeface="Calibri"/>
                <a:cs typeface="Times New Roman"/>
              </a:rPr>
              <a:t>Η ανάγνωση δεν περιορίζεται σε μεμονωμένα κείμενα, αλλά οργανώνεται σε ομάδες κειμένων με βάση κριτήρια όπως το θέμα, το είδος, την ιστορική περίοδο κ.ά</a:t>
            </a:r>
            <a:r>
              <a:rPr lang="el-GR" sz="6400" dirty="0" smtClean="0">
                <a:latin typeface="Calibri"/>
                <a:ea typeface="Calibri"/>
                <a:cs typeface="Times New Roman"/>
              </a:rPr>
              <a:t>. Δεν </a:t>
            </a:r>
            <a:r>
              <a:rPr lang="el-GR" sz="6400" dirty="0">
                <a:latin typeface="Calibri"/>
                <a:ea typeface="Calibri"/>
                <a:cs typeface="Times New Roman"/>
              </a:rPr>
              <a:t>είναι υποχρεωτική η γραμμική ιστορική παρακολούθηση στη Γ΄ τάξη.</a:t>
            </a:r>
          </a:p>
          <a:p>
            <a:pPr>
              <a:lnSpc>
                <a:spcPct val="170000"/>
              </a:lnSpc>
            </a:pPr>
            <a:endParaRPr lang="el-GR" sz="4900" dirty="0">
              <a:latin typeface="Calibri"/>
              <a:ea typeface="Calibri"/>
              <a:cs typeface="Times New Roman"/>
            </a:endParaRPr>
          </a:p>
          <a:p>
            <a:pPr>
              <a:lnSpc>
                <a:spcPct val="170000"/>
              </a:lnSpc>
            </a:pPr>
            <a:endParaRPr lang="el-GR" sz="4900" dirty="0" smtClean="0">
              <a:latin typeface="Calibri"/>
              <a:ea typeface="Calibri"/>
              <a:cs typeface="Times New Roman"/>
            </a:endParaRPr>
          </a:p>
          <a:p>
            <a:endParaRPr lang="el-GR" dirty="0"/>
          </a:p>
        </p:txBody>
      </p:sp>
    </p:spTree>
    <p:extLst>
      <p:ext uri="{BB962C8B-B14F-4D97-AF65-F5344CB8AC3E}">
        <p14:creationId xmlns:p14="http://schemas.microsoft.com/office/powerpoint/2010/main" val="15232867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z="3600" dirty="0">
                <a:solidFill>
                  <a:srgbClr val="424456"/>
                </a:solidFill>
                <a:latin typeface="Calibri" panose="020F0502020204030204" pitchFamily="34" charset="0"/>
                <a:cs typeface="Calibri" panose="020F0502020204030204" pitchFamily="34" charset="0"/>
              </a:rPr>
              <a:t>Πώς διδάσκουμε;</a:t>
            </a:r>
            <a:endParaRPr lang="el-GR" dirty="0"/>
          </a:p>
        </p:txBody>
      </p:sp>
      <p:sp>
        <p:nvSpPr>
          <p:cNvPr id="3" name="Θέση περιεχομένου 2"/>
          <p:cNvSpPr>
            <a:spLocks noGrp="1"/>
          </p:cNvSpPr>
          <p:nvPr>
            <p:ph idx="1"/>
          </p:nvPr>
        </p:nvSpPr>
        <p:spPr>
          <a:xfrm>
            <a:off x="457200" y="2060848"/>
            <a:ext cx="8229600" cy="4513688"/>
          </a:xfrm>
        </p:spPr>
        <p:txBody>
          <a:bodyPr>
            <a:noAutofit/>
          </a:bodyPr>
          <a:lstStyle/>
          <a:p>
            <a:pPr algn="just">
              <a:lnSpc>
                <a:spcPct val="170000"/>
              </a:lnSpc>
            </a:pPr>
            <a:r>
              <a:rPr lang="el-GR" sz="1800" dirty="0" smtClean="0">
                <a:latin typeface="Calibri"/>
                <a:ea typeface="Calibri"/>
                <a:cs typeface="Times New Roman"/>
              </a:rPr>
              <a:t>Η </a:t>
            </a:r>
            <a:r>
              <a:rPr lang="el-GR" sz="1800" dirty="0">
                <a:latin typeface="Calibri"/>
                <a:ea typeface="Calibri"/>
                <a:cs typeface="Times New Roman"/>
              </a:rPr>
              <a:t>κατανόηση και η ανταπόκριση στο κείμενο </a:t>
            </a:r>
            <a:r>
              <a:rPr lang="el-GR" sz="1800" dirty="0" smtClean="0">
                <a:latin typeface="Calibri"/>
                <a:ea typeface="Calibri"/>
                <a:cs typeface="Times New Roman"/>
              </a:rPr>
              <a:t>μέσα </a:t>
            </a:r>
            <a:r>
              <a:rPr lang="el-GR" sz="1800" dirty="0">
                <a:latin typeface="Calibri"/>
                <a:ea typeface="Calibri"/>
                <a:cs typeface="Times New Roman"/>
              </a:rPr>
              <a:t>από ποικίλες </a:t>
            </a:r>
            <a:r>
              <a:rPr lang="el-GR" sz="1800" dirty="0" smtClean="0">
                <a:latin typeface="Calibri"/>
                <a:ea typeface="Calibri"/>
                <a:cs typeface="Times New Roman"/>
              </a:rPr>
              <a:t>δραστηριότητες (ατομικές/ομαδικές) </a:t>
            </a:r>
            <a:r>
              <a:rPr lang="el-GR" sz="1800" dirty="0">
                <a:latin typeface="Calibri"/>
                <a:ea typeface="Calibri"/>
                <a:cs typeface="Times New Roman"/>
              </a:rPr>
              <a:t>βρίσκεται στο κέντρο του διδακτικού </a:t>
            </a:r>
            <a:r>
              <a:rPr lang="el-GR" sz="1800" dirty="0" smtClean="0">
                <a:latin typeface="Calibri"/>
                <a:ea typeface="Calibri"/>
                <a:cs typeface="Times New Roman"/>
              </a:rPr>
              <a:t>σχεδιασμού και όχι η συσσώρευση γνώσεων για τη λογοτεχνία.</a:t>
            </a:r>
          </a:p>
          <a:p>
            <a:pPr algn="just">
              <a:lnSpc>
                <a:spcPct val="170000"/>
              </a:lnSpc>
            </a:pPr>
            <a:r>
              <a:rPr lang="el-GR" sz="1800" dirty="0" smtClean="0">
                <a:latin typeface="Calibri"/>
                <a:ea typeface="Calibri"/>
                <a:cs typeface="Times New Roman"/>
              </a:rPr>
              <a:t>Ιδιαίτερη έμφαση δίνεται στην </a:t>
            </a:r>
            <a:r>
              <a:rPr lang="el-GR" sz="1800" dirty="0">
                <a:latin typeface="Calibri"/>
                <a:ea typeface="Calibri"/>
                <a:cs typeface="Times New Roman"/>
              </a:rPr>
              <a:t>παραγωγή λόγου εκ μέρους των μαθητών-αναγνωστών για κάθε </a:t>
            </a:r>
            <a:r>
              <a:rPr lang="el-GR" sz="1800" dirty="0" smtClean="0">
                <a:latin typeface="Calibri"/>
                <a:ea typeface="Calibri"/>
                <a:cs typeface="Times New Roman"/>
              </a:rPr>
              <a:t>κείμενο με δραστηριότητες: Α) αναγνωστικής ανταπόκρισης, π.χ. σχολιασμός, σύγκριση, αξιολόγηση ιδεών, αξιών, στάσεων Β) δημιουργικής γραφής (</a:t>
            </a:r>
            <a:r>
              <a:rPr lang="el-GR" sz="1800" dirty="0" err="1">
                <a:latin typeface="Calibri"/>
                <a:ea typeface="Calibri"/>
                <a:cs typeface="Times New Roman"/>
              </a:rPr>
              <a:t>αναδιήγηση</a:t>
            </a:r>
            <a:r>
              <a:rPr lang="el-GR" sz="1800" dirty="0">
                <a:latin typeface="Calibri"/>
                <a:ea typeface="Calibri"/>
                <a:cs typeface="Times New Roman"/>
              </a:rPr>
              <a:t> τμήματος της ιστορίας με άλλη οπτική, </a:t>
            </a:r>
            <a:r>
              <a:rPr lang="el-GR" sz="1800" dirty="0" smtClean="0">
                <a:latin typeface="Calibri"/>
                <a:ea typeface="Calibri"/>
                <a:cs typeface="Times New Roman"/>
              </a:rPr>
              <a:t>αλλαγή </a:t>
            </a:r>
            <a:r>
              <a:rPr lang="el-GR" sz="1800" dirty="0">
                <a:latin typeface="Calibri"/>
                <a:ea typeface="Calibri"/>
                <a:cs typeface="Times New Roman"/>
              </a:rPr>
              <a:t>του τέλους της ιστορίας, </a:t>
            </a:r>
            <a:r>
              <a:rPr lang="el-GR" sz="1800" dirty="0" smtClean="0">
                <a:latin typeface="Calibri"/>
                <a:ea typeface="Calibri"/>
                <a:cs typeface="Times New Roman"/>
              </a:rPr>
              <a:t>κλπ.).</a:t>
            </a:r>
          </a:p>
          <a:p>
            <a:pPr algn="just">
              <a:lnSpc>
                <a:spcPct val="170000"/>
              </a:lnSpc>
            </a:pPr>
            <a:endParaRPr lang="el-GR" sz="1600" dirty="0" smtClean="0">
              <a:latin typeface="Calibri"/>
              <a:ea typeface="Calibri"/>
              <a:cs typeface="Times New Roman"/>
            </a:endParaRPr>
          </a:p>
        </p:txBody>
      </p:sp>
    </p:spTree>
    <p:extLst>
      <p:ext uri="{BB962C8B-B14F-4D97-AF65-F5344CB8AC3E}">
        <p14:creationId xmlns:p14="http://schemas.microsoft.com/office/powerpoint/2010/main" val="38666804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Calibri" panose="020F0502020204030204" pitchFamily="34" charset="0"/>
                <a:cs typeface="Calibri" panose="020F0502020204030204" pitchFamily="34" charset="0"/>
              </a:rPr>
              <a:t>Πώς διδάσκουμε;</a:t>
            </a:r>
          </a:p>
        </p:txBody>
      </p:sp>
      <p:sp>
        <p:nvSpPr>
          <p:cNvPr id="3" name="Θέση περιεχομένου 2"/>
          <p:cNvSpPr>
            <a:spLocks noGrp="1"/>
          </p:cNvSpPr>
          <p:nvPr>
            <p:ph idx="1"/>
          </p:nvPr>
        </p:nvSpPr>
        <p:spPr/>
        <p:txBody>
          <a:bodyPr>
            <a:normAutofit fontScale="70000" lnSpcReduction="20000"/>
          </a:bodyPr>
          <a:lstStyle/>
          <a:p>
            <a:pPr algn="just">
              <a:lnSpc>
                <a:spcPct val="160000"/>
              </a:lnSpc>
            </a:pPr>
            <a:r>
              <a:rPr lang="el-GR" sz="2900" dirty="0">
                <a:latin typeface="Calibri" panose="020F0502020204030204" pitchFamily="34" charset="0"/>
                <a:cs typeface="Calibri" panose="020F0502020204030204" pitchFamily="34" charset="0"/>
              </a:rPr>
              <a:t>Η ανάγνωση ολόκληρου λογοτεχνικού βιβλίου μπορεί να γίνεται μέσα στην τάξη και να  αναπτύσσεται με τη μορφή ευρύτερου </a:t>
            </a:r>
            <a:r>
              <a:rPr lang="el-GR" sz="2900" dirty="0" err="1">
                <a:latin typeface="Calibri" panose="020F0502020204030204" pitchFamily="34" charset="0"/>
                <a:cs typeface="Calibri" panose="020F0502020204030204" pitchFamily="34" charset="0"/>
              </a:rPr>
              <a:t>project</a:t>
            </a:r>
            <a:r>
              <a:rPr lang="el-GR" sz="2900" dirty="0">
                <a:latin typeface="Calibri" panose="020F0502020204030204" pitchFamily="34" charset="0"/>
                <a:cs typeface="Calibri" panose="020F0502020204030204" pitchFamily="34" charset="0"/>
              </a:rPr>
              <a:t>. </a:t>
            </a:r>
          </a:p>
          <a:p>
            <a:pPr algn="just">
              <a:lnSpc>
                <a:spcPct val="160000"/>
              </a:lnSpc>
            </a:pPr>
            <a:r>
              <a:rPr lang="el-GR" sz="2900" dirty="0" smtClean="0">
                <a:latin typeface="Calibri" panose="020F0502020204030204" pitchFamily="34" charset="0"/>
                <a:cs typeface="Calibri" panose="020F0502020204030204" pitchFamily="34" charset="0"/>
              </a:rPr>
              <a:t>Οι ΤΠΕ αξιοποιούνται για </a:t>
            </a:r>
            <a:r>
              <a:rPr lang="el-GR" sz="2900" dirty="0">
                <a:latin typeface="Calibri" panose="020F0502020204030204" pitchFamily="34" charset="0"/>
                <a:cs typeface="Calibri" panose="020F0502020204030204" pitchFamily="34" charset="0"/>
              </a:rPr>
              <a:t>τη συνομιλία των λογοτεχνικών κειμένων με τις άλλες τέχνες (ζωγραφική, μουσική, δραματοποίηση, κινηματογραφική απεικόνιση, κ.ά</a:t>
            </a:r>
            <a:r>
              <a:rPr lang="el-GR" sz="2900" dirty="0" smtClean="0">
                <a:latin typeface="Calibri" panose="020F0502020204030204" pitchFamily="34" charset="0"/>
                <a:cs typeface="Calibri" panose="020F0502020204030204" pitchFamily="34" charset="0"/>
              </a:rPr>
              <a:t>.) και τη διεύρυνση του ρεπερτορίου των δραστηριοτήτων.</a:t>
            </a:r>
          </a:p>
          <a:p>
            <a:pPr algn="just">
              <a:lnSpc>
                <a:spcPct val="160000"/>
              </a:lnSpc>
            </a:pPr>
            <a:r>
              <a:rPr lang="el-GR" sz="2900" dirty="0" smtClean="0">
                <a:latin typeface="Calibri" panose="020F0502020204030204" pitchFamily="34" charset="0"/>
                <a:cs typeface="Calibri" panose="020F0502020204030204" pitchFamily="34" charset="0"/>
              </a:rPr>
              <a:t> Η </a:t>
            </a:r>
            <a:r>
              <a:rPr lang="el-GR" sz="2900" dirty="0">
                <a:latin typeface="Calibri" panose="020F0502020204030204" pitchFamily="34" charset="0"/>
                <a:cs typeface="Calibri" panose="020F0502020204030204" pitchFamily="34" charset="0"/>
              </a:rPr>
              <a:t>εξοικείωση των μαθητών/τριών με τη χρήση των  βιβλίων αναφοράς «Ιστορία Νεοελληνικής Λογοτεχνίας» και «Λεξικό Λογοτεχνικών Όρων» </a:t>
            </a:r>
            <a:r>
              <a:rPr lang="el-GR" sz="2900" dirty="0" smtClean="0">
                <a:latin typeface="Calibri" panose="020F0502020204030204" pitchFamily="34" charset="0"/>
                <a:cs typeface="Calibri" panose="020F0502020204030204" pitchFamily="34" charset="0"/>
              </a:rPr>
              <a:t>ενθαρρύνεται.</a:t>
            </a:r>
          </a:p>
          <a:p>
            <a:pPr algn="just">
              <a:lnSpc>
                <a:spcPct val="160000"/>
              </a:lnSpc>
            </a:pPr>
            <a:endParaRPr lang="el-GR" sz="2900" dirty="0" smtClean="0">
              <a:latin typeface="Calibri" panose="020F0502020204030204" pitchFamily="34" charset="0"/>
              <a:cs typeface="Calibri" panose="020F0502020204030204" pitchFamily="34" charset="0"/>
            </a:endParaRPr>
          </a:p>
          <a:p>
            <a:pPr algn="just">
              <a:lnSpc>
                <a:spcPct val="160000"/>
              </a:lnSpc>
            </a:pPr>
            <a:endParaRPr lang="el-GR" sz="2900" dirty="0">
              <a:latin typeface="Calibri" panose="020F0502020204030204" pitchFamily="34" charset="0"/>
              <a:cs typeface="Calibri" panose="020F0502020204030204" pitchFamily="34" charset="0"/>
            </a:endParaRPr>
          </a:p>
          <a:p>
            <a:pPr algn="just"/>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3054543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dirty="0" smtClean="0">
                <a:latin typeface="Calibri" panose="020F0502020204030204" pitchFamily="34" charset="0"/>
                <a:cs typeface="Calibri" panose="020F0502020204030204" pitchFamily="34" charset="0"/>
              </a:rPr>
              <a:t/>
            </a:r>
            <a:br>
              <a:rPr lang="el-GR" dirty="0" smtClean="0">
                <a:latin typeface="Calibri" panose="020F0502020204030204" pitchFamily="34" charset="0"/>
                <a:cs typeface="Calibri" panose="020F0502020204030204" pitchFamily="34" charset="0"/>
              </a:rPr>
            </a:br>
            <a:r>
              <a:rPr lang="el-GR" dirty="0" smtClean="0">
                <a:latin typeface="Calibri" panose="020F0502020204030204" pitchFamily="34" charset="0"/>
                <a:cs typeface="Calibri" panose="020F0502020204030204" pitchFamily="34" charset="0"/>
              </a:rPr>
              <a:t>Τι </a:t>
            </a:r>
            <a:r>
              <a:rPr lang="el-GR" dirty="0">
                <a:latin typeface="Calibri" panose="020F0502020204030204" pitchFamily="34" charset="0"/>
                <a:cs typeface="Calibri" panose="020F0502020204030204" pitchFamily="34" charset="0"/>
              </a:rPr>
              <a:t>θέλουμε να πετύχουμε;</a:t>
            </a:r>
            <a:br>
              <a:rPr lang="el-GR" dirty="0">
                <a:latin typeface="Calibri" panose="020F0502020204030204" pitchFamily="34" charset="0"/>
                <a:cs typeface="Calibri" panose="020F0502020204030204" pitchFamily="34" charset="0"/>
              </a:rPr>
            </a:br>
            <a:endParaRPr lang="el-GR" dirty="0">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p:txBody>
          <a:bodyPr>
            <a:normAutofit fontScale="77500" lnSpcReduction="20000"/>
          </a:bodyPr>
          <a:lstStyle/>
          <a:p>
            <a:pPr indent="180340" algn="just">
              <a:lnSpc>
                <a:spcPct val="115000"/>
              </a:lnSpc>
              <a:spcAft>
                <a:spcPts val="1000"/>
              </a:spcAft>
            </a:pPr>
            <a:r>
              <a:rPr lang="el-GR" dirty="0" smtClean="0">
                <a:solidFill>
                  <a:srgbClr val="000000"/>
                </a:solidFill>
                <a:latin typeface="Calibri"/>
                <a:ea typeface="Calibri"/>
                <a:cs typeface="Times New Roman"/>
              </a:rPr>
              <a:t>Την </a:t>
            </a:r>
            <a:r>
              <a:rPr lang="el-GR" dirty="0">
                <a:solidFill>
                  <a:srgbClr val="000000"/>
                </a:solidFill>
                <a:latin typeface="Calibri"/>
                <a:ea typeface="Calibri"/>
                <a:cs typeface="Times New Roman"/>
              </a:rPr>
              <a:t>ανάπτυξη της κριτικής και δημιουργικής σχέσης των </a:t>
            </a:r>
            <a:r>
              <a:rPr lang="el-GR" dirty="0" smtClean="0">
                <a:solidFill>
                  <a:srgbClr val="000000"/>
                </a:solidFill>
                <a:latin typeface="Calibri"/>
                <a:ea typeface="Calibri"/>
                <a:cs typeface="Times New Roman"/>
              </a:rPr>
              <a:t>μαθητών/τριών </a:t>
            </a:r>
            <a:r>
              <a:rPr lang="el-GR" dirty="0">
                <a:solidFill>
                  <a:srgbClr val="000000"/>
                </a:solidFill>
                <a:latin typeface="Calibri"/>
                <a:ea typeface="Calibri"/>
                <a:cs typeface="Times New Roman"/>
              </a:rPr>
              <a:t>με τα </a:t>
            </a:r>
            <a:r>
              <a:rPr lang="el-GR" dirty="0" smtClean="0">
                <a:solidFill>
                  <a:srgbClr val="000000"/>
                </a:solidFill>
                <a:latin typeface="Calibri"/>
                <a:ea typeface="Calibri"/>
                <a:cs typeface="Times New Roman"/>
              </a:rPr>
              <a:t>κείμενα. </a:t>
            </a:r>
          </a:p>
          <a:p>
            <a:pPr indent="180340" algn="just">
              <a:lnSpc>
                <a:spcPct val="115000"/>
              </a:lnSpc>
              <a:spcAft>
                <a:spcPts val="1000"/>
              </a:spcAft>
            </a:pPr>
            <a:r>
              <a:rPr lang="el-GR" dirty="0" smtClean="0">
                <a:solidFill>
                  <a:srgbClr val="000000"/>
                </a:solidFill>
                <a:latin typeface="Calibri"/>
                <a:ea typeface="Calibri"/>
                <a:cs typeface="Times New Roman"/>
              </a:rPr>
              <a:t>Την</a:t>
            </a:r>
            <a:r>
              <a:rPr lang="el-GR" dirty="0" smtClean="0">
                <a:latin typeface="Calibri"/>
                <a:ea typeface="Calibri"/>
                <a:cs typeface="Times New Roman"/>
              </a:rPr>
              <a:t> </a:t>
            </a:r>
            <a:r>
              <a:rPr lang="el-GR" dirty="0">
                <a:latin typeface="Calibri"/>
                <a:ea typeface="Calibri"/>
                <a:cs typeface="Times New Roman"/>
              </a:rPr>
              <a:t>καλλιέργεια μίας ποικιλίας αναγνωστικών και κοινωνικών δεξιοτήτων (ανάγνωση, ακρόαση, συγγραφή, κριτική, συγκριτική εξέταση κειμένων και οπτικών, θεατρική αναπαράσταση, μετουσίωση και μεταφορά συναισθημάτων σε νέο κείμενο, διερεύνηση των δυνατοτήτων της γλώσσας ως μέσου προσωπικής και καλλιτεχνικής έκφρασης, παρουσίαση και υποστήριξη κειμένων, κλπ.) στο πλαίσιο μίας αναγνωστικής ομάδας</a:t>
            </a:r>
            <a:r>
              <a:rPr lang="el-GR" dirty="0" smtClean="0">
                <a:latin typeface="Calibri"/>
                <a:ea typeface="Calibri"/>
                <a:cs typeface="Times New Roman"/>
              </a:rPr>
              <a:t>.</a:t>
            </a:r>
          </a:p>
          <a:p>
            <a:pPr indent="180340" algn="just">
              <a:lnSpc>
                <a:spcPct val="115000"/>
              </a:lnSpc>
              <a:spcAft>
                <a:spcPts val="1000"/>
              </a:spcAft>
            </a:pPr>
            <a:r>
              <a:rPr lang="el-GR" dirty="0" smtClean="0">
                <a:latin typeface="Calibri"/>
                <a:ea typeface="Calibri"/>
                <a:cs typeface="Times New Roman"/>
              </a:rPr>
              <a:t>Τη </a:t>
            </a:r>
            <a:r>
              <a:rPr lang="el-GR" dirty="0" err="1" smtClean="0">
                <a:latin typeface="Calibri"/>
                <a:ea typeface="Calibri"/>
                <a:cs typeface="Times New Roman"/>
              </a:rPr>
              <a:t>φιλαναγνωσία</a:t>
            </a:r>
            <a:r>
              <a:rPr lang="el-GR" dirty="0" smtClean="0">
                <a:latin typeface="Calibri"/>
                <a:ea typeface="Calibri"/>
                <a:cs typeface="Times New Roman"/>
              </a:rPr>
              <a:t>. </a:t>
            </a:r>
            <a:endParaRPr lang="el-GR" dirty="0">
              <a:latin typeface="Calibri"/>
              <a:ea typeface="Calibri"/>
              <a:cs typeface="Times New Roman"/>
            </a:endParaRPr>
          </a:p>
          <a:p>
            <a:endParaRPr lang="el-GR" dirty="0"/>
          </a:p>
        </p:txBody>
      </p:sp>
    </p:spTree>
    <p:extLst>
      <p:ext uri="{BB962C8B-B14F-4D97-AF65-F5344CB8AC3E}">
        <p14:creationId xmlns:p14="http://schemas.microsoft.com/office/powerpoint/2010/main" val="42689675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Calibri" panose="020F0502020204030204" pitchFamily="34" charset="0"/>
                <a:cs typeface="Calibri" panose="020F0502020204030204" pitchFamily="34" charset="0"/>
              </a:rPr>
              <a:t>Πώς αξιολογούμε; </a:t>
            </a:r>
          </a:p>
        </p:txBody>
      </p:sp>
      <p:sp>
        <p:nvSpPr>
          <p:cNvPr id="3" name="Θέση περιεχομένου 2"/>
          <p:cNvSpPr>
            <a:spLocks noGrp="1"/>
          </p:cNvSpPr>
          <p:nvPr>
            <p:ph idx="1"/>
          </p:nvPr>
        </p:nvSpPr>
        <p:spPr/>
        <p:txBody>
          <a:bodyPr>
            <a:normAutofit fontScale="92500" lnSpcReduction="20000"/>
          </a:bodyPr>
          <a:lstStyle/>
          <a:p>
            <a:pPr>
              <a:lnSpc>
                <a:spcPct val="150000"/>
              </a:lnSpc>
            </a:pPr>
            <a:r>
              <a:rPr lang="el-GR" dirty="0" smtClean="0">
                <a:latin typeface="Calibri" panose="020F0502020204030204" pitchFamily="34" charset="0"/>
                <a:cs typeface="Calibri" panose="020F0502020204030204" pitchFamily="34" charset="0"/>
              </a:rPr>
              <a:t>Συμμετοχή των μαθητών/τριών στο μάθημα. </a:t>
            </a:r>
          </a:p>
          <a:p>
            <a:pPr>
              <a:lnSpc>
                <a:spcPct val="150000"/>
              </a:lnSpc>
            </a:pPr>
            <a:r>
              <a:rPr lang="el-GR" dirty="0" smtClean="0">
                <a:latin typeface="Calibri" panose="020F0502020204030204" pitchFamily="34" charset="0"/>
                <a:cs typeface="Calibri" panose="020F0502020204030204" pitchFamily="34" charset="0"/>
              </a:rPr>
              <a:t>Ατομικές </a:t>
            </a:r>
            <a:r>
              <a:rPr lang="el-GR" dirty="0">
                <a:latin typeface="Calibri" panose="020F0502020204030204" pitchFamily="34" charset="0"/>
                <a:cs typeface="Calibri" panose="020F0502020204030204" pitchFamily="34" charset="0"/>
              </a:rPr>
              <a:t>ή/και ομαδικές εργασίες </a:t>
            </a:r>
            <a:r>
              <a:rPr lang="el-GR" dirty="0" smtClean="0">
                <a:latin typeface="Calibri" panose="020F0502020204030204" pitchFamily="34" charset="0"/>
                <a:cs typeface="Calibri" panose="020F0502020204030204" pitchFamily="34" charset="0"/>
              </a:rPr>
              <a:t>πάνω </a:t>
            </a:r>
            <a:r>
              <a:rPr lang="el-GR" dirty="0">
                <a:latin typeface="Calibri" panose="020F0502020204030204" pitchFamily="34" charset="0"/>
                <a:cs typeface="Calibri" panose="020F0502020204030204" pitchFamily="34" charset="0"/>
              </a:rPr>
              <a:t>στο </a:t>
            </a:r>
            <a:r>
              <a:rPr lang="el-GR" dirty="0" smtClean="0">
                <a:latin typeface="Calibri" panose="020F0502020204030204" pitchFamily="34" charset="0"/>
                <a:cs typeface="Calibri" panose="020F0502020204030204" pitchFamily="34" charset="0"/>
              </a:rPr>
              <a:t>κείμενο ή στο βιβλίο.</a:t>
            </a:r>
          </a:p>
          <a:p>
            <a:pPr algn="just">
              <a:lnSpc>
                <a:spcPct val="150000"/>
              </a:lnSpc>
            </a:pPr>
            <a:r>
              <a:rPr lang="el-GR" dirty="0" smtClean="0">
                <a:latin typeface="Calibri" panose="020F0502020204030204" pitchFamily="34" charset="0"/>
                <a:cs typeface="Calibri" panose="020F0502020204030204" pitchFamily="34" charset="0"/>
              </a:rPr>
              <a:t>Οι </a:t>
            </a:r>
            <a:r>
              <a:rPr lang="el-GR" dirty="0">
                <a:latin typeface="Calibri" panose="020F0502020204030204" pitchFamily="34" charset="0"/>
                <a:cs typeface="Calibri" panose="020F0502020204030204" pitchFamily="34" charset="0"/>
              </a:rPr>
              <a:t>απαντήσεις των </a:t>
            </a:r>
            <a:r>
              <a:rPr lang="el-GR" dirty="0" smtClean="0">
                <a:latin typeface="Calibri" panose="020F0502020204030204" pitchFamily="34" charset="0"/>
                <a:cs typeface="Calibri" panose="020F0502020204030204" pitchFamily="34" charset="0"/>
              </a:rPr>
              <a:t>μαθητών/τριών σε </a:t>
            </a:r>
            <a:r>
              <a:rPr lang="el-GR" dirty="0">
                <a:latin typeface="Calibri" panose="020F0502020204030204" pitchFamily="34" charset="0"/>
                <a:cs typeface="Calibri" panose="020F0502020204030204" pitchFamily="34" charset="0"/>
              </a:rPr>
              <a:t>ερωτήματα που </a:t>
            </a:r>
            <a:r>
              <a:rPr lang="el-GR" dirty="0" smtClean="0">
                <a:latin typeface="Calibri" panose="020F0502020204030204" pitchFamily="34" charset="0"/>
                <a:cs typeface="Calibri" panose="020F0502020204030204" pitchFamily="34" charset="0"/>
              </a:rPr>
              <a:t>τίθενται βασίζονται </a:t>
            </a:r>
            <a:r>
              <a:rPr lang="el-GR" dirty="0">
                <a:latin typeface="Calibri" panose="020F0502020204030204" pitchFamily="34" charset="0"/>
                <a:cs typeface="Calibri" panose="020F0502020204030204" pitchFamily="34" charset="0"/>
              </a:rPr>
              <a:t>στην αξιοποίηση του κειμένου και πληροφοριών που προτάσσονται για το κείμενο, τον δημιουργό, την εποχή, το είδος του </a:t>
            </a:r>
            <a:r>
              <a:rPr lang="el-GR" dirty="0" smtClean="0">
                <a:latin typeface="Calibri" panose="020F0502020204030204" pitchFamily="34" charset="0"/>
                <a:cs typeface="Calibri" panose="020F0502020204030204" pitchFamily="34" charset="0"/>
              </a:rPr>
              <a:t>κειμένου και όχι σε </a:t>
            </a:r>
            <a:r>
              <a:rPr lang="el-GR" dirty="0">
                <a:latin typeface="Calibri" panose="020F0502020204030204" pitchFamily="34" charset="0"/>
                <a:cs typeface="Calibri" panose="020F0502020204030204" pitchFamily="34" charset="0"/>
              </a:rPr>
              <a:t>απομνημόνευση </a:t>
            </a:r>
            <a:r>
              <a:rPr lang="el-GR" dirty="0" smtClean="0">
                <a:latin typeface="Calibri" panose="020F0502020204030204" pitchFamily="34" charset="0"/>
                <a:cs typeface="Calibri" panose="020F0502020204030204" pitchFamily="34" charset="0"/>
              </a:rPr>
              <a:t>γνώσεων. </a:t>
            </a:r>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5742378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600" dirty="0">
                <a:solidFill>
                  <a:srgbClr val="424456"/>
                </a:solidFill>
                <a:latin typeface="Calibri" panose="020F0502020204030204" pitchFamily="34" charset="0"/>
                <a:cs typeface="Calibri" panose="020F0502020204030204" pitchFamily="34" charset="0"/>
              </a:rPr>
              <a:t>Πώς διαβάζουμε το κείμενο των Οδηγιών;</a:t>
            </a:r>
            <a:endParaRPr lang="el-GR" dirty="0"/>
          </a:p>
        </p:txBody>
      </p:sp>
      <p:sp>
        <p:nvSpPr>
          <p:cNvPr id="3" name="Θέση περιεχομένου 2"/>
          <p:cNvSpPr>
            <a:spLocks noGrp="1"/>
          </p:cNvSpPr>
          <p:nvPr>
            <p:ph idx="1"/>
          </p:nvPr>
        </p:nvSpPr>
        <p:spPr>
          <a:xfrm>
            <a:off x="457200" y="2132856"/>
            <a:ext cx="8229600" cy="4441680"/>
          </a:xfrm>
        </p:spPr>
        <p:txBody>
          <a:bodyPr numCol="2">
            <a:normAutofit fontScale="32500" lnSpcReduction="20000"/>
          </a:bodyPr>
          <a:lstStyle/>
          <a:p>
            <a:pPr marL="342900" lvl="0" indent="-342900" algn="just">
              <a:lnSpc>
                <a:spcPct val="170000"/>
              </a:lnSpc>
              <a:spcAft>
                <a:spcPts val="800"/>
              </a:spcAft>
              <a:buFont typeface="+mj-lt"/>
              <a:buAutoNum type="arabicPeriod"/>
            </a:pPr>
            <a:r>
              <a:rPr lang="el-GR" sz="4000" b="1" dirty="0" smtClean="0">
                <a:latin typeface="Calibri"/>
                <a:ea typeface="Calibri"/>
                <a:cs typeface="Times New Roman"/>
              </a:rPr>
              <a:t>Παρουσίαση του μαθήματος </a:t>
            </a:r>
            <a:endParaRPr lang="el-GR" sz="4000" dirty="0" smtClean="0">
              <a:latin typeface="Calibri"/>
              <a:ea typeface="Calibri"/>
              <a:cs typeface="Times New Roman"/>
            </a:endParaRPr>
          </a:p>
          <a:p>
            <a:pPr marL="342900" lvl="0" indent="-342900" algn="just">
              <a:lnSpc>
                <a:spcPct val="170000"/>
              </a:lnSpc>
              <a:buFont typeface="+mj-lt"/>
              <a:buAutoNum type="arabicPeriod"/>
            </a:pPr>
            <a:r>
              <a:rPr lang="el-GR" sz="4000" b="1" dirty="0" smtClean="0">
                <a:latin typeface="Calibri"/>
                <a:ea typeface="Calibri"/>
                <a:cs typeface="Times New Roman"/>
              </a:rPr>
              <a:t>Εγχειρίδια </a:t>
            </a:r>
            <a:r>
              <a:rPr lang="el-GR" sz="4000" b="1" dirty="0">
                <a:latin typeface="Calibri"/>
                <a:ea typeface="Calibri"/>
                <a:cs typeface="Times New Roman"/>
              </a:rPr>
              <a:t>διδασκαλίας </a:t>
            </a:r>
            <a:endParaRPr lang="el-GR" sz="4000" dirty="0" smtClean="0">
              <a:latin typeface="Calibri"/>
              <a:ea typeface="Calibri"/>
              <a:cs typeface="Times New Roman"/>
            </a:endParaRPr>
          </a:p>
          <a:p>
            <a:pPr marL="342900" lvl="0" indent="-342900" algn="just">
              <a:lnSpc>
                <a:spcPct val="170000"/>
              </a:lnSpc>
              <a:buFont typeface="+mj-lt"/>
              <a:buAutoNum type="arabicPeriod"/>
            </a:pPr>
            <a:r>
              <a:rPr lang="el-GR" sz="4000" b="1" dirty="0" err="1" smtClean="0">
                <a:latin typeface="Calibri"/>
                <a:ea typeface="Calibri"/>
                <a:cs typeface="Times New Roman"/>
              </a:rPr>
              <a:t>Στοχοθεσία</a:t>
            </a:r>
            <a:r>
              <a:rPr lang="el-GR" sz="4000" b="1" dirty="0">
                <a:latin typeface="Calibri"/>
                <a:ea typeface="Calibri"/>
                <a:cs typeface="Times New Roman"/>
              </a:rPr>
              <a:t>, δεξιότητες, μεθοδολογία </a:t>
            </a:r>
            <a:r>
              <a:rPr lang="el-GR" sz="4000" b="1" dirty="0" smtClean="0">
                <a:latin typeface="Calibri"/>
                <a:ea typeface="Calibri"/>
                <a:cs typeface="Times New Roman"/>
              </a:rPr>
              <a:t>του μαθήματος</a:t>
            </a:r>
          </a:p>
          <a:p>
            <a:pPr marL="342900" lvl="0" indent="-342900" algn="just">
              <a:lnSpc>
                <a:spcPct val="170000"/>
              </a:lnSpc>
              <a:spcAft>
                <a:spcPts val="1000"/>
              </a:spcAft>
              <a:buFont typeface="+mj-lt"/>
              <a:buAutoNum type="arabicPeriod"/>
            </a:pPr>
            <a:r>
              <a:rPr lang="el-GR" sz="4000" b="1" dirty="0">
                <a:latin typeface="Calibri"/>
                <a:ea typeface="Calibri"/>
                <a:cs typeface="Times New Roman"/>
              </a:rPr>
              <a:t>Επιλογή κειμένων, διδακτικός χρόνος</a:t>
            </a:r>
            <a:endParaRPr lang="el-GR" sz="4000" dirty="0">
              <a:latin typeface="Calibri"/>
              <a:ea typeface="Calibri"/>
              <a:cs typeface="Times New Roman"/>
            </a:endParaRPr>
          </a:p>
          <a:p>
            <a:pPr marL="342900" lvl="0" indent="-342900" algn="just">
              <a:lnSpc>
                <a:spcPct val="170000"/>
              </a:lnSpc>
              <a:spcAft>
                <a:spcPts val="1000"/>
              </a:spcAft>
              <a:buFont typeface="+mj-lt"/>
              <a:buAutoNum type="arabicPeriod"/>
            </a:pPr>
            <a:r>
              <a:rPr lang="el-GR" sz="4000" b="1" dirty="0" smtClean="0">
                <a:latin typeface="Calibri"/>
                <a:ea typeface="Calibri"/>
                <a:cs typeface="Times New Roman"/>
              </a:rPr>
              <a:t>Δραστηριότητες  </a:t>
            </a:r>
            <a:endParaRPr lang="el-GR" sz="4000" dirty="0">
              <a:latin typeface="Calibri"/>
              <a:ea typeface="Calibri"/>
              <a:cs typeface="Times New Roman"/>
            </a:endParaRPr>
          </a:p>
          <a:p>
            <a:pPr marL="342900" lvl="0" indent="-342900" algn="just">
              <a:lnSpc>
                <a:spcPct val="170000"/>
              </a:lnSpc>
              <a:spcAft>
                <a:spcPts val="1000"/>
              </a:spcAft>
              <a:buFont typeface="+mj-lt"/>
              <a:buAutoNum type="arabicPeriod"/>
            </a:pPr>
            <a:r>
              <a:rPr lang="el-GR" sz="4000" b="1" dirty="0">
                <a:latin typeface="Calibri"/>
                <a:ea typeface="Calibri"/>
                <a:cs typeface="Times New Roman"/>
              </a:rPr>
              <a:t>Κείμενα Νεοελληνικής Λογοτεχνίας και Βιωματικές Δράσεις στην Α΄ </a:t>
            </a:r>
            <a:r>
              <a:rPr lang="el-GR" sz="4000" b="1" dirty="0" smtClean="0">
                <a:latin typeface="Calibri"/>
                <a:ea typeface="Calibri"/>
                <a:cs typeface="Times New Roman"/>
              </a:rPr>
              <a:t>Γυμνασίου</a:t>
            </a:r>
          </a:p>
          <a:p>
            <a:pPr marL="342900" lvl="0" indent="-342900" algn="just">
              <a:lnSpc>
                <a:spcPct val="170000"/>
              </a:lnSpc>
              <a:spcAft>
                <a:spcPts val="1000"/>
              </a:spcAft>
              <a:buFont typeface="+mj-lt"/>
              <a:buAutoNum type="arabicPeriod"/>
            </a:pPr>
            <a:r>
              <a:rPr lang="el-GR" sz="4000" b="1" dirty="0" smtClean="0">
                <a:latin typeface="Calibri"/>
                <a:ea typeface="Calibri"/>
                <a:cs typeface="Times New Roman"/>
              </a:rPr>
              <a:t>Η ιστορική διάταξη της ύλης στη Γ΄ Γυμνασίου</a:t>
            </a:r>
          </a:p>
          <a:p>
            <a:pPr marL="342900" lvl="0" indent="-342900" algn="just">
              <a:lnSpc>
                <a:spcPct val="170000"/>
              </a:lnSpc>
              <a:buFont typeface="+mj-lt"/>
              <a:buAutoNum type="arabicPeriod"/>
            </a:pPr>
            <a:r>
              <a:rPr lang="el-GR" sz="4000" b="1" dirty="0" smtClean="0">
                <a:latin typeface="Calibri"/>
                <a:ea typeface="Calibri"/>
                <a:cs typeface="Times New Roman"/>
              </a:rPr>
              <a:t>Ανάγνωση ολόκληρου βιβλίου</a:t>
            </a:r>
            <a:endParaRPr lang="el-GR" sz="4000" dirty="0" smtClean="0">
              <a:latin typeface="Calibri"/>
              <a:ea typeface="Calibri"/>
              <a:cs typeface="Times New Roman"/>
            </a:endParaRPr>
          </a:p>
          <a:p>
            <a:pPr marL="342900" lvl="0" indent="-342900" algn="just">
              <a:lnSpc>
                <a:spcPct val="170000"/>
              </a:lnSpc>
              <a:spcAft>
                <a:spcPts val="1000"/>
              </a:spcAft>
              <a:buFont typeface="+mj-lt"/>
              <a:buAutoNum type="arabicPeriod"/>
            </a:pPr>
            <a:r>
              <a:rPr lang="el-GR" sz="4000" b="1" dirty="0" smtClean="0">
                <a:latin typeface="Calibri"/>
                <a:ea typeface="Calibri"/>
                <a:cs typeface="Times New Roman"/>
              </a:rPr>
              <a:t>Αξιολόγηση</a:t>
            </a:r>
          </a:p>
          <a:p>
            <a:pPr marL="342900" lvl="0" indent="-342900" algn="just">
              <a:lnSpc>
                <a:spcPct val="170000"/>
              </a:lnSpc>
              <a:spcAft>
                <a:spcPts val="1000"/>
              </a:spcAft>
              <a:buFont typeface="+mj-lt"/>
              <a:buAutoNum type="arabicPeriod"/>
            </a:pPr>
            <a:r>
              <a:rPr lang="el-GR" sz="4000" b="1" dirty="0" smtClean="0">
                <a:latin typeface="Calibri"/>
                <a:ea typeface="Calibri"/>
                <a:cs typeface="Times New Roman"/>
              </a:rPr>
              <a:t>Ενδεικτικοί δικτυακοί τόποι/ διδακτικά σενάρια</a:t>
            </a:r>
          </a:p>
          <a:p>
            <a:pPr marL="342900" lvl="0" indent="-342900" algn="just">
              <a:lnSpc>
                <a:spcPct val="170000"/>
              </a:lnSpc>
              <a:spcAft>
                <a:spcPts val="1000"/>
              </a:spcAft>
              <a:buFont typeface="+mj-lt"/>
              <a:buAutoNum type="arabicPeriod"/>
            </a:pPr>
            <a:r>
              <a:rPr lang="el-GR" sz="4000" b="1" dirty="0" smtClean="0">
                <a:latin typeface="Calibri"/>
                <a:ea typeface="Calibri"/>
                <a:cs typeface="Times New Roman"/>
              </a:rPr>
              <a:t>Παράρτημα: Λογοτεχνία </a:t>
            </a:r>
            <a:r>
              <a:rPr lang="el-GR" sz="4000" b="1" dirty="0">
                <a:latin typeface="Calibri"/>
                <a:ea typeface="Calibri"/>
                <a:cs typeface="Times New Roman"/>
              </a:rPr>
              <a:t>και Βιωματικές </a:t>
            </a:r>
            <a:r>
              <a:rPr lang="el-GR" sz="4000" b="1" dirty="0" smtClean="0">
                <a:latin typeface="Calibri"/>
                <a:ea typeface="Calibri"/>
                <a:cs typeface="Times New Roman"/>
              </a:rPr>
              <a:t>Δράσεις/ </a:t>
            </a:r>
            <a:r>
              <a:rPr lang="el-GR" sz="4000" b="1" dirty="0">
                <a:latin typeface="Calibri"/>
                <a:ea typeface="Calibri"/>
                <a:cs typeface="Times New Roman"/>
              </a:rPr>
              <a:t> </a:t>
            </a:r>
            <a:r>
              <a:rPr lang="el-GR" sz="4000" b="1" dirty="0" smtClean="0">
                <a:latin typeface="Calibri"/>
                <a:ea typeface="Calibri"/>
                <a:cs typeface="Calibri"/>
              </a:rPr>
              <a:t>Διδασκαλία ολόκληρου λογοτεχνικού βιβλίου</a:t>
            </a:r>
            <a:endParaRPr lang="el-GR" sz="4000" dirty="0" smtClean="0">
              <a:latin typeface="Calibri"/>
              <a:ea typeface="Calibri"/>
              <a:cs typeface="Times New Roman"/>
            </a:endParaRPr>
          </a:p>
          <a:p>
            <a:pPr marL="342900" lvl="0" indent="-342900" algn="just">
              <a:lnSpc>
                <a:spcPct val="170000"/>
              </a:lnSpc>
              <a:spcAft>
                <a:spcPts val="1000"/>
              </a:spcAft>
              <a:buFont typeface="+mj-lt"/>
              <a:buAutoNum type="arabicPeriod"/>
            </a:pPr>
            <a:endParaRPr lang="el-GR" sz="4000" dirty="0" smtClean="0">
              <a:latin typeface="Calibri"/>
              <a:ea typeface="Calibri"/>
              <a:cs typeface="Times New Roman"/>
            </a:endParaRPr>
          </a:p>
          <a:p>
            <a:pPr marL="342900" lvl="0" indent="-342900" algn="just">
              <a:buFont typeface="+mj-lt"/>
              <a:buAutoNum type="arabicPeriod"/>
            </a:pPr>
            <a:endParaRPr lang="el-GR" dirty="0"/>
          </a:p>
        </p:txBody>
      </p:sp>
    </p:spTree>
    <p:extLst>
      <p:ext uri="{BB962C8B-B14F-4D97-AF65-F5344CB8AC3E}">
        <p14:creationId xmlns:p14="http://schemas.microsoft.com/office/powerpoint/2010/main" val="24439147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179</TotalTime>
  <Words>573</Words>
  <Application>Microsoft Office PowerPoint</Application>
  <PresentationFormat>Προβολή στην οθόνη (4:3)</PresentationFormat>
  <Paragraphs>54</Paragraphs>
  <Slides>10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Αστικό</vt:lpstr>
      <vt:lpstr>                                                                     ΝΕΟΕΛΛΗΝΙΚΗ ΛΟΓΟΤΕΧΝΙΑ  ΗΜΕΡΗΣΙΟΥ ΚΑΙ ΕΣΠΕΡΙΝΟΥ ΓΥΜΝΑΣΙΟΥ  ΟΔΗΓΙΕΣ ΔΙΔΑΣΚΑΛΙΑΣ </vt:lpstr>
      <vt:lpstr>Βασικές αρχές Oδηγιών </vt:lpstr>
      <vt:lpstr> Τι διδάσκουμε;  (περιεχόμενο διδασκαλίας) </vt:lpstr>
      <vt:lpstr> Πώς διδάσκουμε;  </vt:lpstr>
      <vt:lpstr>Πώς διδάσκουμε;</vt:lpstr>
      <vt:lpstr>Πώς διδάσκουμε;</vt:lpstr>
      <vt:lpstr> Τι θέλουμε να πετύχουμε; </vt:lpstr>
      <vt:lpstr>Πώς αξιολογούμε; </vt:lpstr>
      <vt:lpstr>Πώς διαβάζουμε το κείμενο των Οδηγιών;</vt:lpstr>
      <vt:lpstr> Η ομάδα εργασίας</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ΝΕΟΕΛΛΗΝΙΚΗ ΛΟΓΟΤΕΧΝΙΑ  ΗΜΕΡΗΣΙΟΥ ΚΑΙ ΕΣΠΕΡΙΝΟΥ ΓΥΜΝΑΣΙΟΥ  ΟΔΗΓΙΕΣ ΔΙΔΑΣΚΑΛΙΑΣ</dc:title>
  <dc:creator>localadmin</dc:creator>
  <cp:lastModifiedBy>localadmin</cp:lastModifiedBy>
  <cp:revision>28</cp:revision>
  <dcterms:created xsi:type="dcterms:W3CDTF">2016-09-14T14:47:09Z</dcterms:created>
  <dcterms:modified xsi:type="dcterms:W3CDTF">2016-09-15T19:04:42Z</dcterms:modified>
</cp:coreProperties>
</file>