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3B084-B937-47A0-BAAE-EC1365EE9A5D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4723A-58A2-47E6-B849-E4D33D50A79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12.jpeg"/><Relationship Id="rId7" Type="http://schemas.openxmlformats.org/officeDocument/2006/relationships/image" Target="../media/image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148064" y="5661248"/>
            <a:ext cx="4283968" cy="648072"/>
          </a:xfrm>
        </p:spPr>
        <p:txBody>
          <a:bodyPr>
            <a:noAutofit/>
          </a:bodyPr>
          <a:lstStyle/>
          <a:p>
            <a:r>
              <a:rPr lang="el-GR" sz="1400" b="1" dirty="0" smtClean="0">
                <a:solidFill>
                  <a:schemeClr val="tx1"/>
                </a:solidFill>
              </a:rPr>
              <a:t>Αίθουσα </a:t>
            </a:r>
            <a:r>
              <a:rPr lang="en-US" sz="1400" b="1" dirty="0" smtClean="0">
                <a:solidFill>
                  <a:schemeClr val="tx1"/>
                </a:solidFill>
              </a:rPr>
              <a:t>«</a:t>
            </a:r>
            <a:r>
              <a:rPr lang="el-GR" sz="1400" b="1" dirty="0" smtClean="0">
                <a:solidFill>
                  <a:schemeClr val="tx1"/>
                </a:solidFill>
              </a:rPr>
              <a:t>Γαλάτεια Σαράντη</a:t>
            </a:r>
            <a:r>
              <a:rPr lang="en-US" sz="1400" b="1" dirty="0" smtClean="0">
                <a:solidFill>
                  <a:schemeClr val="tx1"/>
                </a:solidFill>
              </a:rPr>
              <a:t>»</a:t>
            </a:r>
            <a:r>
              <a:rPr lang="el-GR" sz="1400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l-GR" sz="1400" b="1" dirty="0" smtClean="0">
                <a:solidFill>
                  <a:schemeClr val="tx1"/>
                </a:solidFill>
              </a:rPr>
              <a:t>Κτήριο ΥΠ.Π.Ε.Θ.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endParaRPr lang="el-GR" sz="1400" b="1" dirty="0" smtClean="0">
              <a:solidFill>
                <a:schemeClr val="tx1"/>
              </a:solidFill>
            </a:endParaRPr>
          </a:p>
          <a:p>
            <a:r>
              <a:rPr lang="el-GR" sz="1400" b="1" dirty="0" smtClean="0">
                <a:solidFill>
                  <a:schemeClr val="tx1"/>
                </a:solidFill>
              </a:rPr>
              <a:t>Ανδρέα Παπανδρέου 37, Μαρούσι</a:t>
            </a:r>
            <a:endParaRPr lang="el-GR" sz="1400" b="1" dirty="0">
              <a:solidFill>
                <a:schemeClr val="tx1"/>
              </a:solidFill>
            </a:endParaRPr>
          </a:p>
        </p:txBody>
      </p:sp>
      <p:cxnSp>
        <p:nvCxnSpPr>
          <p:cNvPr id="5" name="4 - Ευθεία γραμμή σύνδεσης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1 - Τίτλος"/>
          <p:cNvSpPr txBox="1">
            <a:spLocks/>
          </p:cNvSpPr>
          <p:nvPr/>
        </p:nvSpPr>
        <p:spPr>
          <a:xfrm>
            <a:off x="5292080" y="1844824"/>
            <a:ext cx="396044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ΠΡΟΣΦΥΓΕΣ ΚΑΙ </a:t>
            </a:r>
            <a:r>
              <a:rPr lang="el-GR" b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ΑΘΛΗΤΙΣΜΟΣ </a:t>
            </a:r>
            <a:endParaRPr lang="el-GR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ΕΛΛΗΝΙΚΗ ΠΡΑΓΜΑΤΙΚΟΤΗΤΑ</a:t>
            </a:r>
            <a:endParaRPr kumimoji="0" lang="el-GR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3621" y="188640"/>
            <a:ext cx="1530379" cy="43714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53975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sp>
        <p:nvSpPr>
          <p:cNvPr id="16" name="15 - TextBox"/>
          <p:cNvSpPr txBox="1"/>
          <p:nvPr/>
        </p:nvSpPr>
        <p:spPr>
          <a:xfrm>
            <a:off x="5292080" y="1052736"/>
            <a:ext cx="4067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 </a:t>
            </a:r>
            <a:r>
              <a:rPr lang="el-GR" sz="1600" b="1" dirty="0" smtClean="0"/>
              <a:t>Η</a:t>
            </a:r>
            <a:r>
              <a:rPr lang="en-US" sz="1600" b="1" dirty="0" smtClean="0"/>
              <a:t> </a:t>
            </a:r>
            <a:r>
              <a:rPr lang="el-GR" sz="1600" b="1" dirty="0" smtClean="0"/>
              <a:t> ΔΙΕΥΘΥΝΣΗ ΦΥΣΙΚΗΣ ΑΓΩΓΗΣ του ΥΠ.Π.Ε.Θ. διοργανώνει ημερίδα με θέμα:</a:t>
            </a:r>
            <a:endParaRPr lang="el-GR" sz="1600" b="1" dirty="0"/>
          </a:p>
        </p:txBody>
      </p:sp>
      <p:sp>
        <p:nvSpPr>
          <p:cNvPr id="27" name="2 - Υπότιτλος"/>
          <p:cNvSpPr txBox="1">
            <a:spLocks/>
          </p:cNvSpPr>
          <p:nvPr/>
        </p:nvSpPr>
        <p:spPr>
          <a:xfrm>
            <a:off x="5615608" y="5157192"/>
            <a:ext cx="3528392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Πέμπτη 07-12-2017                       ΩΡΕΣ:   </a:t>
            </a:r>
            <a:r>
              <a:rPr lang="el-GR" sz="1200" b="1" noProof="0" dirty="0" smtClean="0"/>
              <a:t>08:</a:t>
            </a:r>
            <a:r>
              <a:rPr lang="en-US" sz="1200" b="1" noProof="0" dirty="0" smtClean="0"/>
              <a:t>00</a:t>
            </a:r>
            <a:r>
              <a:rPr lang="el-GR" sz="1200" b="1" noProof="0" dirty="0" smtClean="0"/>
              <a:t>-1</a:t>
            </a:r>
            <a:r>
              <a:rPr lang="en-US" sz="1200" b="1" noProof="0" dirty="0" smtClean="0"/>
              <a:t>4</a:t>
            </a:r>
            <a:r>
              <a:rPr lang="el-GR" sz="1200" b="1" noProof="0" dirty="0" smtClean="0"/>
              <a:t>:00</a:t>
            </a: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3140968"/>
            <a:ext cx="3707904" cy="159869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5" name="34 - Τίτλος"/>
          <p:cNvSpPr>
            <a:spLocks noGrp="1"/>
          </p:cNvSpPr>
          <p:nvPr>
            <p:ph type="ctrTitle"/>
          </p:nvPr>
        </p:nvSpPr>
        <p:spPr>
          <a:xfrm>
            <a:off x="0" y="1412776"/>
            <a:ext cx="2232248" cy="1470025"/>
          </a:xfrm>
        </p:spPr>
        <p:txBody>
          <a:bodyPr>
            <a:noAutofit/>
          </a:bodyPr>
          <a:lstStyle/>
          <a:p>
            <a:pPr lvl="0" algn="l">
              <a:spcBef>
                <a:spcPts val="0"/>
              </a:spcBef>
            </a:pPr>
            <a:r>
              <a:rPr lang="el-G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Ομάδας Εργασίας Γενικής Διαχείρισης Έργου </a:t>
            </a:r>
            <a:r>
              <a:rPr lang="el-GR" sz="1000" dirty="0" smtClean="0"/>
              <a:t/>
            </a:r>
            <a:br>
              <a:rPr lang="el-GR" sz="1000" dirty="0" smtClean="0"/>
            </a:br>
            <a:r>
              <a:rPr lang="el-GR" sz="1000" dirty="0" smtClean="0"/>
              <a:t/>
            </a:r>
            <a:br>
              <a:rPr lang="el-GR" sz="1000" dirty="0" smtClean="0"/>
            </a:br>
            <a:r>
              <a:rPr lang="el-GR" sz="1000" b="1" dirty="0" smtClean="0"/>
              <a:t>Ντάφλος Γεώργιος, </a:t>
            </a:r>
            <a:r>
              <a:rPr lang="el-GR" sz="1000" dirty="0" smtClean="0"/>
              <a:t>εκπαιδευτικός κλάδου ΠΕ11, τέως Δ/</a:t>
            </a:r>
            <a:r>
              <a:rPr lang="el-GR" sz="1000" dirty="0" err="1" smtClean="0"/>
              <a:t>ντης </a:t>
            </a:r>
            <a:r>
              <a:rPr lang="el-GR" sz="1000" dirty="0" smtClean="0"/>
              <a:t>στη Δ/</a:t>
            </a:r>
            <a:r>
              <a:rPr lang="el-GR" sz="1000" dirty="0" err="1" smtClean="0"/>
              <a:t>νση </a:t>
            </a:r>
            <a:r>
              <a:rPr lang="el-GR" sz="1000" dirty="0" smtClean="0"/>
              <a:t>Φυσικής Αγωγής του ΥΠ.Π.Ε.Θ..</a:t>
            </a:r>
            <a:br>
              <a:rPr lang="el-GR" sz="1000" dirty="0" smtClean="0"/>
            </a:br>
            <a:r>
              <a:rPr lang="el-GR" sz="1000" b="1" dirty="0" smtClean="0"/>
              <a:t>Κερερές Δημήτριος</a:t>
            </a:r>
            <a:r>
              <a:rPr lang="el-GR" sz="1000" dirty="0" smtClean="0"/>
              <a:t>, εκπαιδευτικός ΠΕ11, αποσπασμένος στο ΥΠ.Π.Ε.Θ.,  </a:t>
            </a:r>
            <a:r>
              <a:rPr lang="el-GR" sz="1000" dirty="0" err="1" smtClean="0"/>
              <a:t>αν.Προϊσταμένος</a:t>
            </a:r>
            <a:r>
              <a:rPr lang="el-GR" sz="1000" dirty="0" smtClean="0"/>
              <a:t> Τμήματος Α΄ της Διεύθυνσης Φυσικής Αγωγής.</a:t>
            </a:r>
            <a:br>
              <a:rPr lang="el-GR" sz="1000" dirty="0" smtClean="0"/>
            </a:br>
            <a:r>
              <a:rPr lang="el-GR" sz="1000" b="1" dirty="0" smtClean="0"/>
              <a:t>Πασχάλης Παύλος, </a:t>
            </a:r>
            <a:r>
              <a:rPr lang="el-GR" sz="1000" dirty="0" smtClean="0"/>
              <a:t>ΠΕ01 Διοικητικός Υπάλληλος της Επιτελικής Δομής ΕΣΠΑ, Τομέα  Παιδείας.</a:t>
            </a:r>
            <a:br>
              <a:rPr lang="el-GR" sz="1000" dirty="0" smtClean="0"/>
            </a:br>
            <a:r>
              <a:rPr lang="el-GR" sz="1000" b="1" dirty="0" smtClean="0"/>
              <a:t>Μελετίου Ασημίνα</a:t>
            </a:r>
            <a:r>
              <a:rPr lang="el-GR" sz="1000" dirty="0" smtClean="0"/>
              <a:t>,</a:t>
            </a:r>
            <a:r>
              <a:rPr lang="el-GR" sz="1000" b="1" dirty="0" smtClean="0"/>
              <a:t> </a:t>
            </a:r>
            <a:r>
              <a:rPr lang="el-GR" sz="1000" dirty="0" smtClean="0"/>
              <a:t>Διοικητικός Υπάλληλος του ΥΠ.Π.Ε.Θ.</a:t>
            </a:r>
            <a:br>
              <a:rPr lang="el-GR" sz="1000" dirty="0" smtClean="0"/>
            </a:br>
            <a:r>
              <a:rPr lang="el-GR" sz="1000" b="1" dirty="0" smtClean="0"/>
              <a:t>Κυριακίδου Σοφία</a:t>
            </a:r>
            <a:r>
              <a:rPr lang="el-GR" sz="1000" dirty="0" smtClean="0"/>
              <a:t>,</a:t>
            </a:r>
            <a:r>
              <a:rPr lang="el-GR" sz="1000" b="1" dirty="0" smtClean="0"/>
              <a:t> </a:t>
            </a:r>
            <a:r>
              <a:rPr lang="el-GR" sz="1000" dirty="0" smtClean="0"/>
              <a:t>εκπαιδευτικός ΠΕ11,</a:t>
            </a:r>
            <a:r>
              <a:rPr lang="el-GR" sz="1000" b="1" dirty="0" smtClean="0"/>
              <a:t> </a:t>
            </a:r>
            <a:r>
              <a:rPr lang="el-GR" sz="1000" dirty="0" smtClean="0"/>
              <a:t>αποσπασμένη., στη Δ/</a:t>
            </a:r>
            <a:r>
              <a:rPr lang="el-GR" sz="1000" dirty="0" err="1" smtClean="0"/>
              <a:t>νση </a:t>
            </a:r>
            <a:r>
              <a:rPr lang="el-GR" sz="1000" dirty="0" smtClean="0"/>
              <a:t>Φυσικής Αγωγής του  ΥΠ.Π.Ε.Θ.</a:t>
            </a:r>
            <a:br>
              <a:rPr lang="el-GR" sz="1000" dirty="0" smtClean="0"/>
            </a:br>
            <a:r>
              <a:rPr lang="el-GR" sz="1000" dirty="0" smtClean="0"/>
              <a:t/>
            </a:r>
            <a:br>
              <a:rPr lang="el-GR" sz="1000" dirty="0" smtClean="0"/>
            </a:br>
            <a:endParaRPr lang="el-GR" sz="1000" dirty="0"/>
          </a:p>
        </p:txBody>
      </p:sp>
      <p:sp>
        <p:nvSpPr>
          <p:cNvPr id="37" name="36 - TextBox"/>
          <p:cNvSpPr txBox="1"/>
          <p:nvPr/>
        </p:nvSpPr>
        <p:spPr>
          <a:xfrm>
            <a:off x="2123728" y="620688"/>
            <a:ext cx="20882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l-G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Επιστημονική Ομάδας Εργασίας  Έργου</a:t>
            </a:r>
          </a:p>
          <a:p>
            <a:pPr lvl="0" algn="just"/>
            <a:r>
              <a:rPr lang="el-GR" sz="1000" dirty="0" smtClean="0"/>
              <a:t/>
            </a:r>
            <a:br>
              <a:rPr lang="el-GR" sz="1000" dirty="0" smtClean="0"/>
            </a:br>
            <a:r>
              <a:rPr lang="en-US" sz="1000" b="1" dirty="0" smtClean="0"/>
              <a:t>Dr.</a:t>
            </a:r>
            <a:r>
              <a:rPr lang="en-US" sz="1000" dirty="0" smtClean="0"/>
              <a:t> </a:t>
            </a:r>
            <a:r>
              <a:rPr lang="el-GR" sz="1000" b="1" dirty="0" smtClean="0"/>
              <a:t>Νικοπούλου Μαρία</a:t>
            </a:r>
            <a:r>
              <a:rPr lang="el-GR" sz="1000" dirty="0" smtClean="0"/>
              <a:t>, Ε.ΔΙ.Π. Σ.Ε.Φ.Α.Α. – Α.Π.Θ., πρώην εκπαιδευτικός ΠΕ11</a:t>
            </a:r>
            <a:r>
              <a:rPr lang="en-US" sz="1000" dirty="0" smtClean="0"/>
              <a:t>.</a:t>
            </a:r>
            <a:endParaRPr lang="el-GR" sz="1000" dirty="0" smtClean="0"/>
          </a:p>
          <a:p>
            <a:pPr lvl="0" algn="just"/>
            <a:r>
              <a:rPr lang="en-US" sz="1000" b="1" dirty="0" smtClean="0"/>
              <a:t>Dr. </a:t>
            </a:r>
            <a:r>
              <a:rPr lang="el-GR" sz="1000" b="1" dirty="0" err="1" smtClean="0"/>
              <a:t>Αρώνη</a:t>
            </a:r>
            <a:r>
              <a:rPr lang="el-GR" sz="1000" b="1" dirty="0" smtClean="0"/>
              <a:t> Αγγελική</a:t>
            </a:r>
            <a:r>
              <a:rPr lang="el-GR" sz="1000" dirty="0" smtClean="0"/>
              <a:t>, εκπαιδευτικός ΠΕ11, συντονίστρια της Ομάδας Διαχείρισης, Συντονισμού και Παρακολούθησης στην Εκπαίδευση Δομή Προσφύγων του ΥΠ.Π.Ε.Θ..</a:t>
            </a:r>
          </a:p>
          <a:p>
            <a:pPr algn="just"/>
            <a:r>
              <a:rPr lang="el-GR" sz="1000" b="1" dirty="0" smtClean="0"/>
              <a:t>Ορφανού Χρυσούλα</a:t>
            </a:r>
            <a:r>
              <a:rPr lang="el-GR" sz="1000" dirty="0" smtClean="0"/>
              <a:t>, εκπαιδευτικός ΠΕ11, αποσπασμένη στη Δ/</a:t>
            </a:r>
            <a:r>
              <a:rPr lang="el-GR" sz="1000" dirty="0" err="1" smtClean="0"/>
              <a:t>νση </a:t>
            </a:r>
            <a:r>
              <a:rPr lang="el-GR" sz="1000" dirty="0" smtClean="0"/>
              <a:t>Φυσικής Αγωγής του ΥΠ.Π.Ε.Θ.</a:t>
            </a:r>
            <a:endParaRPr lang="el-GR" sz="1000" dirty="0"/>
          </a:p>
        </p:txBody>
      </p:sp>
      <p:sp>
        <p:nvSpPr>
          <p:cNvPr id="38" name="37 - TextBox"/>
          <p:cNvSpPr txBox="1"/>
          <p:nvPr/>
        </p:nvSpPr>
        <p:spPr>
          <a:xfrm>
            <a:off x="0" y="4869160"/>
            <a:ext cx="41399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l-GR" sz="1000" b="1" dirty="0" smtClean="0"/>
              <a:t>Οργανωτική Επιτροπή Ημερίδας:</a:t>
            </a:r>
          </a:p>
          <a:p>
            <a:pPr algn="just">
              <a:spcBef>
                <a:spcPts val="600"/>
              </a:spcBef>
            </a:pPr>
            <a:r>
              <a:rPr lang="el-GR" sz="1000" b="1" dirty="0" smtClean="0"/>
              <a:t>Κερερές Δημήτριος</a:t>
            </a:r>
            <a:r>
              <a:rPr lang="el-GR" sz="1000" dirty="0" smtClean="0"/>
              <a:t>, αποσπασμένος εκπαιδευτικός κλάδου ΠΕ11, αν. Προϊστάμενος του Τμήματος Α΄ της Διεύθυνσης Φυσικής Αγωγής  του </a:t>
            </a:r>
            <a:r>
              <a:rPr lang="el-GR" sz="1000" smtClean="0"/>
              <a:t>ΥΠ.Π.Ε.Θ.</a:t>
            </a:r>
            <a:endParaRPr lang="el-GR" sz="1000" dirty="0" smtClean="0"/>
          </a:p>
          <a:p>
            <a:pPr algn="just">
              <a:spcBef>
                <a:spcPts val="600"/>
              </a:spcBef>
            </a:pPr>
            <a:r>
              <a:rPr lang="el-GR" sz="1000" b="1" dirty="0" smtClean="0"/>
              <a:t>Ορφανού Χρυσούλα</a:t>
            </a:r>
            <a:r>
              <a:rPr lang="el-GR" sz="1000" dirty="0" smtClean="0"/>
              <a:t>, εκπαιδευτικός κλάδου ΠΕ11, αποσπασμένη στη Δ/</a:t>
            </a:r>
            <a:r>
              <a:rPr lang="el-GR" sz="1000" dirty="0" err="1" smtClean="0"/>
              <a:t>νση </a:t>
            </a:r>
            <a:r>
              <a:rPr lang="el-GR" sz="1000" dirty="0" smtClean="0"/>
              <a:t>Φυσικής Αγωγής  του ΥΠ.Π.Ε.Θ.</a:t>
            </a:r>
          </a:p>
          <a:p>
            <a:pPr algn="just">
              <a:spcBef>
                <a:spcPts val="600"/>
              </a:spcBef>
            </a:pPr>
            <a:r>
              <a:rPr lang="el-GR" sz="1000" b="1" dirty="0" smtClean="0"/>
              <a:t>Κυριακίδου Σοφία</a:t>
            </a:r>
            <a:r>
              <a:rPr lang="el-GR" sz="1000" dirty="0" smtClean="0"/>
              <a:t>,</a:t>
            </a:r>
            <a:r>
              <a:rPr lang="el-GR" sz="1000" b="1" dirty="0" smtClean="0"/>
              <a:t> </a:t>
            </a:r>
            <a:r>
              <a:rPr lang="el-GR" sz="1000" dirty="0" smtClean="0"/>
              <a:t>εκπαιδευτικός κλάδου ΠΕ11, αποσπασμένη στη Δ/</a:t>
            </a:r>
            <a:r>
              <a:rPr lang="el-GR" sz="1000" dirty="0" err="1" smtClean="0"/>
              <a:t>νση </a:t>
            </a:r>
            <a:r>
              <a:rPr lang="el-GR" sz="1000" dirty="0" smtClean="0"/>
              <a:t>Φυσικής Αγωγής  του ΥΠ.Π.Ε.Θ.</a:t>
            </a:r>
          </a:p>
        </p:txBody>
      </p:sp>
      <p:grpSp>
        <p:nvGrpSpPr>
          <p:cNvPr id="2" name="44 - Ομάδα"/>
          <p:cNvGrpSpPr/>
          <p:nvPr/>
        </p:nvGrpSpPr>
        <p:grpSpPr>
          <a:xfrm>
            <a:off x="107504" y="3717032"/>
            <a:ext cx="3672408" cy="1008112"/>
            <a:chOff x="5220072" y="5589240"/>
            <a:chExt cx="3240360" cy="1080120"/>
          </a:xfrm>
        </p:grpSpPr>
        <p:grpSp>
          <p:nvGrpSpPr>
            <p:cNvPr id="4" name="24 - Ομάδα"/>
            <p:cNvGrpSpPr/>
            <p:nvPr/>
          </p:nvGrpSpPr>
          <p:grpSpPr>
            <a:xfrm>
              <a:off x="5220072" y="5589240"/>
              <a:ext cx="1296144" cy="1008112"/>
              <a:chOff x="5220072" y="5589240"/>
              <a:chExt cx="1296144" cy="1008112"/>
            </a:xfrm>
          </p:grpSpPr>
          <p:pic>
            <p:nvPicPr>
              <p:cNvPr id="51" name="Picture 2"/>
              <p:cNvPicPr>
                <a:picLocks noChangeAspect="1" noChangeArrowheads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>
                <a:off x="5220072" y="5589240"/>
                <a:ext cx="665440" cy="1008112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pic>
            <p:nvPicPr>
              <p:cNvPr id="52" name="Picture 3"/>
              <p:cNvPicPr>
                <a:picLocks noChangeAspect="1" noChangeArrowheads="1"/>
              </p:cNvPicPr>
              <p:nvPr/>
            </p:nvPicPr>
            <p:blipFill>
              <a:blip r:embed="rId5" cstate="screen"/>
              <a:srcRect/>
              <a:stretch>
                <a:fillRect/>
              </a:stretch>
            </p:blipFill>
            <p:spPr bwMode="auto">
              <a:xfrm>
                <a:off x="5890056" y="5589240"/>
                <a:ext cx="626160" cy="1008112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</p:grpSp>
        <p:grpSp>
          <p:nvGrpSpPr>
            <p:cNvPr id="7" name="12 - Ομάδα"/>
            <p:cNvGrpSpPr/>
            <p:nvPr/>
          </p:nvGrpSpPr>
          <p:grpSpPr>
            <a:xfrm>
              <a:off x="6516217" y="5589240"/>
              <a:ext cx="1368152" cy="1080120"/>
              <a:chOff x="4932040" y="5589240"/>
              <a:chExt cx="1562198" cy="1103814"/>
            </a:xfrm>
          </p:grpSpPr>
          <p:pic>
            <p:nvPicPr>
              <p:cNvPr id="49" name="Picture 4"/>
              <p:cNvPicPr>
                <a:picLocks noChangeAspect="1" noChangeArrowheads="1"/>
              </p:cNvPicPr>
              <p:nvPr/>
            </p:nvPicPr>
            <p:blipFill>
              <a:blip r:embed="rId6" cstate="screen"/>
              <a:srcRect/>
              <a:stretch>
                <a:fillRect/>
              </a:stretch>
            </p:blipFill>
            <p:spPr bwMode="auto">
              <a:xfrm>
                <a:off x="4932040" y="5589240"/>
                <a:ext cx="720080" cy="1103814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pic>
            <p:nvPicPr>
              <p:cNvPr id="50" name="Picture 5"/>
              <p:cNvPicPr>
                <a:picLocks noChangeAspect="1" noChangeArrowheads="1"/>
              </p:cNvPicPr>
              <p:nvPr/>
            </p:nvPicPr>
            <p:blipFill>
              <a:blip r:embed="rId7" cstate="screen"/>
              <a:srcRect/>
              <a:stretch>
                <a:fillRect/>
              </a:stretch>
            </p:blipFill>
            <p:spPr bwMode="auto">
              <a:xfrm>
                <a:off x="5796136" y="5589240"/>
                <a:ext cx="698102" cy="1103711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</p:grpSp>
        <p:pic>
          <p:nvPicPr>
            <p:cNvPr id="48" name="Picture 6"/>
            <p:cNvPicPr>
              <a:picLocks noChangeAspect="1" noChangeArrowheads="1"/>
            </p:cNvPicPr>
            <p:nvPr/>
          </p:nvPicPr>
          <p:blipFill>
            <a:blip r:embed="rId8" cstate="screen"/>
            <a:srcRect/>
            <a:stretch>
              <a:fillRect/>
            </a:stretch>
          </p:blipFill>
          <p:spPr bwMode="auto">
            <a:xfrm>
              <a:off x="7956376" y="5589240"/>
              <a:ext cx="504056" cy="102965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8" name="52 - Ομάδα"/>
          <p:cNvGrpSpPr/>
          <p:nvPr/>
        </p:nvGrpSpPr>
        <p:grpSpPr>
          <a:xfrm>
            <a:off x="4932040" y="332656"/>
            <a:ext cx="432048" cy="6336704"/>
            <a:chOff x="332656" y="1763688"/>
            <a:chExt cx="364108" cy="4392562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9" cstate="screen">
              <a:lum bright="-10000"/>
            </a:blip>
            <a:srcRect/>
            <a:stretch>
              <a:fillRect/>
            </a:stretch>
          </p:blipFill>
          <p:spPr bwMode="auto">
            <a:xfrm>
              <a:off x="332656" y="1763688"/>
              <a:ext cx="357187" cy="79216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55" name="Picture 3"/>
            <p:cNvPicPr>
              <a:picLocks noChangeAspect="1" noChangeArrowheads="1"/>
            </p:cNvPicPr>
            <p:nvPr/>
          </p:nvPicPr>
          <p:blipFill>
            <a:blip r:embed="rId5" cstate="screen">
              <a:lum bright="-10000"/>
            </a:blip>
            <a:srcRect/>
            <a:stretch>
              <a:fillRect/>
            </a:stretch>
          </p:blipFill>
          <p:spPr bwMode="auto">
            <a:xfrm>
              <a:off x="332656" y="2627784"/>
              <a:ext cx="336103" cy="79216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56" name="Picture 4"/>
            <p:cNvPicPr>
              <a:picLocks noChangeAspect="1" noChangeArrowheads="1"/>
            </p:cNvPicPr>
            <p:nvPr/>
          </p:nvPicPr>
          <p:blipFill>
            <a:blip r:embed="rId6" cstate="screen">
              <a:lum bright="-10000"/>
            </a:blip>
            <a:srcRect/>
            <a:stretch>
              <a:fillRect/>
            </a:stretch>
          </p:blipFill>
          <p:spPr bwMode="auto">
            <a:xfrm>
              <a:off x="332656" y="3563888"/>
              <a:ext cx="364108" cy="79216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57" name="Picture 5"/>
            <p:cNvPicPr>
              <a:picLocks noChangeAspect="1" noChangeArrowheads="1"/>
            </p:cNvPicPr>
            <p:nvPr/>
          </p:nvPicPr>
          <p:blipFill>
            <a:blip r:embed="rId7" cstate="screen">
              <a:lum bright="-10000"/>
            </a:blip>
            <a:srcRect/>
            <a:stretch>
              <a:fillRect/>
            </a:stretch>
          </p:blipFill>
          <p:spPr bwMode="auto">
            <a:xfrm>
              <a:off x="332656" y="4427984"/>
              <a:ext cx="352995" cy="7920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58" name="Picture 6"/>
            <p:cNvPicPr>
              <a:picLocks noChangeAspect="1" noChangeArrowheads="1"/>
            </p:cNvPicPr>
            <p:nvPr/>
          </p:nvPicPr>
          <p:blipFill>
            <a:blip r:embed="rId10" cstate="screen">
              <a:lum bright="-10000"/>
            </a:blip>
            <a:srcRect/>
            <a:stretch>
              <a:fillRect/>
            </a:stretch>
          </p:blipFill>
          <p:spPr bwMode="auto">
            <a:xfrm>
              <a:off x="332656" y="5364088"/>
              <a:ext cx="347662" cy="79216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28" name="27 - Εικόνα" descr="LOGO YPPETH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724128" y="188640"/>
            <a:ext cx="1584175" cy="432418"/>
          </a:xfrm>
          <a:prstGeom prst="rect">
            <a:avLst/>
          </a:prstGeom>
          <a:solidFill>
            <a:srgbClr val="FFFFFF"/>
          </a:solidFill>
          <a:ln w="53975">
            <a:solidFill>
              <a:srgbClr val="EAEAEA"/>
            </a:solidFill>
          </a:ln>
          <a:scene3d>
            <a:camera prst="obliqueTopRight"/>
            <a:lightRig rig="threePt" dir="t"/>
          </a:scene3d>
          <a:sp3d contourW="6350">
            <a:bevelT h="381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0"/>
            <a:ext cx="3826768" cy="404664"/>
          </a:xfrm>
        </p:spPr>
        <p:txBody>
          <a:bodyPr>
            <a:normAutofit/>
          </a:bodyPr>
          <a:lstStyle/>
          <a:p>
            <a:r>
              <a:rPr lang="el-GR" sz="1400" b="1" dirty="0" smtClean="0"/>
              <a:t>ΠΡΟΓΡΑΜΜΑ ΗΜΕΡΙΔΑΣ</a:t>
            </a:r>
            <a:endParaRPr lang="el-GR" sz="1400" b="1" dirty="0"/>
          </a:p>
        </p:txBody>
      </p:sp>
      <p:graphicFrame>
        <p:nvGraphicFramePr>
          <p:cNvPr id="11" name="10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404664"/>
          <a:ext cx="3923928" cy="640871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72241"/>
                <a:gridCol w="2951687"/>
              </a:tblGrid>
              <a:tr h="30344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800" dirty="0" smtClean="0">
                          <a:solidFill>
                            <a:schemeClr val="bg1"/>
                          </a:solidFill>
                        </a:rPr>
                        <a:t>ΩΡΑ</a:t>
                      </a:r>
                      <a:endParaRPr lang="el-GR" sz="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ΘΕΜΑ</a:t>
                      </a:r>
                      <a:endParaRPr lang="el-GR" sz="900" dirty="0"/>
                    </a:p>
                  </a:txBody>
                  <a:tcPr/>
                </a:tc>
              </a:tr>
              <a:tr h="30344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800" dirty="0" smtClean="0"/>
                        <a:t>08:</a:t>
                      </a:r>
                      <a:r>
                        <a:rPr lang="en-US" sz="800" dirty="0" smtClean="0"/>
                        <a:t>00</a:t>
                      </a:r>
                      <a:r>
                        <a:rPr lang="el-GR" sz="800" dirty="0" smtClean="0"/>
                        <a:t>-0</a:t>
                      </a:r>
                      <a:r>
                        <a:rPr lang="en-US" sz="800" dirty="0" smtClean="0"/>
                        <a:t>8:3</a:t>
                      </a:r>
                      <a:r>
                        <a:rPr lang="el-GR" sz="800" dirty="0" smtClean="0"/>
                        <a:t>0 </a:t>
                      </a:r>
                      <a:r>
                        <a:rPr lang="el-GR" sz="800" dirty="0" err="1" smtClean="0"/>
                        <a:t>π.μ</a:t>
                      </a:r>
                      <a:r>
                        <a:rPr lang="el-GR" sz="800" dirty="0" smtClean="0"/>
                        <a:t>.</a:t>
                      </a:r>
                      <a:endParaRPr lang="el-G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Προσέλευση</a:t>
                      </a:r>
                      <a:r>
                        <a:rPr lang="el-GR" sz="900" baseline="0" dirty="0" smtClean="0"/>
                        <a:t> – Εγγραφές</a:t>
                      </a:r>
                      <a:endParaRPr lang="el-GR" sz="900" dirty="0"/>
                    </a:p>
                  </a:txBody>
                  <a:tcPr/>
                </a:tc>
              </a:tr>
              <a:tr h="134106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800" dirty="0" smtClean="0"/>
                        <a:t>0</a:t>
                      </a:r>
                      <a:r>
                        <a:rPr lang="en-US" sz="800" dirty="0" smtClean="0"/>
                        <a:t>8</a:t>
                      </a:r>
                      <a:r>
                        <a:rPr lang="el-GR" sz="800" dirty="0" smtClean="0"/>
                        <a:t>:</a:t>
                      </a:r>
                      <a:r>
                        <a:rPr lang="en-US" sz="800" dirty="0" smtClean="0"/>
                        <a:t>3</a:t>
                      </a:r>
                      <a:r>
                        <a:rPr lang="el-GR" sz="800" dirty="0" smtClean="0"/>
                        <a:t>0-09:</a:t>
                      </a:r>
                      <a:r>
                        <a:rPr lang="en-US" sz="800" dirty="0" smtClean="0"/>
                        <a:t>00</a:t>
                      </a:r>
                      <a:r>
                        <a:rPr lang="el-GR" sz="800" dirty="0" smtClean="0"/>
                        <a:t> </a:t>
                      </a:r>
                      <a:r>
                        <a:rPr lang="el-GR" sz="800" dirty="0" err="1" smtClean="0"/>
                        <a:t>π.μ</a:t>
                      </a:r>
                      <a:r>
                        <a:rPr lang="el-GR" sz="800" dirty="0" smtClean="0"/>
                        <a:t>.</a:t>
                      </a:r>
                      <a:endParaRPr lang="el-G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Χαιρετισμοί – Έναρξη ημερίδας</a:t>
                      </a: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Γ. ΑΓΓΕΛΟΠΟΥΛΟΣ, Γενικός Γραμματέας του ΥΠ.Π.Ε.Θ., Επίκουρος</a:t>
                      </a: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Καθηγητής στο Τμήμα Ιστορίας και Αρχαιολογίας της Φιλοσοφικής Σχολής  - Α.Π.Θ.</a:t>
                      </a:r>
                      <a:endParaRPr lang="el-GR" sz="9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Ξ. ΠΑΣΣΑ</a:t>
                      </a: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Βοηθός Προστασίας, Ύπατη Αρμοστεία του ΟΗΕ για τους Πρόσφυγες , Αντιπροσωπεία στην Ελλάδα.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NAOKO IMOTO</a:t>
                      </a:r>
                      <a:r>
                        <a:rPr lang="en-US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Chief of Education, UNICEF – Refugee and Migrant Response in Greece</a:t>
                      </a:r>
                      <a:endParaRPr lang="el-GR" sz="9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80250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n-US" sz="800" dirty="0" smtClean="0"/>
                        <a:t>09:00-09:45</a:t>
                      </a:r>
                      <a:r>
                        <a:rPr lang="el-GR" sz="800" dirty="0" smtClean="0"/>
                        <a:t> </a:t>
                      </a:r>
                      <a:r>
                        <a:rPr lang="el-GR" sz="800" dirty="0" err="1" smtClean="0"/>
                        <a:t>π.μ</a:t>
                      </a:r>
                      <a:r>
                        <a:rPr lang="el-GR" sz="800" dirty="0" smtClean="0"/>
                        <a:t>.</a:t>
                      </a:r>
                      <a:endParaRPr lang="el-G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dirty="0" smtClean="0"/>
                        <a:t>Ενότητα 1</a:t>
                      </a:r>
                      <a:r>
                        <a:rPr lang="el-GR" sz="900" baseline="30000" dirty="0" smtClean="0"/>
                        <a:t>η</a:t>
                      </a:r>
                      <a:r>
                        <a:rPr lang="el-GR" sz="900" dirty="0" smtClean="0"/>
                        <a:t>: Παρουσίαση</a:t>
                      </a:r>
                      <a:r>
                        <a:rPr lang="el-GR" sz="900" baseline="0" dirty="0" smtClean="0"/>
                        <a:t> του </a:t>
                      </a:r>
                      <a:r>
                        <a:rPr lang="en-US" sz="900" baseline="0" dirty="0" smtClean="0"/>
                        <a:t>Erasmus+ </a:t>
                      </a:r>
                      <a:r>
                        <a:rPr lang="el-GR" sz="900" baseline="0" dirty="0" smtClean="0"/>
                        <a:t>Έργου </a:t>
                      </a:r>
                      <a:r>
                        <a:rPr lang="en-US" sz="900" b="0" i="1" baseline="0" dirty="0" smtClean="0"/>
                        <a:t>“</a:t>
                      </a:r>
                      <a:r>
                        <a:rPr lang="el-GR" sz="900" b="0" i="1" dirty="0" smtClean="0">
                          <a:cs typeface="Tahoma" pitchFamily="34" charset="0"/>
                        </a:rPr>
                        <a:t>Διαφορετικοί άνθρωποι</a:t>
                      </a:r>
                      <a:r>
                        <a:rPr lang="en-US" sz="900" b="0" i="1" dirty="0" smtClean="0">
                          <a:cs typeface="Tahoma" pitchFamily="34" charset="0"/>
                        </a:rPr>
                        <a:t> - </a:t>
                      </a:r>
                      <a:r>
                        <a:rPr lang="el-GR" sz="900" b="0" i="1" dirty="0" smtClean="0">
                          <a:cs typeface="Tahoma" pitchFamily="34" charset="0"/>
                        </a:rPr>
                        <a:t>Κοινές ανάγκες</a:t>
                      </a:r>
                      <a:r>
                        <a:rPr lang="en-US" sz="900" b="0" i="1" dirty="0" smtClean="0">
                          <a:cs typeface="Tahoma" pitchFamily="34" charset="0"/>
                        </a:rPr>
                        <a:t>. </a:t>
                      </a:r>
                      <a:r>
                        <a:rPr lang="el-GR" sz="900" b="0" i="1" dirty="0" smtClean="0">
                          <a:cs typeface="Tahoma" pitchFamily="34" charset="0"/>
                        </a:rPr>
                        <a:t>Οι πρόσφυγες κινούνται σε έναν δραστήριο τρόπο ζωής</a:t>
                      </a:r>
                      <a:r>
                        <a:rPr lang="en-US" sz="900" b="1" dirty="0" smtClean="0">
                          <a:cs typeface="Tahoma" pitchFamily="34" charset="0"/>
                        </a:rPr>
                        <a:t>” (</a:t>
                      </a:r>
                      <a:r>
                        <a:rPr lang="en-US" sz="900" i="1" baseline="0" dirty="0" err="1" smtClean="0"/>
                        <a:t>DiCoR</a:t>
                      </a:r>
                      <a:r>
                        <a:rPr lang="en-US" sz="900" i="1" baseline="0" dirty="0" smtClean="0"/>
                        <a:t>)</a:t>
                      </a:r>
                      <a:r>
                        <a:rPr lang="el-GR" sz="900" i="1" baseline="0" dirty="0" smtClean="0"/>
                        <a:t> που υλοποιείται από τη Διεύθυνση Φυσικής Αγωγής του ΥΠ.Π.Ε.Θ.</a:t>
                      </a:r>
                      <a:r>
                        <a:rPr lang="en-US" sz="900" i="1" baseline="0" dirty="0" smtClean="0"/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baseline="0" dirty="0" smtClean="0"/>
                        <a:t>Α. ΑΡΩΝΗ, </a:t>
                      </a: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Εκπαιδευτικός ΠΕ11, Συντονίστρια της Ομάδας Εκπαίδευσης Προσφύγων του ΥΠ.Π.Ε.Θ.</a:t>
                      </a: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Μ. ΝΙΚΟΠΟΥΛΟΥ, Εργαστηριακό Διδακτικό Προσωπικό. Σχολή Επιστήμης Φυσικής Αγωγής &amp; Αθλητισμού, Α.Π.Θ.</a:t>
                      </a:r>
                      <a:endParaRPr lang="en-US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Α. ΠΟΝΤΙΚΑ, Διοικητικός Υπάλληλος  του ΥΠ.Π.Ε.Θ.</a:t>
                      </a: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Συμμετέχουν</a:t>
                      </a:r>
                      <a:r>
                        <a:rPr lang="en-US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οι συνοδοί ομάδων προσφύγων:  </a:t>
                      </a:r>
                      <a:r>
                        <a:rPr lang="en-US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L. EFTETAHI </a:t>
                      </a: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και</a:t>
                      </a:r>
                      <a:r>
                        <a:rPr lang="en-US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A. MOHAMMAD</a:t>
                      </a:r>
                      <a:endParaRPr lang="el-GR" sz="900" dirty="0"/>
                    </a:p>
                  </a:txBody>
                  <a:tcPr/>
                </a:tc>
              </a:tr>
              <a:tr h="30344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n-US" sz="800" dirty="0" smtClean="0"/>
                        <a:t>09:45-10::00</a:t>
                      </a:r>
                      <a:r>
                        <a:rPr lang="el-GR" sz="800" baseline="0" dirty="0" err="1" smtClean="0"/>
                        <a:t>π.μ</a:t>
                      </a:r>
                      <a:r>
                        <a:rPr lang="el-GR" sz="800" baseline="0" dirty="0" smtClean="0"/>
                        <a:t>.</a:t>
                      </a:r>
                      <a:endParaRPr lang="el-G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Διάλειμμα</a:t>
                      </a:r>
                      <a:r>
                        <a:rPr lang="el-GR" sz="900" baseline="0" dirty="0" smtClean="0"/>
                        <a:t> </a:t>
                      </a:r>
                      <a:endParaRPr lang="el-GR" sz="900" dirty="0"/>
                    </a:p>
                  </a:txBody>
                  <a:tcPr/>
                </a:tc>
              </a:tr>
              <a:tr h="203890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800" dirty="0" smtClean="0"/>
                        <a:t>10:</a:t>
                      </a:r>
                      <a:r>
                        <a:rPr lang="en-US" sz="800" dirty="0" smtClean="0"/>
                        <a:t>00</a:t>
                      </a:r>
                      <a:r>
                        <a:rPr lang="el-GR" sz="800" dirty="0" smtClean="0"/>
                        <a:t>-1</a:t>
                      </a:r>
                      <a:r>
                        <a:rPr lang="en-US" sz="800" dirty="0" smtClean="0"/>
                        <a:t>1</a:t>
                      </a:r>
                      <a:r>
                        <a:rPr lang="el-GR" sz="800" dirty="0" smtClean="0"/>
                        <a:t>:00 </a:t>
                      </a:r>
                      <a:r>
                        <a:rPr lang="el-GR" sz="800" dirty="0" err="1" smtClean="0"/>
                        <a:t>π.μ</a:t>
                      </a:r>
                      <a:r>
                        <a:rPr lang="el-GR" sz="800" dirty="0" smtClean="0"/>
                        <a:t>.</a:t>
                      </a:r>
                      <a:endParaRPr lang="el-G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Ενότητα 2</a:t>
                      </a:r>
                      <a:r>
                        <a:rPr lang="el-GR" sz="900" baseline="30000" dirty="0" smtClean="0"/>
                        <a:t>η</a:t>
                      </a:r>
                      <a:r>
                        <a:rPr lang="el-GR" sz="900" dirty="0" smtClean="0"/>
                        <a:t>:</a:t>
                      </a:r>
                      <a:r>
                        <a:rPr lang="el-GR" sz="900" baseline="0" dirty="0" smtClean="0"/>
                        <a:t> </a:t>
                      </a:r>
                      <a:r>
                        <a:rPr lang="el-GR" sz="900" dirty="0" smtClean="0"/>
                        <a:t>Παρουσιάσεις</a:t>
                      </a:r>
                      <a:r>
                        <a:rPr lang="el-GR" sz="900" baseline="0" dirty="0" smtClean="0"/>
                        <a:t> με θέμα </a:t>
                      </a:r>
                      <a:r>
                        <a:rPr lang="en-US" sz="900" baseline="0" dirty="0" smtClean="0"/>
                        <a:t>“</a:t>
                      </a:r>
                      <a:r>
                        <a:rPr lang="el-GR" sz="900" i="1" baseline="0" dirty="0" smtClean="0"/>
                        <a:t>Πρόσφυγες και φυσική άσκηση</a:t>
                      </a:r>
                      <a:r>
                        <a:rPr lang="en-US" sz="900" baseline="0" dirty="0" smtClean="0"/>
                        <a:t>“</a:t>
                      </a:r>
                      <a:r>
                        <a:rPr lang="el-GR" sz="900" baseline="0" dirty="0" smtClean="0"/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baseline="0" dirty="0" smtClean="0"/>
                        <a:t>Προεδρείο: Α. ΑΡΩΝΗ – Μ. ΝΙΚΟΠΟΥΛΟΥ</a:t>
                      </a:r>
                      <a:endParaRPr lang="el-GR" sz="900" dirty="0" smtClean="0"/>
                    </a:p>
                    <a:p>
                      <a:pPr lvl="0" algn="just">
                        <a:spcBef>
                          <a:spcPts val="600"/>
                        </a:spcBef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n-US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Paraolympic</a:t>
                      </a: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Education Development in Refugee Population”  B.</a:t>
                      </a:r>
                      <a:r>
                        <a:rPr lang="en-US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ΑΛΥΒΑΣ, Υπεύθυνος </a:t>
                      </a:r>
                      <a:r>
                        <a:rPr lang="el-GR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Εκπ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l-GR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κων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Θεμάτων – Τεχνικός Σύμβουλος Ελληνικής </a:t>
                      </a:r>
                      <a:r>
                        <a:rPr lang="el-GR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Παραολυμπιακής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Επιτροπής,</a:t>
                      </a: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ΚΩΣΤΑΡΗΣ Σ. Δ/</a:t>
                      </a:r>
                      <a:r>
                        <a:rPr lang="el-GR" sz="9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ντης 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Ελληνικής </a:t>
                      </a:r>
                      <a:r>
                        <a:rPr lang="el-GR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Παραολυμπιακής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Επιτροπής,</a:t>
                      </a: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l-GR" sz="9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l-GR" sz="9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Είμαστε στο ίδιο γήπεδο</a:t>
                      </a: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Π.</a:t>
                      </a: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ΛΑΣΚΑΡΑΚΗΣ, Ταμίας της Εκτελεστικής Επιτροπής Ποδοσφαιρικής Ομοσπονδίας, Πρόεδρος της Ένωσης Ποδοσφαιρικών Σωματείων Θεσσαλίας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" name="3 - Ευθεία γραμμή σύνδεσης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10 - Θέση περιεχομένου"/>
          <p:cNvGraphicFramePr>
            <a:graphicFrameLocks/>
          </p:cNvGraphicFramePr>
          <p:nvPr/>
        </p:nvGraphicFramePr>
        <p:xfrm>
          <a:off x="4644008" y="332656"/>
          <a:ext cx="4499992" cy="532859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34587"/>
                <a:gridCol w="3365405"/>
              </a:tblGrid>
              <a:tr h="30290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>
                          <a:solidFill>
                            <a:schemeClr val="bg1"/>
                          </a:solidFill>
                        </a:rPr>
                        <a:t>ΩΡΑ</a:t>
                      </a:r>
                      <a:endParaRPr lang="el-GR" sz="9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ΘΕΜΑ</a:t>
                      </a:r>
                      <a:endParaRPr lang="el-GR" sz="900" dirty="0"/>
                    </a:p>
                  </a:txBody>
                  <a:tcPr/>
                </a:tc>
              </a:tr>
              <a:tr h="220604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endParaRPr lang="el-G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l-GR" sz="9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Χειροσφαίριση και Διαφορετικοί Άνθρωποι ΜΑΖΙ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Ι. ΒΑΡΕΛΤΖΗΣ, Τεχνικός Σύμβουλος Ανάπτυξης και Επιμόρφωσης της Ομοσπονδίας Χειροσφαίρισης Ελλάδος.</a:t>
                      </a:r>
                      <a:endParaRPr lang="en-US" sz="9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ΟΧΙ «CAMP NOU», CAMP ΣΧΙΣΤΟΥ ΚΑΙ </a:t>
                      </a:r>
                      <a:r>
                        <a:rPr lang="el-GR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ΕΛΛΗΝΙΚΟΥ:</a:t>
                      </a:r>
                      <a:r>
                        <a:rPr lang="el-GR" sz="9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“Χορεύοντας</a:t>
                      </a:r>
                      <a:r>
                        <a:rPr lang="el-GR" sz="9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με την μπάλα με παιδιά πρόσφυγες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”  Δίκτυο για τα δικαιώματα του παιδιού. Σ. ΚΟΝΟΜΙ,  Α. ΣΤΙΛΛΟ,  Ε.-Γ. ΥΜΑΙ.</a:t>
                      </a:r>
                    </a:p>
                    <a:p>
                      <a:pPr lvl="0" algn="just">
                        <a:spcBef>
                          <a:spcPts val="600"/>
                        </a:spcBef>
                      </a:pPr>
                      <a:r>
                        <a:rPr lang="en-US" sz="9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l-GR" sz="9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Έφηβοι πρόσφυγες στην Ελλάδα: Ολιστική προσέγγιση στη Φυσική Αγωγή και τον Αθλητισμό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”. Δ. ΔΗΜΗΤΡΙΑΔΗΣ, Στέλεχος αθλητικών δραστηριοτήτων της ΜΚΟ ΝΟΣΤΟΣ.</a:t>
                      </a:r>
                      <a:endParaRPr lang="el-GR" sz="900" dirty="0"/>
                    </a:p>
                  </a:txBody>
                  <a:tcPr/>
                </a:tc>
              </a:tr>
              <a:tr h="37984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1</a:t>
                      </a:r>
                      <a:r>
                        <a:rPr lang="en-US" sz="900" dirty="0" smtClean="0"/>
                        <a:t>1</a:t>
                      </a:r>
                      <a:r>
                        <a:rPr lang="el-GR" sz="900" dirty="0" smtClean="0"/>
                        <a:t>:</a:t>
                      </a:r>
                      <a:r>
                        <a:rPr lang="en-US" sz="900" dirty="0" smtClean="0"/>
                        <a:t>00</a:t>
                      </a:r>
                      <a:r>
                        <a:rPr lang="el-GR" sz="900" dirty="0" smtClean="0"/>
                        <a:t>-1</a:t>
                      </a:r>
                      <a:r>
                        <a:rPr lang="en-US" sz="900" dirty="0" smtClean="0"/>
                        <a:t>1</a:t>
                      </a:r>
                      <a:r>
                        <a:rPr lang="el-GR" sz="900" dirty="0" smtClean="0"/>
                        <a:t>:</a:t>
                      </a:r>
                      <a:r>
                        <a:rPr lang="en-US" sz="900" dirty="0" smtClean="0"/>
                        <a:t>15</a:t>
                      </a:r>
                      <a:r>
                        <a:rPr lang="el-GR" sz="900" dirty="0" smtClean="0"/>
                        <a:t> </a:t>
                      </a:r>
                      <a:r>
                        <a:rPr lang="el-GR" sz="900" dirty="0" err="1" smtClean="0"/>
                        <a:t>μ.μ</a:t>
                      </a:r>
                      <a:r>
                        <a:rPr lang="el-GR" sz="900" dirty="0" smtClean="0"/>
                        <a:t>.</a:t>
                      </a:r>
                      <a:endParaRPr lang="el-G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Διάλειμμα </a:t>
                      </a:r>
                      <a:endParaRPr lang="el-GR" sz="900" dirty="0"/>
                    </a:p>
                  </a:txBody>
                  <a:tcPr/>
                </a:tc>
              </a:tr>
              <a:tr h="2059946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1</a:t>
                      </a:r>
                      <a:r>
                        <a:rPr lang="en-US" sz="900" dirty="0" smtClean="0"/>
                        <a:t>1</a:t>
                      </a:r>
                      <a:r>
                        <a:rPr lang="el-GR" sz="900" dirty="0" smtClean="0"/>
                        <a:t>:</a:t>
                      </a:r>
                      <a:r>
                        <a:rPr lang="en-US" sz="900" dirty="0" smtClean="0"/>
                        <a:t>15</a:t>
                      </a:r>
                      <a:r>
                        <a:rPr lang="el-GR" sz="900" dirty="0" smtClean="0"/>
                        <a:t>-1</a:t>
                      </a:r>
                      <a:r>
                        <a:rPr lang="en-US" sz="900" dirty="0" smtClean="0"/>
                        <a:t>3</a:t>
                      </a:r>
                      <a:r>
                        <a:rPr lang="el-GR" sz="900" dirty="0" smtClean="0"/>
                        <a:t>:</a:t>
                      </a:r>
                      <a:r>
                        <a:rPr lang="en-US" sz="900" dirty="0" smtClean="0"/>
                        <a:t>0</a:t>
                      </a:r>
                      <a:r>
                        <a:rPr lang="el-GR" sz="900" dirty="0" smtClean="0"/>
                        <a:t>0 </a:t>
                      </a:r>
                      <a:r>
                        <a:rPr lang="el-GR" sz="900" dirty="0" err="1" smtClean="0"/>
                        <a:t>μ.μ</a:t>
                      </a:r>
                      <a:r>
                        <a:rPr lang="el-GR" sz="900" dirty="0" smtClean="0"/>
                        <a:t>.</a:t>
                      </a:r>
                      <a:endParaRPr lang="el-G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Ενότητα 3</a:t>
                      </a:r>
                      <a:r>
                        <a:rPr lang="el-GR" sz="900" baseline="30000" dirty="0" smtClean="0"/>
                        <a:t>η</a:t>
                      </a:r>
                      <a:r>
                        <a:rPr lang="el-GR" sz="900" dirty="0" smtClean="0"/>
                        <a:t>: Στρογγυλή τράπεζα με θέμα</a:t>
                      </a:r>
                      <a:r>
                        <a:rPr lang="el-GR" sz="900" baseline="0" dirty="0" smtClean="0"/>
                        <a:t> </a:t>
                      </a:r>
                      <a:r>
                        <a:rPr lang="en-US" sz="900" baseline="0" dirty="0" smtClean="0"/>
                        <a:t>“</a:t>
                      </a:r>
                      <a:r>
                        <a:rPr lang="el-GR" sz="900" i="1" baseline="0" dirty="0" smtClean="0"/>
                        <a:t>Πρόσφυγες και Αγωνιστικός Αθλητισμός. Ελληνική πραγματικότητα</a:t>
                      </a:r>
                      <a:r>
                        <a:rPr lang="en-US" sz="900" i="1" baseline="0" dirty="0" smtClean="0"/>
                        <a:t>”</a:t>
                      </a:r>
                      <a:r>
                        <a:rPr lang="el-GR" sz="900" baseline="0" dirty="0" smtClean="0"/>
                        <a:t>. 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l-GR" sz="900" baseline="0" dirty="0" smtClean="0"/>
                        <a:t>Προεδρείο: </a:t>
                      </a: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Α. ΑΡΩΝΗ</a:t>
                      </a:r>
                      <a:r>
                        <a:rPr lang="el-G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el-GR" sz="900" baseline="0" dirty="0" smtClean="0"/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Μ. ΚΛΑΠΑΣ: Γενικός Γραμματέας Μετανάστευσης, Υπουργείο Μεταναστευτικής Πολιτικής.</a:t>
                      </a: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Ν. ΒΑΦΕΑΣ: Επίκουρος Καθηγητής Πανεπιστημίου Κρήτης. Μέλος της Ακαδημαϊκής Επιτροπής Εποπτείας του ΜΠΣ "Αθλητικές Σπουδές: Κοινωνιολογία, Ιστορία, Ανθρωπολογία" του ΕΑΠ</a:t>
                      </a: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Α. ΑΔΑΜΙΔΗΣ: Δικηγόρος, Ειδικός Συνεργάτης του Γενικού Γραμματέα Αθλητισμού, μέλος του Δ.Σ. </a:t>
                      </a:r>
                      <a:r>
                        <a:rPr lang="el-GR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Ε.Σ.ΚΑ.Ν. </a:t>
                      </a:r>
                    </a:p>
                  </a:txBody>
                  <a:tcPr/>
                </a:tc>
              </a:tr>
              <a:tr h="37984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1</a:t>
                      </a:r>
                      <a:r>
                        <a:rPr lang="en-US" sz="900" dirty="0" smtClean="0"/>
                        <a:t>3</a:t>
                      </a:r>
                      <a:r>
                        <a:rPr lang="el-GR" sz="900" dirty="0" smtClean="0"/>
                        <a:t>:</a:t>
                      </a:r>
                      <a:r>
                        <a:rPr lang="en-US" sz="900" dirty="0" smtClean="0"/>
                        <a:t>0</a:t>
                      </a:r>
                      <a:r>
                        <a:rPr lang="el-GR" sz="900" dirty="0" smtClean="0"/>
                        <a:t>0-1</a:t>
                      </a:r>
                      <a:r>
                        <a:rPr lang="en-US" sz="900" dirty="0" smtClean="0"/>
                        <a:t>3</a:t>
                      </a:r>
                      <a:r>
                        <a:rPr lang="el-GR" sz="900" dirty="0" smtClean="0"/>
                        <a:t>:</a:t>
                      </a:r>
                      <a:r>
                        <a:rPr lang="en-US" sz="900" dirty="0" smtClean="0"/>
                        <a:t>3</a:t>
                      </a:r>
                      <a:r>
                        <a:rPr lang="el-GR" sz="900" dirty="0" smtClean="0"/>
                        <a:t>0 </a:t>
                      </a:r>
                      <a:r>
                        <a:rPr lang="el-GR" sz="900" dirty="0" err="1" smtClean="0"/>
                        <a:t>μ.μ</a:t>
                      </a:r>
                      <a:r>
                        <a:rPr lang="el-GR" sz="900" dirty="0" smtClean="0"/>
                        <a:t>.</a:t>
                      </a:r>
                      <a:endParaRPr lang="el-G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l-GR" sz="900" dirty="0" smtClean="0"/>
                        <a:t>Συμπεράσματα - Λήξη Ημερίδας</a:t>
                      </a:r>
                      <a:endParaRPr lang="el-GR" sz="9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 r="5639" b="5738"/>
          <a:stretch>
            <a:fillRect/>
          </a:stretch>
        </p:blipFill>
        <p:spPr bwMode="auto">
          <a:xfrm>
            <a:off x="4644008" y="5585856"/>
            <a:ext cx="2232248" cy="1272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 l="2905" b="12899"/>
          <a:stretch>
            <a:fillRect/>
          </a:stretch>
        </p:blipFill>
        <p:spPr bwMode="auto">
          <a:xfrm>
            <a:off x="6876256" y="5589240"/>
            <a:ext cx="2267744" cy="12687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" name="12 - Ομάδα"/>
          <p:cNvGrpSpPr/>
          <p:nvPr/>
        </p:nvGrpSpPr>
        <p:grpSpPr>
          <a:xfrm>
            <a:off x="3131840" y="332656"/>
            <a:ext cx="2257293" cy="1025352"/>
            <a:chOff x="3491880" y="0"/>
            <a:chExt cx="2257293" cy="1025352"/>
          </a:xfrm>
        </p:grpSpPr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4" cstate="screen"/>
            <a:srcRect/>
            <a:stretch>
              <a:fillRect/>
            </a:stretch>
          </p:blipFill>
          <p:spPr bwMode="auto">
            <a:xfrm>
              <a:off x="3491880" y="0"/>
              <a:ext cx="395636" cy="69269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5" cstate="screen"/>
            <a:srcRect/>
            <a:stretch>
              <a:fillRect/>
            </a:stretch>
          </p:blipFill>
          <p:spPr bwMode="auto">
            <a:xfrm>
              <a:off x="3995936" y="260648"/>
              <a:ext cx="376664" cy="70084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" name="Picture 4"/>
            <p:cNvPicPr>
              <a:picLocks noChangeAspect="1" noChangeArrowheads="1"/>
            </p:cNvPicPr>
            <p:nvPr/>
          </p:nvPicPr>
          <p:blipFill>
            <a:blip r:embed="rId6" cstate="screen"/>
            <a:srcRect/>
            <a:stretch>
              <a:fillRect/>
            </a:stretch>
          </p:blipFill>
          <p:spPr bwMode="auto">
            <a:xfrm>
              <a:off x="4427984" y="0"/>
              <a:ext cx="432048" cy="74207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1" name="Picture 5"/>
            <p:cNvPicPr>
              <a:picLocks noChangeAspect="1" noChangeArrowheads="1"/>
            </p:cNvPicPr>
            <p:nvPr/>
          </p:nvPicPr>
          <p:blipFill>
            <a:blip r:embed="rId7" cstate="screen"/>
            <a:srcRect/>
            <a:stretch>
              <a:fillRect/>
            </a:stretch>
          </p:blipFill>
          <p:spPr bwMode="auto">
            <a:xfrm>
              <a:off x="4860032" y="260648"/>
              <a:ext cx="431677" cy="7647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8" cstate="screen"/>
            <a:srcRect/>
            <a:stretch>
              <a:fillRect/>
            </a:stretch>
          </p:blipFill>
          <p:spPr bwMode="auto">
            <a:xfrm>
              <a:off x="5364088" y="0"/>
              <a:ext cx="385085" cy="69269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579</Words>
  <Application>Microsoft Office PowerPoint</Application>
  <PresentationFormat>Προβολή στην οθόνη (4:3)</PresentationFormat>
  <Paragraphs>54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Θέμα του Office</vt:lpstr>
      <vt:lpstr>Ομάδας Εργασίας Γενικής Διαχείρισης Έργου   Ντάφλος Γεώργιος, εκπαιδευτικός κλάδου ΠΕ11, τέως Δ/ντης στη Δ/νση Φυσικής Αγωγής του ΥΠ.Π.Ε.Θ.. Κερερές Δημήτριος, εκπαιδευτικός ΠΕ11, αποσπασμένος στο ΥΠ.Π.Ε.Θ.,  αν.Προϊσταμένος Τμήματος Α΄ της Διεύθυνσης Φυσικής Αγωγής. Πασχάλης Παύλος, ΠΕ01 Διοικητικός Υπάλληλος της Επιτελικής Δομής ΕΣΠΑ, Τομέα  Παιδείας. Μελετίου Ασημίνα, Διοικητικός Υπάλληλος του ΥΠ.Π.Ε.Θ. Κυριακίδου Σοφία, εκπαιδευτικός ΠΕ11, αποσπασμένη., στη Δ/νση Φυσικής Αγωγής του  ΥΠ.Π.Ε.Θ.  </vt:lpstr>
      <vt:lpstr>ΠΡΟΓΡΑΜΜΑ ΗΜΕΡΙΔΑΣ</vt:lpstr>
    </vt:vector>
  </TitlesOfParts>
  <Company>YPEPTH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Ομάδας Εργασίας Γενικής Διαχείρισης Έργου   Ντάφλος Γεώργιος, εκπαιδευτικός κλάδου ΠΕ11, τέως Δ/ντης στη Δ/νση Φυσικής Αγωγής του ΥΠ.Π.Ε.Θ.. Κερερές Δημήτριος, εκπαιδευτικός ΠΕ11, αποσπασμένος στο ΥΠ.Π.Ε.Θ.,  αν.Προϊσταμένος Τμήματος Α΄ της Διεύθυνσης Φυσικής Αγωγής. Πασχάλης Παύλος, ΠΕ01 Διοικητικός Υπάλληλος της Επιτελικής Δομής ΕΣΠΑ, Τομέα  Παιδείας. Μελετίου Ασημίνα, Διοικητικός Υπάλληλος του ΥΠ.Π.Ε.Θ. Κυριακίδου Σοφία, εκπαιδευτικός ΠΕ11, αποσπασμένη., στη Δ/νση Φυσικής Αγωγής του  ΥΠ.Π.Ε.Θ.  </dc:title>
  <dc:creator>skyriakidou</dc:creator>
  <cp:lastModifiedBy>user</cp:lastModifiedBy>
  <cp:revision>9</cp:revision>
  <dcterms:created xsi:type="dcterms:W3CDTF">2017-11-29T07:45:34Z</dcterms:created>
  <dcterms:modified xsi:type="dcterms:W3CDTF">2017-12-05T11:59:55Z</dcterms:modified>
</cp:coreProperties>
</file>