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300" r:id="rId2"/>
    <p:sldId id="256" r:id="rId3"/>
    <p:sldId id="257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74" r:id="rId15"/>
    <p:sldId id="267" r:id="rId16"/>
    <p:sldId id="272" r:id="rId17"/>
    <p:sldId id="275" r:id="rId18"/>
    <p:sldId id="268" r:id="rId19"/>
    <p:sldId id="269" r:id="rId20"/>
    <p:sldId id="270" r:id="rId21"/>
    <p:sldId id="276" r:id="rId22"/>
    <p:sldId id="278" r:id="rId23"/>
    <p:sldId id="279" r:id="rId24"/>
    <p:sldId id="277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9" r:id="rId33"/>
    <p:sldId id="287" r:id="rId34"/>
    <p:sldId id="290" r:id="rId35"/>
    <p:sldId id="289" r:id="rId36"/>
    <p:sldId id="296" r:id="rId37"/>
    <p:sldId id="293" r:id="rId38"/>
    <p:sldId id="292" r:id="rId39"/>
    <p:sldId id="291" r:id="rId40"/>
    <p:sldId id="294" r:id="rId41"/>
    <p:sldId id="297" r:id="rId42"/>
    <p:sldId id="298" r:id="rId43"/>
    <p:sldId id="302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3Dpnh143648ntEmgvAmJg==" hashData="w82pIxwcUJEpDeeYXHbsYsYq6Dw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B15F"/>
    <a:srgbClr val="80AC54"/>
    <a:srgbClr val="7BA650"/>
    <a:srgbClr val="79A34F"/>
    <a:srgbClr val="99CC00"/>
    <a:srgbClr val="DBDBDB"/>
    <a:srgbClr val="A89EB4"/>
    <a:srgbClr val="7987C1"/>
    <a:srgbClr val="909BCC"/>
    <a:srgbClr val="A6AF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6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27222-36EE-47FF-85B8-B6547D510905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l-GR"/>
        </a:p>
      </dgm:t>
    </dgm:pt>
    <dgm:pt modelId="{04AF6C99-8A6E-4117-BBC4-E76DC3D17089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l-GR" dirty="0"/>
            <a:t>Το Μεταλυκειακό έτος- Τάξη Μαθητείας προσφέρει στους απόφοιτους:</a:t>
          </a:r>
        </a:p>
      </dgm:t>
    </dgm:pt>
    <dgm:pt modelId="{DBA7E6CD-3F54-4BB1-A2F3-72AD6101A208}" type="parTrans" cxnId="{DC395A6F-4C35-455E-B71D-69E823BAF52D}">
      <dgm:prSet/>
      <dgm:spPr/>
      <dgm:t>
        <a:bodyPr/>
        <a:lstStyle/>
        <a:p>
          <a:endParaRPr lang="el-GR"/>
        </a:p>
      </dgm:t>
    </dgm:pt>
    <dgm:pt modelId="{DA1C7F87-2D37-421B-8C5D-EFFBFE1A2097}" type="sibTrans" cxnId="{DC395A6F-4C35-455E-B71D-69E823BAF52D}">
      <dgm:prSet/>
      <dgm:spPr/>
      <dgm:t>
        <a:bodyPr/>
        <a:lstStyle/>
        <a:p>
          <a:endParaRPr lang="el-GR"/>
        </a:p>
      </dgm:t>
    </dgm:pt>
    <dgm:pt modelId="{A426755B-4CE2-421C-85F3-1A5890B2F77E}">
      <dgm:prSet phldrT="[Text]"/>
      <dgm:spPr/>
      <dgm:t>
        <a:bodyPr/>
        <a:lstStyle/>
        <a:p>
          <a:pPr algn="ctr"/>
          <a:r>
            <a:rPr lang="el-GR" dirty="0"/>
            <a:t>Μια εναλλακτική μαθησιακή διαδρομή</a:t>
          </a:r>
        </a:p>
      </dgm:t>
    </dgm:pt>
    <dgm:pt modelId="{266D3379-4365-41EB-8107-DA1540C06F2B}" type="parTrans" cxnId="{2FDDD47B-CB7D-4DC1-830F-E242F5947B1F}">
      <dgm:prSet/>
      <dgm:spPr/>
      <dgm:t>
        <a:bodyPr/>
        <a:lstStyle/>
        <a:p>
          <a:endParaRPr lang="el-GR"/>
        </a:p>
      </dgm:t>
    </dgm:pt>
    <dgm:pt modelId="{67FB2CA4-2A85-472B-92C6-FBA2B7CC311B}" type="sibTrans" cxnId="{2FDDD47B-CB7D-4DC1-830F-E242F5947B1F}">
      <dgm:prSet/>
      <dgm:spPr/>
      <dgm:t>
        <a:bodyPr/>
        <a:lstStyle/>
        <a:p>
          <a:endParaRPr lang="el-GR"/>
        </a:p>
      </dgm:t>
    </dgm:pt>
    <dgm:pt modelId="{0190B4D1-7F6B-47F7-BE50-D72B8CBA57A6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l-GR" dirty="0"/>
            <a:t>Ώστε να αποκτήσουν:</a:t>
          </a:r>
        </a:p>
      </dgm:t>
    </dgm:pt>
    <dgm:pt modelId="{8210C5E3-5456-4C90-BA31-387971184466}" type="parTrans" cxnId="{7D37E4B4-6361-451C-A28C-7387AD22CE7D}">
      <dgm:prSet/>
      <dgm:spPr/>
      <dgm:t>
        <a:bodyPr/>
        <a:lstStyle/>
        <a:p>
          <a:endParaRPr lang="el-GR"/>
        </a:p>
      </dgm:t>
    </dgm:pt>
    <dgm:pt modelId="{423C5D7F-9464-4540-BBC6-96C4EC9AC31B}" type="sibTrans" cxnId="{7D37E4B4-6361-451C-A28C-7387AD22CE7D}">
      <dgm:prSet/>
      <dgm:spPr/>
      <dgm:t>
        <a:bodyPr/>
        <a:lstStyle/>
        <a:p>
          <a:endParaRPr lang="el-GR"/>
        </a:p>
      </dgm:t>
    </dgm:pt>
    <dgm:pt modelId="{ED5DCA64-CF18-4057-A1FA-D90A38D67FDB}">
      <dgm:prSet phldrT="[Text]"/>
      <dgm:spPr/>
      <dgm:t>
        <a:bodyPr/>
        <a:lstStyle/>
        <a:p>
          <a:pPr algn="ctr"/>
          <a:r>
            <a:rPr lang="el-GR" dirty="0"/>
            <a:t>Γνώσεις &amp; δεξιότητες στην εκπαιδευτική δομή &amp; στο χώρο εργασίας</a:t>
          </a:r>
        </a:p>
      </dgm:t>
    </dgm:pt>
    <dgm:pt modelId="{3BED76DC-0B08-4F38-BCFB-28B2D90C559C}" type="parTrans" cxnId="{6A2C9943-C995-418A-BE89-10B2494EDD97}">
      <dgm:prSet/>
      <dgm:spPr/>
      <dgm:t>
        <a:bodyPr/>
        <a:lstStyle/>
        <a:p>
          <a:endParaRPr lang="el-GR"/>
        </a:p>
      </dgm:t>
    </dgm:pt>
    <dgm:pt modelId="{35BA1099-F8AF-44F8-A84F-2B51E2EBF706}" type="sibTrans" cxnId="{6A2C9943-C995-418A-BE89-10B2494EDD97}">
      <dgm:prSet/>
      <dgm:spPr/>
      <dgm:t>
        <a:bodyPr/>
        <a:lstStyle/>
        <a:p>
          <a:endParaRPr lang="el-GR"/>
        </a:p>
      </dgm:t>
    </dgm:pt>
    <dgm:pt modelId="{35A6A055-F949-4A48-B037-F22A6AE6B5E6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l-GR" dirty="0"/>
            <a:t>Και να μπορέσουν:</a:t>
          </a:r>
        </a:p>
      </dgm:t>
    </dgm:pt>
    <dgm:pt modelId="{151E1467-CE89-45D0-BF25-88656A85885B}" type="parTrans" cxnId="{87482C3E-3E19-47CC-9F47-0CF46FF4773A}">
      <dgm:prSet/>
      <dgm:spPr/>
      <dgm:t>
        <a:bodyPr/>
        <a:lstStyle/>
        <a:p>
          <a:endParaRPr lang="el-GR"/>
        </a:p>
      </dgm:t>
    </dgm:pt>
    <dgm:pt modelId="{07A00DD7-62D8-4B74-935C-BC9AB1A10958}" type="sibTrans" cxnId="{87482C3E-3E19-47CC-9F47-0CF46FF4773A}">
      <dgm:prSet/>
      <dgm:spPr/>
      <dgm:t>
        <a:bodyPr/>
        <a:lstStyle/>
        <a:p>
          <a:endParaRPr lang="el-GR"/>
        </a:p>
      </dgm:t>
    </dgm:pt>
    <dgm:pt modelId="{77E2653F-39ED-4ADC-B84E-BAE1802825A3}">
      <dgm:prSet phldrT="[Text]" custT="1"/>
      <dgm:spPr/>
      <dgm:t>
        <a:bodyPr/>
        <a:lstStyle/>
        <a:p>
          <a:pPr algn="ctr"/>
          <a:r>
            <a:rPr lang="el-GR" sz="2300" kern="1200" dirty="0">
              <a:latin typeface="Arial" pitchFamily="34" charset="0"/>
              <a:cs typeface="Arial" pitchFamily="34" charset="0"/>
            </a:rPr>
            <a:t> </a:t>
          </a:r>
          <a:r>
            <a:rPr lang="el-GR" sz="23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να προετοιμαστούν για την ομαλή και </a:t>
          </a:r>
        </a:p>
      </dgm:t>
    </dgm:pt>
    <dgm:pt modelId="{CF86FCCC-4FF7-4C35-97BF-7B046F6F4677}" type="parTrans" cxnId="{E6550805-2971-4C45-8556-911A093A3B6A}">
      <dgm:prSet/>
      <dgm:spPr/>
      <dgm:t>
        <a:bodyPr/>
        <a:lstStyle/>
        <a:p>
          <a:endParaRPr lang="el-GR"/>
        </a:p>
      </dgm:t>
    </dgm:pt>
    <dgm:pt modelId="{2EC7114E-3C09-4111-9ABF-35038700C8A2}" type="sibTrans" cxnId="{E6550805-2971-4C45-8556-911A093A3B6A}">
      <dgm:prSet/>
      <dgm:spPr/>
      <dgm:t>
        <a:bodyPr/>
        <a:lstStyle/>
        <a:p>
          <a:endParaRPr lang="el-GR"/>
        </a:p>
      </dgm:t>
    </dgm:pt>
    <dgm:pt modelId="{24BA8199-75E6-44C4-AAC1-779102E42963}">
      <dgm:prSet custT="1"/>
      <dgm:spPr/>
      <dgm:t>
        <a:bodyPr/>
        <a:lstStyle/>
        <a:p>
          <a:pPr algn="ctr"/>
          <a:r>
            <a:rPr lang="el-GR" sz="23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ασφαλή είσοδό τους στην αγορά εργασίας</a:t>
          </a:r>
        </a:p>
      </dgm:t>
    </dgm:pt>
    <dgm:pt modelId="{B2DFC6FF-633A-4EDB-B6A7-BD1A25B781F4}" type="parTrans" cxnId="{C1BD10C8-B2D3-44B0-BFAB-BA639C9DA1BE}">
      <dgm:prSet/>
      <dgm:spPr/>
      <dgm:t>
        <a:bodyPr/>
        <a:lstStyle/>
        <a:p>
          <a:endParaRPr lang="el-GR"/>
        </a:p>
      </dgm:t>
    </dgm:pt>
    <dgm:pt modelId="{76925E17-7016-4C15-8DE5-CC516709E749}" type="sibTrans" cxnId="{C1BD10C8-B2D3-44B0-BFAB-BA639C9DA1BE}">
      <dgm:prSet/>
      <dgm:spPr/>
      <dgm:t>
        <a:bodyPr/>
        <a:lstStyle/>
        <a:p>
          <a:endParaRPr lang="el-GR"/>
        </a:p>
      </dgm:t>
    </dgm:pt>
    <dgm:pt modelId="{BD5132F6-5D56-4CEF-8D5F-6273607FDD57}" type="pres">
      <dgm:prSet presAssocID="{13B27222-36EE-47FF-85B8-B6547D510905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l-GR"/>
        </a:p>
      </dgm:t>
    </dgm:pt>
    <dgm:pt modelId="{D45726DA-3F37-4991-A63A-A6FDB7A2DB4E}" type="pres">
      <dgm:prSet presAssocID="{04AF6C99-8A6E-4117-BBC4-E76DC3D17089}" presName="parentText1" presStyleLbl="node1" presStyleIdx="0" presStyleCnt="3" custLinFactNeighborY="223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8566AD0B-B299-4BA2-9CAE-8B5FD85847CC}" type="pres">
      <dgm:prSet presAssocID="{04AF6C99-8A6E-4117-BBC4-E76DC3D17089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72BEBBC9-615C-41BF-8943-B026FF1B46C3}" type="pres">
      <dgm:prSet presAssocID="{0190B4D1-7F6B-47F7-BE50-D72B8CBA57A6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410C4FFB-239A-4FCE-9E09-F7581B98DEF0}" type="pres">
      <dgm:prSet presAssocID="{0190B4D1-7F6B-47F7-BE50-D72B8CBA57A6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CD478825-AA44-4D81-B49F-B2D637E02408}" type="pres">
      <dgm:prSet presAssocID="{35A6A055-F949-4A48-B037-F22A6AE6B5E6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EBEC7E41-9C28-46E4-8C52-A95384D31D49}" type="pres">
      <dgm:prSet presAssocID="{35A6A055-F949-4A48-B037-F22A6AE6B5E6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ED6B42B6-B598-4AFC-A404-007EE7C08364}" type="presOf" srcId="{04AF6C99-8A6E-4117-BBC4-E76DC3D17089}" destId="{D45726DA-3F37-4991-A63A-A6FDB7A2DB4E}" srcOrd="0" destOrd="0" presId="urn:microsoft.com/office/officeart/2009/3/layout/IncreasingArrowsProcess"/>
    <dgm:cxn modelId="{302F37B6-A7AF-43ED-87F8-F1B99ADE730E}" type="presOf" srcId="{35A6A055-F949-4A48-B037-F22A6AE6B5E6}" destId="{CD478825-AA44-4D81-B49F-B2D637E02408}" srcOrd="0" destOrd="0" presId="urn:microsoft.com/office/officeart/2009/3/layout/IncreasingArrowsProcess"/>
    <dgm:cxn modelId="{8BBA46AB-116F-43D3-8CC1-BCB0850E4917}" type="presOf" srcId="{ED5DCA64-CF18-4057-A1FA-D90A38D67FDB}" destId="{410C4FFB-239A-4FCE-9E09-F7581B98DEF0}" srcOrd="0" destOrd="0" presId="urn:microsoft.com/office/officeart/2009/3/layout/IncreasingArrowsProcess"/>
    <dgm:cxn modelId="{E14653BD-B097-42F2-BECF-1380D0A1A606}" type="presOf" srcId="{24BA8199-75E6-44C4-AAC1-779102E42963}" destId="{EBEC7E41-9C28-46E4-8C52-A95384D31D49}" srcOrd="0" destOrd="1" presId="urn:microsoft.com/office/officeart/2009/3/layout/IncreasingArrowsProcess"/>
    <dgm:cxn modelId="{071E6FA7-D868-4912-8B9E-11F0B9F8A2A8}" type="presOf" srcId="{13B27222-36EE-47FF-85B8-B6547D510905}" destId="{BD5132F6-5D56-4CEF-8D5F-6273607FDD57}" srcOrd="0" destOrd="0" presId="urn:microsoft.com/office/officeart/2009/3/layout/IncreasingArrowsProcess"/>
    <dgm:cxn modelId="{7D37E4B4-6361-451C-A28C-7387AD22CE7D}" srcId="{13B27222-36EE-47FF-85B8-B6547D510905}" destId="{0190B4D1-7F6B-47F7-BE50-D72B8CBA57A6}" srcOrd="1" destOrd="0" parTransId="{8210C5E3-5456-4C90-BA31-387971184466}" sibTransId="{423C5D7F-9464-4540-BBC6-96C4EC9AC31B}"/>
    <dgm:cxn modelId="{64974232-262D-4969-AB6A-D0C22FE5C40F}" type="presOf" srcId="{77E2653F-39ED-4ADC-B84E-BAE1802825A3}" destId="{EBEC7E41-9C28-46E4-8C52-A95384D31D49}" srcOrd="0" destOrd="0" presId="urn:microsoft.com/office/officeart/2009/3/layout/IncreasingArrowsProcess"/>
    <dgm:cxn modelId="{C1BD10C8-B2D3-44B0-BFAB-BA639C9DA1BE}" srcId="{35A6A055-F949-4A48-B037-F22A6AE6B5E6}" destId="{24BA8199-75E6-44C4-AAC1-779102E42963}" srcOrd="1" destOrd="0" parTransId="{B2DFC6FF-633A-4EDB-B6A7-BD1A25B781F4}" sibTransId="{76925E17-7016-4C15-8DE5-CC516709E749}"/>
    <dgm:cxn modelId="{DC395A6F-4C35-455E-B71D-69E823BAF52D}" srcId="{13B27222-36EE-47FF-85B8-B6547D510905}" destId="{04AF6C99-8A6E-4117-BBC4-E76DC3D17089}" srcOrd="0" destOrd="0" parTransId="{DBA7E6CD-3F54-4BB1-A2F3-72AD6101A208}" sibTransId="{DA1C7F87-2D37-421B-8C5D-EFFBFE1A2097}"/>
    <dgm:cxn modelId="{91099B05-3D96-43FD-8D6F-E0C43F3047DA}" type="presOf" srcId="{0190B4D1-7F6B-47F7-BE50-D72B8CBA57A6}" destId="{72BEBBC9-615C-41BF-8943-B026FF1B46C3}" srcOrd="0" destOrd="0" presId="urn:microsoft.com/office/officeart/2009/3/layout/IncreasingArrowsProcess"/>
    <dgm:cxn modelId="{2FDDD47B-CB7D-4DC1-830F-E242F5947B1F}" srcId="{04AF6C99-8A6E-4117-BBC4-E76DC3D17089}" destId="{A426755B-4CE2-421C-85F3-1A5890B2F77E}" srcOrd="0" destOrd="0" parTransId="{266D3379-4365-41EB-8107-DA1540C06F2B}" sibTransId="{67FB2CA4-2A85-472B-92C6-FBA2B7CC311B}"/>
    <dgm:cxn modelId="{6A2C9943-C995-418A-BE89-10B2494EDD97}" srcId="{0190B4D1-7F6B-47F7-BE50-D72B8CBA57A6}" destId="{ED5DCA64-CF18-4057-A1FA-D90A38D67FDB}" srcOrd="0" destOrd="0" parTransId="{3BED76DC-0B08-4F38-BCFB-28B2D90C559C}" sibTransId="{35BA1099-F8AF-44F8-A84F-2B51E2EBF706}"/>
    <dgm:cxn modelId="{E6550805-2971-4C45-8556-911A093A3B6A}" srcId="{35A6A055-F949-4A48-B037-F22A6AE6B5E6}" destId="{77E2653F-39ED-4ADC-B84E-BAE1802825A3}" srcOrd="0" destOrd="0" parTransId="{CF86FCCC-4FF7-4C35-97BF-7B046F6F4677}" sibTransId="{2EC7114E-3C09-4111-9ABF-35038700C8A2}"/>
    <dgm:cxn modelId="{4A234924-5B6D-4254-B212-B48637EE3DB7}" type="presOf" srcId="{A426755B-4CE2-421C-85F3-1A5890B2F77E}" destId="{8566AD0B-B299-4BA2-9CAE-8B5FD85847CC}" srcOrd="0" destOrd="0" presId="urn:microsoft.com/office/officeart/2009/3/layout/IncreasingArrowsProcess"/>
    <dgm:cxn modelId="{87482C3E-3E19-47CC-9F47-0CF46FF4773A}" srcId="{13B27222-36EE-47FF-85B8-B6547D510905}" destId="{35A6A055-F949-4A48-B037-F22A6AE6B5E6}" srcOrd="2" destOrd="0" parTransId="{151E1467-CE89-45D0-BF25-88656A85885B}" sibTransId="{07A00DD7-62D8-4B74-935C-BC9AB1A10958}"/>
    <dgm:cxn modelId="{E19618F0-BC16-48A6-9220-88CEE6DF776E}" type="presParOf" srcId="{BD5132F6-5D56-4CEF-8D5F-6273607FDD57}" destId="{D45726DA-3F37-4991-A63A-A6FDB7A2DB4E}" srcOrd="0" destOrd="0" presId="urn:microsoft.com/office/officeart/2009/3/layout/IncreasingArrowsProcess"/>
    <dgm:cxn modelId="{D768D046-599E-4BC7-8FDE-1BD9EE460759}" type="presParOf" srcId="{BD5132F6-5D56-4CEF-8D5F-6273607FDD57}" destId="{8566AD0B-B299-4BA2-9CAE-8B5FD85847CC}" srcOrd="1" destOrd="0" presId="urn:microsoft.com/office/officeart/2009/3/layout/IncreasingArrowsProcess"/>
    <dgm:cxn modelId="{FC519341-EB1A-428C-81C6-F2B3E2B24B14}" type="presParOf" srcId="{BD5132F6-5D56-4CEF-8D5F-6273607FDD57}" destId="{72BEBBC9-615C-41BF-8943-B026FF1B46C3}" srcOrd="2" destOrd="0" presId="urn:microsoft.com/office/officeart/2009/3/layout/IncreasingArrowsProcess"/>
    <dgm:cxn modelId="{FB10792D-744A-4F8F-A0F9-4B35057D937D}" type="presParOf" srcId="{BD5132F6-5D56-4CEF-8D5F-6273607FDD57}" destId="{410C4FFB-239A-4FCE-9E09-F7581B98DEF0}" srcOrd="3" destOrd="0" presId="urn:microsoft.com/office/officeart/2009/3/layout/IncreasingArrowsProcess"/>
    <dgm:cxn modelId="{ECC73375-CF1C-4BBA-9907-511B23245D17}" type="presParOf" srcId="{BD5132F6-5D56-4CEF-8D5F-6273607FDD57}" destId="{CD478825-AA44-4D81-B49F-B2D637E02408}" srcOrd="4" destOrd="0" presId="urn:microsoft.com/office/officeart/2009/3/layout/IncreasingArrowsProcess"/>
    <dgm:cxn modelId="{54B7E115-E161-43DB-9F34-57374E1E52ED}" type="presParOf" srcId="{BD5132F6-5D56-4CEF-8D5F-6273607FDD57}" destId="{EBEC7E41-9C28-46E4-8C52-A95384D31D49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7787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4968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6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77719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0562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3791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8187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675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08506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2359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08959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DCB32A0-64BC-4495-8394-40B448894C0A}" type="datetimeFigureOut">
              <a:rPr lang="el-GR" smtClean="0"/>
              <a:t>23/3/2018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F017B4C-4E40-4AFD-A9DA-C205AF695E03}" type="slidenum">
              <a:rPr lang="el-GR" smtClean="0"/>
              <a:t>‹#›</a:t>
            </a:fld>
            <a:endParaRPr lang="el-G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274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2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microsoft.com/office/2007/relationships/hdphoto" Target="../media/hdphoto5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g"/><Relationship Id="rId4" Type="http://schemas.microsoft.com/office/2007/relationships/hdphoto" Target="../media/hdphoto6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microsoft.com/office/2007/relationships/hdphoto" Target="../media/hdphoto6.wdp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microsoft.com/office/2007/relationships/hdphoto" Target="../media/hdphoto10.wdp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12" Type="http://schemas.openxmlformats.org/officeDocument/2006/relationships/image" Target="../media/image4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11" Type="http://schemas.openxmlformats.org/officeDocument/2006/relationships/image" Target="../media/image46.emf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image" Target="../media/image4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5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3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6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49705" y="2374977"/>
            <a:ext cx="10058400" cy="1347537"/>
          </a:xfrm>
        </p:spPr>
        <p:txBody>
          <a:bodyPr>
            <a:normAutofit fontScale="90000"/>
          </a:bodyPr>
          <a:lstStyle/>
          <a:p>
            <a:pPr algn="ctr"/>
            <a:r>
              <a:rPr lang="el-GR" sz="6600" b="1" dirty="0" smtClean="0">
                <a:solidFill>
                  <a:srgbClr val="C00000"/>
                </a:solidFill>
              </a:rPr>
              <a:t>ΕΠΑ.Λ.</a:t>
            </a:r>
            <a:r>
              <a:rPr lang="el-GR" sz="6000" dirty="0" smtClean="0"/>
              <a:t/>
            </a:r>
            <a:br>
              <a:rPr lang="el-GR" sz="6000" dirty="0" smtClean="0"/>
            </a:br>
            <a:endParaRPr lang="el-GR" sz="6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96853" cy="1702421"/>
          </a:xfrm>
        </p:spPr>
      </p:pic>
      <p:sp>
        <p:nvSpPr>
          <p:cNvPr id="5" name="TextBox 4"/>
          <p:cNvSpPr txBox="1"/>
          <p:nvPr/>
        </p:nvSpPr>
        <p:spPr>
          <a:xfrm>
            <a:off x="553453" y="5006824"/>
            <a:ext cx="10840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Μια παρουσίαση για τα Επαγγελματικά Λύκεια </a:t>
            </a:r>
            <a:endParaRPr lang="el-GR" sz="2400" dirty="0" smtClean="0"/>
          </a:p>
          <a:p>
            <a:pPr algn="ctr"/>
            <a:r>
              <a:rPr lang="el-GR" sz="2400" dirty="0" smtClean="0"/>
              <a:t>Φεβρουάριος 2018</a:t>
            </a:r>
            <a:endParaRPr lang="el-GR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167063" y="3373598"/>
            <a:ext cx="90236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4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Ένα Λύκειο με </a:t>
            </a:r>
            <a:r>
              <a:rPr lang="el-GR" sz="4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προοπτική</a:t>
            </a:r>
            <a:r>
              <a:rPr lang="el-GR" sz="4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l-GR" sz="4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l-GR" sz="4400" dirty="0"/>
          </a:p>
        </p:txBody>
      </p:sp>
    </p:spTree>
    <p:extLst>
      <p:ext uri="{BB962C8B-B14F-4D97-AF65-F5344CB8AC3E}">
        <p14:creationId xmlns:p14="http://schemas.microsoft.com/office/powerpoint/2010/main" val="163628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Ποια είναι η </a:t>
            </a:r>
            <a:br>
              <a:rPr lang="el-GR" dirty="0"/>
            </a:br>
            <a:r>
              <a:rPr lang="el-GR" dirty="0"/>
              <a:t>                   </a:t>
            </a:r>
            <a:r>
              <a:rPr lang="el-GR" dirty="0">
                <a:solidFill>
                  <a:schemeClr val="accent2"/>
                </a:solidFill>
              </a:rPr>
              <a:t>δομή του Επαγγελματικού Λυκείου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AB87B60-5079-4618-AF59-1AF92D1FDABF}"/>
              </a:ext>
            </a:extLst>
          </p:cNvPr>
          <p:cNvSpPr txBox="1"/>
          <p:nvPr/>
        </p:nvSpPr>
        <p:spPr>
          <a:xfrm>
            <a:off x="882316" y="2416679"/>
            <a:ext cx="10212404" cy="25853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l-GR" sz="3200" dirty="0">
                <a:solidFill>
                  <a:srgbClr val="C00000"/>
                </a:solidFill>
              </a:rPr>
              <a:t>Α΄ ΤΑΞΗ:</a:t>
            </a:r>
          </a:p>
          <a:p>
            <a:pPr algn="ctr"/>
            <a:endParaRPr lang="el-GR" dirty="0"/>
          </a:p>
          <a:p>
            <a:pPr algn="ctr"/>
            <a:r>
              <a:rPr lang="el-GR" sz="2800" b="1" dirty="0">
                <a:solidFill>
                  <a:srgbClr val="002060"/>
                </a:solidFill>
              </a:rPr>
              <a:t>Μαθήματα Γενικής Παιδείας, Προσανατολισμού	και Επιλογής</a:t>
            </a:r>
          </a:p>
          <a:p>
            <a:pPr algn="ctr"/>
            <a:endParaRPr lang="el-GR" sz="2800" dirty="0"/>
          </a:p>
          <a:p>
            <a:pPr algn="ctr"/>
            <a:r>
              <a:rPr lang="el-GR" sz="2800" dirty="0"/>
              <a:t>			για να διερευνήσεις τις εκπαιδευτικές και επαγγελματικές σου επιλογές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F78D8D97-A184-48B2-B472-0E3D93C854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D3B8375E-D112-4EDF-B578-465C88328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5639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4">
        <p:wipe/>
      </p:transition>
    </mc:Choice>
    <mc:Fallback xmlns="">
      <p:transition spd="slow" advTm="11784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8583F61-FDCB-4F16-B79C-E27C4BBB91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619" y="286603"/>
            <a:ext cx="7991060" cy="1200291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Ποια είναι η </a:t>
            </a:r>
            <a:br>
              <a:rPr lang="el-GR" dirty="0"/>
            </a:br>
            <a:r>
              <a:rPr lang="el-GR" dirty="0">
                <a:solidFill>
                  <a:schemeClr val="accent2"/>
                </a:solidFill>
              </a:rPr>
              <a:t>δομή του Επαγγελματικού Λυκείου</a:t>
            </a:r>
            <a:endParaRPr lang="el-GR" dirty="0">
              <a:solidFill>
                <a:schemeClr val="tx1"/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95B2B53D-C80C-453D-AFDD-549F94AC1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429000"/>
            <a:ext cx="10058400" cy="2440094"/>
          </a:xfrm>
        </p:spPr>
        <p:txBody>
          <a:bodyPr/>
          <a:lstStyle/>
          <a:p>
            <a:endParaRPr lang="el-GR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AB87B60-5079-4618-AF59-1AF92D1FDABF}"/>
              </a:ext>
            </a:extLst>
          </p:cNvPr>
          <p:cNvSpPr txBox="1"/>
          <p:nvPr/>
        </p:nvSpPr>
        <p:spPr>
          <a:xfrm>
            <a:off x="882316" y="2416679"/>
            <a:ext cx="10212404" cy="30777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l-GR" sz="3200" dirty="0">
                <a:solidFill>
                  <a:srgbClr val="C00000"/>
                </a:solidFill>
              </a:rPr>
              <a:t>Β΄ ΤΑΞΗ:</a:t>
            </a:r>
          </a:p>
          <a:p>
            <a:endParaRPr lang="el-GR" dirty="0"/>
          </a:p>
          <a:p>
            <a:pPr algn="ctr">
              <a:lnSpc>
                <a:spcPct val="150000"/>
              </a:lnSpc>
            </a:pPr>
            <a:r>
              <a:rPr lang="el-GR" sz="2800" b="1" dirty="0">
                <a:solidFill>
                  <a:srgbClr val="002060"/>
                </a:solidFill>
              </a:rPr>
              <a:t>Μαθήματα Γενικής Παιδείας </a:t>
            </a:r>
            <a:r>
              <a:rPr lang="el-GR" sz="2800" dirty="0"/>
              <a:t>(12 ώρες)</a:t>
            </a:r>
            <a:r>
              <a:rPr lang="el-GR" sz="2800" b="1" dirty="0">
                <a:solidFill>
                  <a:srgbClr val="002060"/>
                </a:solidFill>
              </a:rPr>
              <a:t>	&amp;	</a:t>
            </a:r>
          </a:p>
          <a:p>
            <a:pPr algn="ctr">
              <a:lnSpc>
                <a:spcPct val="150000"/>
              </a:lnSpc>
            </a:pPr>
            <a:r>
              <a:rPr lang="el-GR" sz="2800" b="1" dirty="0">
                <a:solidFill>
                  <a:srgbClr val="002060"/>
                </a:solidFill>
              </a:rPr>
              <a:t>Θεωρητικά και Εργαστηριακά Μαθήματα </a:t>
            </a:r>
            <a:r>
              <a:rPr lang="el-GR" sz="2800" dirty="0"/>
              <a:t>(23 ώρες) </a:t>
            </a:r>
          </a:p>
          <a:p>
            <a:pPr algn="ctr">
              <a:lnSpc>
                <a:spcPct val="150000"/>
              </a:lnSpc>
            </a:pPr>
            <a:r>
              <a:rPr lang="el-GR" sz="2800" dirty="0"/>
              <a:t>σε έναν από τους </a:t>
            </a:r>
            <a:r>
              <a:rPr lang="el-GR" sz="2800" b="1" dirty="0">
                <a:solidFill>
                  <a:srgbClr val="C00000"/>
                </a:solidFill>
              </a:rPr>
              <a:t>9 τομείς σπουδών</a:t>
            </a:r>
            <a:r>
              <a:rPr lang="el-GR" sz="2800" b="1" dirty="0">
                <a:solidFill>
                  <a:srgbClr val="002060"/>
                </a:solidFill>
              </a:rPr>
              <a:t>	</a:t>
            </a:r>
          </a:p>
          <a:p>
            <a:endParaRPr lang="el-GR" dirty="0"/>
          </a:p>
        </p:txBody>
      </p:sp>
      <p:sp>
        <p:nvSpPr>
          <p:cNvPr id="2" name="Scroll: Horizontal 1">
            <a:extLst>
              <a:ext uri="{FF2B5EF4-FFF2-40B4-BE49-F238E27FC236}">
                <a16:creationId xmlns="" xmlns:a16="http://schemas.microsoft.com/office/drawing/2014/main" id="{6ED550D9-A919-4F8A-971A-50D6500ECF88}"/>
              </a:ext>
            </a:extLst>
          </p:cNvPr>
          <p:cNvSpPr/>
          <p:nvPr/>
        </p:nvSpPr>
        <p:spPr>
          <a:xfrm>
            <a:off x="8462575" y="1523436"/>
            <a:ext cx="3065318" cy="1620303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/>
              <a:t>ΔΙΑΛΕΞΕ ΤΟΝ ΤΟΜΕΑ ΠΟΥ ΣΟΥ ΤΑΙΡΙΑΖΕΙ</a:t>
            </a:r>
          </a:p>
        </p:txBody>
      </p:sp>
    </p:spTree>
    <p:extLst>
      <p:ext uri="{BB962C8B-B14F-4D97-AF65-F5344CB8AC3E}">
        <p14:creationId xmlns:p14="http://schemas.microsoft.com/office/powerpoint/2010/main" val="61004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 Ποια είναι η </a:t>
            </a:r>
            <a:br>
              <a:rPr lang="el-GR" dirty="0"/>
            </a:br>
            <a:r>
              <a:rPr lang="el-GR" dirty="0"/>
              <a:t>                   </a:t>
            </a:r>
            <a:r>
              <a:rPr lang="el-GR" dirty="0">
                <a:solidFill>
                  <a:schemeClr val="accent2"/>
                </a:solidFill>
              </a:rPr>
              <a:t>δομή του Επαγγελματικού Λυκείου</a:t>
            </a:r>
            <a:endParaRPr lang="el-GR" dirty="0">
              <a:solidFill>
                <a:schemeClr val="tx1"/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95B2B53D-C80C-453D-AFDD-549F94AC1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429000"/>
            <a:ext cx="10058400" cy="2440094"/>
          </a:xfrm>
        </p:spPr>
        <p:txBody>
          <a:bodyPr/>
          <a:lstStyle/>
          <a:p>
            <a:endParaRPr lang="el-GR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AB87B60-5079-4618-AF59-1AF92D1FDABF}"/>
              </a:ext>
            </a:extLst>
          </p:cNvPr>
          <p:cNvSpPr txBox="1"/>
          <p:nvPr/>
        </p:nvSpPr>
        <p:spPr>
          <a:xfrm>
            <a:off x="882316" y="2416679"/>
            <a:ext cx="10212404" cy="30777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l-GR" sz="3200" dirty="0">
                <a:solidFill>
                  <a:srgbClr val="C00000"/>
                </a:solidFill>
              </a:rPr>
              <a:t>Γ΄ ΤΑΞΗ:</a:t>
            </a:r>
          </a:p>
          <a:p>
            <a:endParaRPr lang="el-GR" dirty="0"/>
          </a:p>
          <a:p>
            <a:pPr algn="ctr">
              <a:lnSpc>
                <a:spcPct val="150000"/>
              </a:lnSpc>
            </a:pPr>
            <a:r>
              <a:rPr lang="el-GR" sz="2800" b="1" dirty="0">
                <a:solidFill>
                  <a:srgbClr val="002060"/>
                </a:solidFill>
              </a:rPr>
              <a:t>Μαθήματα Γενικής Παιδείας </a:t>
            </a:r>
            <a:r>
              <a:rPr lang="el-GR" sz="2800" dirty="0"/>
              <a:t>(12 ώρες)</a:t>
            </a:r>
            <a:r>
              <a:rPr lang="el-GR" sz="2800" b="1" dirty="0">
                <a:solidFill>
                  <a:srgbClr val="002060"/>
                </a:solidFill>
              </a:rPr>
              <a:t>	&amp;	</a:t>
            </a:r>
          </a:p>
          <a:p>
            <a:pPr algn="ctr">
              <a:lnSpc>
                <a:spcPct val="150000"/>
              </a:lnSpc>
            </a:pPr>
            <a:r>
              <a:rPr lang="el-GR" sz="2800" b="1" dirty="0">
                <a:solidFill>
                  <a:srgbClr val="002060"/>
                </a:solidFill>
              </a:rPr>
              <a:t>Θεωρητικά και Εργαστηριακά Μαθήματα </a:t>
            </a:r>
            <a:r>
              <a:rPr lang="el-GR" sz="2800" dirty="0"/>
              <a:t>(23 ώρες)</a:t>
            </a:r>
            <a:r>
              <a:rPr lang="el-GR" sz="2800" b="1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el-GR" sz="2800" b="1" dirty="0">
                <a:solidFill>
                  <a:srgbClr val="C00000"/>
                </a:solidFill>
              </a:rPr>
              <a:t>σε μια από τις 35 ειδικότητες</a:t>
            </a:r>
            <a:r>
              <a:rPr lang="el-GR" sz="2800" b="1" dirty="0">
                <a:solidFill>
                  <a:srgbClr val="002060"/>
                </a:solidFill>
              </a:rPr>
              <a:t> 	</a:t>
            </a:r>
          </a:p>
          <a:p>
            <a:endParaRPr lang="el-GR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8" name="Scroll: Horizontal 7">
            <a:extLst>
              <a:ext uri="{FF2B5EF4-FFF2-40B4-BE49-F238E27FC236}">
                <a16:creationId xmlns="" xmlns:a16="http://schemas.microsoft.com/office/drawing/2014/main" id="{6B8747F7-5914-4BF1-ACCA-C95923B9F82A}"/>
              </a:ext>
            </a:extLst>
          </p:cNvPr>
          <p:cNvSpPr/>
          <p:nvPr/>
        </p:nvSpPr>
        <p:spPr>
          <a:xfrm>
            <a:off x="8462575" y="1523436"/>
            <a:ext cx="3065318" cy="1620303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/>
              <a:t>ΣΠΟΥΔΑΣΕ ΤΗΝ ΕΙΔΙΚΟΤΗΤΑ ΠΟΥ ΣΟΥ ΤΑΙΡΙΑΖΕΙ</a:t>
            </a:r>
          </a:p>
        </p:txBody>
      </p:sp>
    </p:spTree>
    <p:extLst>
      <p:ext uri="{BB962C8B-B14F-4D97-AF65-F5344CB8AC3E}">
        <p14:creationId xmlns:p14="http://schemas.microsoft.com/office/powerpoint/2010/main" val="14598007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6186" y="681580"/>
            <a:ext cx="7079457" cy="1200291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4400" dirty="0">
                <a:solidFill>
                  <a:schemeClr val="tx1"/>
                </a:solidFill>
              </a:rPr>
              <a:t>ΤΟ</a:t>
            </a:r>
            <a:r>
              <a:rPr lang="el-GR" sz="4400" dirty="0">
                <a:solidFill>
                  <a:srgbClr val="C00000"/>
                </a:solidFill>
              </a:rPr>
              <a:t> ΕΠΑΓΓΕΛΜΑΤΙΚΟ ΛΥΚΕΙΟ            </a:t>
            </a:r>
            <a:r>
              <a:rPr lang="el-GR" sz="4400" dirty="0">
                <a:solidFill>
                  <a:schemeClr val="tx1"/>
                </a:solidFill>
              </a:rPr>
              <a:t>προσφέρει  </a:t>
            </a:r>
            <a:r>
              <a:rPr lang="el-GR" sz="4400" dirty="0">
                <a:solidFill>
                  <a:schemeClr val="accent2"/>
                </a:solidFill>
              </a:rPr>
              <a:t>9 τομείς</a:t>
            </a:r>
            <a:r>
              <a:rPr lang="en-US" sz="4400" dirty="0">
                <a:solidFill>
                  <a:schemeClr val="accent2"/>
                </a:solidFill>
              </a:rPr>
              <a:t> </a:t>
            </a:r>
            <a:r>
              <a:rPr lang="el-GR" sz="4400" dirty="0">
                <a:solidFill>
                  <a:schemeClr val="accent2"/>
                </a:solidFill>
              </a:rPr>
              <a:t/>
            </a:r>
            <a:br>
              <a:rPr lang="el-GR" sz="4400" dirty="0">
                <a:solidFill>
                  <a:schemeClr val="accent2"/>
                </a:solidFill>
              </a:rPr>
            </a:br>
            <a:r>
              <a:rPr lang="en-US" sz="4400" dirty="0">
                <a:solidFill>
                  <a:schemeClr val="accent2"/>
                </a:solidFill>
              </a:rPr>
              <a:t>&amp; 35 </a:t>
            </a:r>
            <a:r>
              <a:rPr lang="el-GR" sz="4400" dirty="0">
                <a:solidFill>
                  <a:schemeClr val="accent2"/>
                </a:solidFill>
              </a:rPr>
              <a:t>ειδικότητες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3FC54CA0-0C6B-4214-A5FE-511B8CFFBA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187" y="3984103"/>
            <a:ext cx="1722299" cy="172229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69D28B4D-7211-47DB-BFF3-0C6BF8087C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619" y="1558807"/>
            <a:ext cx="1724065" cy="17223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88899F34-2AA8-4F49-BBB4-27FB21319B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47" y="3984102"/>
            <a:ext cx="1724066" cy="17223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="" xmlns:a16="http://schemas.microsoft.com/office/drawing/2014/main" id="{D4E22EFA-08DA-4C70-97C6-855BEBFBF7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557" y="1918009"/>
            <a:ext cx="1828319" cy="182831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="" xmlns:a16="http://schemas.microsoft.com/office/drawing/2014/main" id="{075BA3FC-47DE-42ED-B095-9B537CF94AB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44" y="3646262"/>
            <a:ext cx="1722300" cy="17223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="" xmlns:a16="http://schemas.microsoft.com/office/drawing/2014/main" id="{017E95D1-2823-46F5-A133-6358C14DB20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254" y="3801979"/>
            <a:ext cx="1722300" cy="17223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="" xmlns:a16="http://schemas.microsoft.com/office/drawing/2014/main" id="{D9B23691-B998-40B8-A237-D1252923B5B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280" y="1895310"/>
            <a:ext cx="1725833" cy="17223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="" xmlns:a16="http://schemas.microsoft.com/office/drawing/2014/main" id="{730F6C6E-682A-428D-A327-AA8FE9533E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812" y="4202042"/>
            <a:ext cx="1824573" cy="18283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66D25C3-8FB5-4B61-ACC4-D37B66BEC40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" y="1963066"/>
            <a:ext cx="1683196" cy="1683196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0A40BA1F-4CC9-40C0-A98A-4210C850E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 dirty="0"/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C8A21A99-E845-4A11-A783-D3CF001A97E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446607" y="45871"/>
            <a:ext cx="1944000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7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B15F">
            <a:alpha val="5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616DF4DA-E553-4A8D-A600-C1FEA2177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87" y="1200676"/>
            <a:ext cx="10215813" cy="519908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3421E59-DD82-48BD-BA7E-F923096F37A1}"/>
              </a:ext>
            </a:extLst>
          </p:cNvPr>
          <p:cNvSpPr txBox="1"/>
          <p:nvPr/>
        </p:nvSpPr>
        <p:spPr>
          <a:xfrm>
            <a:off x="8970944" y="3800218"/>
            <a:ext cx="3392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φυτικής παραγωγής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FAAAC8E-5087-4E44-AC60-DA5F64102D46}"/>
              </a:ext>
            </a:extLst>
          </p:cNvPr>
          <p:cNvSpPr txBox="1"/>
          <p:nvPr/>
        </p:nvSpPr>
        <p:spPr>
          <a:xfrm>
            <a:off x="8691394" y="298004"/>
            <a:ext cx="3392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τεχνολογίας τροφίμων και ποτών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54B67BE-D832-497F-8AE8-458CDFF04523}"/>
              </a:ext>
            </a:extLst>
          </p:cNvPr>
          <p:cNvSpPr txBox="1"/>
          <p:nvPr/>
        </p:nvSpPr>
        <p:spPr>
          <a:xfrm>
            <a:off x="3424045" y="298004"/>
            <a:ext cx="33929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ανθοκομίας και αρχιτεκτονικής τοπίου</a:t>
            </a:r>
          </a:p>
        </p:txBody>
      </p:sp>
      <p:pic>
        <p:nvPicPr>
          <p:cNvPr id="27" name="Content Placeholder 26">
            <a:extLst>
              <a:ext uri="{FF2B5EF4-FFF2-40B4-BE49-F238E27FC236}">
                <a16:creationId xmlns="" xmlns:a16="http://schemas.microsoft.com/office/drawing/2014/main" id="{E3456A72-69E9-44EE-AFEF-140CFF3C1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34353" cy="6394650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2BA0ABC-8E2A-46B6-AE07-0208E7BAD7E7}"/>
              </a:ext>
            </a:extLst>
          </p:cNvPr>
          <p:cNvSpPr txBox="1"/>
          <p:nvPr/>
        </p:nvSpPr>
        <p:spPr>
          <a:xfrm>
            <a:off x="3208765" y="3537119"/>
            <a:ext cx="3392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ζωϊκής παραγωγής</a:t>
            </a:r>
          </a:p>
        </p:txBody>
      </p:sp>
    </p:spTree>
    <p:extLst>
      <p:ext uri="{BB962C8B-B14F-4D97-AF65-F5344CB8AC3E}">
        <p14:creationId xmlns:p14="http://schemas.microsoft.com/office/powerpoint/2010/main" val="344041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1D08091D-4D5B-4C92-B7FC-911CD7716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297" y="1248356"/>
            <a:ext cx="9549312" cy="5172544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3D7146A7-0C9A-4A7B-917C-9C6C1DEBE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" y="42914"/>
            <a:ext cx="3321654" cy="6377985"/>
          </a:xfr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F6C0C2F-80C8-4A03-92B9-05DF3AB4F6D7}"/>
              </a:ext>
            </a:extLst>
          </p:cNvPr>
          <p:cNvSpPr txBox="1"/>
          <p:nvPr/>
        </p:nvSpPr>
        <p:spPr>
          <a:xfrm>
            <a:off x="5687393" y="286603"/>
            <a:ext cx="422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Υπάλληλος διοίκησης &amp; οικονομικών υπηρεσιών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AACFAD1-6B83-4BE9-A52E-05D5E563A0D8}"/>
              </a:ext>
            </a:extLst>
          </p:cNvPr>
          <p:cNvSpPr txBox="1"/>
          <p:nvPr/>
        </p:nvSpPr>
        <p:spPr>
          <a:xfrm>
            <a:off x="3723888" y="1725409"/>
            <a:ext cx="35253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Υπάλληλος εμπορίας &amp; διαφήμισης</a:t>
            </a:r>
          </a:p>
        </p:txBody>
      </p:sp>
    </p:spTree>
    <p:extLst>
      <p:ext uri="{BB962C8B-B14F-4D97-AF65-F5344CB8AC3E}">
        <p14:creationId xmlns:p14="http://schemas.microsoft.com/office/powerpoint/2010/main" val="88526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1D08091D-4D5B-4C92-B7FC-911CD7716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297" y="1248356"/>
            <a:ext cx="9549312" cy="5172544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3D7146A7-0C9A-4A7B-917C-9C6C1DEBE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" y="42914"/>
            <a:ext cx="3321654" cy="6377985"/>
          </a:xfr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6DAE9B8-5FA6-4377-80D7-BB5539BB19B4}"/>
              </a:ext>
            </a:extLst>
          </p:cNvPr>
          <p:cNvSpPr txBox="1"/>
          <p:nvPr/>
        </p:nvSpPr>
        <p:spPr>
          <a:xfrm>
            <a:off x="6583061" y="286603"/>
            <a:ext cx="43170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Υπάλληλος τουριστικών επιχειρήσεων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066A538-8606-485D-BF24-EB98AF32BE69}"/>
              </a:ext>
            </a:extLst>
          </p:cNvPr>
          <p:cNvSpPr txBox="1"/>
          <p:nvPr/>
        </p:nvSpPr>
        <p:spPr>
          <a:xfrm>
            <a:off x="3672070" y="1451022"/>
            <a:ext cx="33929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Υπάλληλος αποθήκης &amp; συστημάτων εφοδιασμού</a:t>
            </a:r>
          </a:p>
        </p:txBody>
      </p:sp>
    </p:spTree>
    <p:extLst>
      <p:ext uri="{BB962C8B-B14F-4D97-AF65-F5344CB8AC3E}">
        <p14:creationId xmlns:p14="http://schemas.microsoft.com/office/powerpoint/2010/main" val="252628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40866D0A-3DCE-4BDE-BBAD-CF5E44F58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580"/>
                    </a14:imgEffect>
                    <a14:imgEffect>
                      <a14:saturation sat="66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399" y="1093169"/>
            <a:ext cx="9154601" cy="517643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AF723482-F492-4545-AFD7-733C5D71E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179"/>
            <a:ext cx="3379304" cy="6337782"/>
          </a:xfr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CD1EB4C-0B99-42CB-A846-6AC775E681CD}"/>
              </a:ext>
            </a:extLst>
          </p:cNvPr>
          <p:cNvSpPr txBox="1"/>
          <p:nvPr/>
        </p:nvSpPr>
        <p:spPr>
          <a:xfrm>
            <a:off x="6096000" y="111343"/>
            <a:ext cx="4201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δομικών έργων και γεωπληροφορικής</a:t>
            </a:r>
          </a:p>
        </p:txBody>
      </p:sp>
    </p:spTree>
    <p:extLst>
      <p:ext uri="{BB962C8B-B14F-4D97-AF65-F5344CB8AC3E}">
        <p14:creationId xmlns:p14="http://schemas.microsoft.com/office/powerpoint/2010/main" val="140301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2DB085C-C8F7-417C-BAB9-6E99DBEF5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177" y="1298627"/>
            <a:ext cx="9305677" cy="502681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BC56D0CA-0970-4217-B078-D7BB304E25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08"/>
            <a:ext cx="3347499" cy="6404247"/>
          </a:xfr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C42417-40D2-43A5-AC17-905C2E4D26A2}"/>
              </a:ext>
            </a:extLst>
          </p:cNvPr>
          <p:cNvSpPr txBox="1"/>
          <p:nvPr/>
        </p:nvSpPr>
        <p:spPr>
          <a:xfrm>
            <a:off x="3150155" y="471249"/>
            <a:ext cx="3392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Γραφικών τεχνών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B44861-1243-4FC7-A282-B177D7DBBAE6}"/>
              </a:ext>
            </a:extLst>
          </p:cNvPr>
          <p:cNvSpPr txBox="1"/>
          <p:nvPr/>
        </p:nvSpPr>
        <p:spPr>
          <a:xfrm>
            <a:off x="7699664" y="377117"/>
            <a:ext cx="43686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Σχεδιασμού- διακόσμησης εσωτερικών χώρων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CF2E7FF-B893-4B82-B924-AB108BE8F3D9}"/>
              </a:ext>
            </a:extLst>
          </p:cNvPr>
          <p:cNvSpPr txBox="1"/>
          <p:nvPr/>
        </p:nvSpPr>
        <p:spPr>
          <a:xfrm>
            <a:off x="7148050" y="5340056"/>
            <a:ext cx="3392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Αργυροχρυσοχοϊας</a:t>
            </a:r>
          </a:p>
        </p:txBody>
      </p:sp>
    </p:spTree>
    <p:extLst>
      <p:ext uri="{BB962C8B-B14F-4D97-AF65-F5344CB8AC3E}">
        <p14:creationId xmlns:p14="http://schemas.microsoft.com/office/powerpoint/2010/main" val="320111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2DB085C-C8F7-417C-BAB9-6E99DBEF5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323" y="1298627"/>
            <a:ext cx="9305677" cy="502681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BC56D0CA-0970-4217-B078-D7BB304E25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08"/>
            <a:ext cx="3347499" cy="6404247"/>
          </a:xfr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C42417-40D2-43A5-AC17-905C2E4D26A2}"/>
              </a:ext>
            </a:extLst>
          </p:cNvPr>
          <p:cNvSpPr txBox="1"/>
          <p:nvPr/>
        </p:nvSpPr>
        <p:spPr>
          <a:xfrm>
            <a:off x="3406381" y="194250"/>
            <a:ext cx="4021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Σχεδίασης και παραγωγής ενδύματος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B44861-1243-4FC7-A282-B177D7DBBAE6}"/>
              </a:ext>
            </a:extLst>
          </p:cNvPr>
          <p:cNvSpPr txBox="1"/>
          <p:nvPr/>
        </p:nvSpPr>
        <p:spPr>
          <a:xfrm>
            <a:off x="6833687" y="5260843"/>
            <a:ext cx="4021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Συντήρησης έργων τέχνης- αποκατάστασης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CF2E7FF-B893-4B82-B924-AB108BE8F3D9}"/>
              </a:ext>
            </a:extLst>
          </p:cNvPr>
          <p:cNvSpPr txBox="1"/>
          <p:nvPr/>
        </p:nvSpPr>
        <p:spPr>
          <a:xfrm>
            <a:off x="8135186" y="286603"/>
            <a:ext cx="3392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Επιπλοποιϊας- Ξυλογλυπτικής</a:t>
            </a:r>
          </a:p>
        </p:txBody>
      </p:sp>
    </p:spTree>
    <p:extLst>
      <p:ext uri="{BB962C8B-B14F-4D97-AF65-F5344CB8AC3E}">
        <p14:creationId xmlns:p14="http://schemas.microsoft.com/office/powerpoint/2010/main" val="319538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C42417-40D2-43A5-AC17-905C2E4D26A2}"/>
              </a:ext>
            </a:extLst>
          </p:cNvPr>
          <p:cNvSpPr txBox="1"/>
          <p:nvPr/>
        </p:nvSpPr>
        <p:spPr>
          <a:xfrm>
            <a:off x="3507783" y="490376"/>
            <a:ext cx="3392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εφαρμογών πληροφορικής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503BB0A-B518-4ABA-9478-E3398EE3C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730" y="2521766"/>
            <a:ext cx="8885620" cy="38260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B44861-1243-4FC7-A282-B177D7DBBAE6}"/>
              </a:ext>
            </a:extLst>
          </p:cNvPr>
          <p:cNvSpPr txBox="1"/>
          <p:nvPr/>
        </p:nvSpPr>
        <p:spPr>
          <a:xfrm>
            <a:off x="7973262" y="734406"/>
            <a:ext cx="4021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Η/Υ και δικτύων Η/Υ</a:t>
            </a:r>
          </a:p>
        </p:txBody>
      </p:sp>
      <p:pic>
        <p:nvPicPr>
          <p:cNvPr id="15" name="Content Placeholder 14">
            <a:extLst>
              <a:ext uri="{FF2B5EF4-FFF2-40B4-BE49-F238E27FC236}">
                <a16:creationId xmlns="" xmlns:a16="http://schemas.microsoft.com/office/drawing/2014/main" id="{534BD225-CCA8-4E0C-9F3D-9C66CF37DA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31347" cy="6347843"/>
          </a:xfrm>
        </p:spPr>
      </p:pic>
    </p:spTree>
    <p:extLst>
      <p:ext uri="{BB962C8B-B14F-4D97-AF65-F5344CB8AC3E}">
        <p14:creationId xmlns:p14="http://schemas.microsoft.com/office/powerpoint/2010/main" val="402207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B9DF505-25E3-4855-9ADD-047A12238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9000" contras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869" y="2092910"/>
            <a:ext cx="9865453" cy="422837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14A0C034-0F3E-498C-B809-A1DAB4E18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23510" cy="6321288"/>
          </a:xfr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C42417-40D2-43A5-AC17-905C2E4D26A2}"/>
              </a:ext>
            </a:extLst>
          </p:cNvPr>
          <p:cNvSpPr txBox="1"/>
          <p:nvPr/>
        </p:nvSpPr>
        <p:spPr>
          <a:xfrm>
            <a:off x="3841144" y="471249"/>
            <a:ext cx="74745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ηλεκτρονικών &amp; υπολογιστικών συστημάτων, εγκαταστάσεων, δικτύων και τηλεπικοινωνιών</a:t>
            </a:r>
          </a:p>
        </p:txBody>
      </p:sp>
    </p:spTree>
    <p:extLst>
      <p:ext uri="{BB962C8B-B14F-4D97-AF65-F5344CB8AC3E}">
        <p14:creationId xmlns:p14="http://schemas.microsoft.com/office/powerpoint/2010/main" val="243383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B9DF505-25E3-4855-9ADD-047A12238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547" y="2079439"/>
            <a:ext cx="9865453" cy="42283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B44861-1243-4FC7-A282-B177D7DBBAE6}"/>
              </a:ext>
            </a:extLst>
          </p:cNvPr>
          <p:cNvSpPr txBox="1"/>
          <p:nvPr/>
        </p:nvSpPr>
        <p:spPr>
          <a:xfrm>
            <a:off x="4790209" y="550183"/>
            <a:ext cx="60720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ηλεκτρολογικών συστημάτων, εγκαταστάσεων και δικτύων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7CF2046-CFF8-4602-88FE-FF7306A182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  <a14:imgEffect>
                      <a14:brightnessContrast bright="9000" contras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869" y="2092910"/>
            <a:ext cx="9865453" cy="422837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14A0C034-0F3E-498C-B809-A1DAB4E18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23510" cy="6321288"/>
          </a:xfrm>
        </p:spPr>
      </p:pic>
    </p:spTree>
    <p:extLst>
      <p:ext uri="{BB962C8B-B14F-4D97-AF65-F5344CB8AC3E}">
        <p14:creationId xmlns:p14="http://schemas.microsoft.com/office/powerpoint/2010/main" val="353881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15EF3C6-8995-4773-A69C-544A51220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26" y="2584597"/>
            <a:ext cx="10204174" cy="3740596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76D266EC-9A0E-4C72-ABB8-59917DF4F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36669" cy="6364047"/>
          </a:xfr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EADC7DE-F1A3-4273-8918-FD469A6699E6}"/>
              </a:ext>
            </a:extLst>
          </p:cNvPr>
          <p:cNvSpPr txBox="1"/>
          <p:nvPr/>
        </p:nvSpPr>
        <p:spPr>
          <a:xfrm>
            <a:off x="8231328" y="886748"/>
            <a:ext cx="4021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εγκαταστάσεων ψύξης, αερισμού &amp; κλιματισμού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C42417-40D2-43A5-AC17-905C2E4D26A2}"/>
              </a:ext>
            </a:extLst>
          </p:cNvPr>
          <p:cNvSpPr txBox="1"/>
          <p:nvPr/>
        </p:nvSpPr>
        <p:spPr>
          <a:xfrm>
            <a:off x="3516493" y="388502"/>
            <a:ext cx="44221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μηχανολογικών εγκαταστάσεων &amp; κατασκευών</a:t>
            </a:r>
          </a:p>
        </p:txBody>
      </p:sp>
    </p:spTree>
    <p:extLst>
      <p:ext uri="{BB962C8B-B14F-4D97-AF65-F5344CB8AC3E}">
        <p14:creationId xmlns:p14="http://schemas.microsoft.com/office/powerpoint/2010/main" val="126373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15EF3C6-8995-4773-A69C-544A51220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26" y="2584597"/>
            <a:ext cx="10204174" cy="3740596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76D266EC-9A0E-4C72-ABB8-59917DF4F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36669" cy="6364047"/>
          </a:xfr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935EA60-159B-4AFF-9420-753A460C3FA1}"/>
              </a:ext>
            </a:extLst>
          </p:cNvPr>
          <p:cNvSpPr txBox="1"/>
          <p:nvPr/>
        </p:nvSpPr>
        <p:spPr>
          <a:xfrm>
            <a:off x="3525481" y="1896392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οχημάτων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B44861-1243-4FC7-A282-B177D7DBBAE6}"/>
              </a:ext>
            </a:extLst>
          </p:cNvPr>
          <p:cNvSpPr txBox="1"/>
          <p:nvPr/>
        </p:nvSpPr>
        <p:spPr>
          <a:xfrm>
            <a:off x="8170368" y="789250"/>
            <a:ext cx="4021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μηχανοσυνθέτης αεροσκαφών</a:t>
            </a:r>
          </a:p>
        </p:txBody>
      </p:sp>
    </p:spTree>
    <p:extLst>
      <p:ext uri="{BB962C8B-B14F-4D97-AF65-F5344CB8AC3E}">
        <p14:creationId xmlns:p14="http://schemas.microsoft.com/office/powerpoint/2010/main" val="160128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15EF3C6-8995-4773-A69C-544A51220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26" y="2584597"/>
            <a:ext cx="10204174" cy="3740596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76D266EC-9A0E-4C72-ABB8-59917DF4F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36669" cy="6364047"/>
          </a:xfr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B44861-1243-4FC7-A282-B177D7DBBAE6}"/>
              </a:ext>
            </a:extLst>
          </p:cNvPr>
          <p:cNvSpPr txBox="1"/>
          <p:nvPr/>
        </p:nvSpPr>
        <p:spPr>
          <a:xfrm>
            <a:off x="5178554" y="388502"/>
            <a:ext cx="51715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Τεχνικός θερμικών &amp; υδραυλικών εγκαταστάσεων &amp; τεχνολογίας πετρελαίου &amp; φυσικού αερίου</a:t>
            </a:r>
          </a:p>
        </p:txBody>
      </p:sp>
    </p:spTree>
    <p:extLst>
      <p:ext uri="{BB962C8B-B14F-4D97-AF65-F5344CB8AC3E}">
        <p14:creationId xmlns:p14="http://schemas.microsoft.com/office/powerpoint/2010/main" val="27411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9D7A0DF-83CE-4FF1-9AA4-13573B63D3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12000" contrast="-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0" y="1446959"/>
            <a:ext cx="9779000" cy="49858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935EA60-159B-4AFF-9420-753A460C3FA1}"/>
              </a:ext>
            </a:extLst>
          </p:cNvPr>
          <p:cNvSpPr txBox="1"/>
          <p:nvPr/>
        </p:nvSpPr>
        <p:spPr>
          <a:xfrm>
            <a:off x="3557229" y="476949"/>
            <a:ext cx="4021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Μηχανικών εμπορικού ναυτικού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E7637402-096E-4309-9758-DF2A65781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643"/>
            <a:ext cx="3295461" cy="6249692"/>
          </a:xfr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EADC7DE-F1A3-4273-8918-FD469A6699E6}"/>
              </a:ext>
            </a:extLst>
          </p:cNvPr>
          <p:cNvSpPr txBox="1"/>
          <p:nvPr/>
        </p:nvSpPr>
        <p:spPr>
          <a:xfrm>
            <a:off x="8170368" y="476948"/>
            <a:ext cx="4021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Πλοιάρχων εμπορικού ναυτικού</a:t>
            </a:r>
          </a:p>
        </p:txBody>
      </p:sp>
    </p:spTree>
    <p:extLst>
      <p:ext uri="{BB962C8B-B14F-4D97-AF65-F5344CB8AC3E}">
        <p14:creationId xmlns:p14="http://schemas.microsoft.com/office/powerpoint/2010/main" val="110589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262CDCE-23DC-43AD-8250-3FB59109D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670" y="1773497"/>
            <a:ext cx="9117330" cy="4558665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1ECCF004-A376-4727-A003-B92CFF817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63402" cy="6402823"/>
          </a:xfr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050262D-7123-4902-A05B-E1FF1984FE1F}"/>
              </a:ext>
            </a:extLst>
          </p:cNvPr>
          <p:cNvSpPr txBox="1"/>
          <p:nvPr/>
        </p:nvSpPr>
        <p:spPr>
          <a:xfrm>
            <a:off x="6126480" y="5689469"/>
            <a:ext cx="4544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βρεφονηπιοκόμων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9D7FC0C-3EA6-49EA-9BA4-2133D0D5388B}"/>
              </a:ext>
            </a:extLst>
          </p:cNvPr>
          <p:cNvSpPr txBox="1"/>
          <p:nvPr/>
        </p:nvSpPr>
        <p:spPr>
          <a:xfrm>
            <a:off x="7913954" y="1872880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οδοντοτεχνίτη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935EA60-159B-4AFF-9420-753A460C3FA1}"/>
              </a:ext>
            </a:extLst>
          </p:cNvPr>
          <p:cNvSpPr txBox="1"/>
          <p:nvPr/>
        </p:nvSpPr>
        <p:spPr>
          <a:xfrm>
            <a:off x="3756069" y="886748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φυσικοθεραπευτή</a:t>
            </a:r>
          </a:p>
        </p:txBody>
      </p:sp>
    </p:spTree>
    <p:extLst>
      <p:ext uri="{BB962C8B-B14F-4D97-AF65-F5344CB8AC3E}">
        <p14:creationId xmlns:p14="http://schemas.microsoft.com/office/powerpoint/2010/main" val="67686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9D7FC0C-3EA6-49EA-9BA4-2133D0D5388B}"/>
              </a:ext>
            </a:extLst>
          </p:cNvPr>
          <p:cNvSpPr txBox="1"/>
          <p:nvPr/>
        </p:nvSpPr>
        <p:spPr>
          <a:xfrm>
            <a:off x="3563406" y="691215"/>
            <a:ext cx="48290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ιατρικών- βιολογικών εργαστηρίων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9DC1CA82-3C31-46FE-95B8-143767776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670" y="1803751"/>
            <a:ext cx="9117330" cy="4558665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1ECCF004-A376-4727-A003-B92CFF817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63402" cy="6402823"/>
          </a:xfr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EADC7DE-F1A3-4273-8918-FD469A6699E6}"/>
              </a:ext>
            </a:extLst>
          </p:cNvPr>
          <p:cNvSpPr txBox="1"/>
          <p:nvPr/>
        </p:nvSpPr>
        <p:spPr>
          <a:xfrm>
            <a:off x="5822545" y="5428795"/>
            <a:ext cx="5139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ακτινολογικών εργαστηρίων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935EA60-159B-4AFF-9420-753A460C3FA1}"/>
              </a:ext>
            </a:extLst>
          </p:cNvPr>
          <p:cNvSpPr txBox="1"/>
          <p:nvPr/>
        </p:nvSpPr>
        <p:spPr>
          <a:xfrm>
            <a:off x="7802188" y="1899115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φαρμακείου</a:t>
            </a:r>
          </a:p>
        </p:txBody>
      </p:sp>
    </p:spTree>
    <p:extLst>
      <p:ext uri="{BB962C8B-B14F-4D97-AF65-F5344CB8AC3E}">
        <p14:creationId xmlns:p14="http://schemas.microsoft.com/office/powerpoint/2010/main" val="46161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		</a:t>
            </a:r>
            <a:endParaRPr lang="el-GR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9D7FC0C-3EA6-49EA-9BA4-2133D0D5388B}"/>
              </a:ext>
            </a:extLst>
          </p:cNvPr>
          <p:cNvSpPr txBox="1"/>
          <p:nvPr/>
        </p:nvSpPr>
        <p:spPr>
          <a:xfrm>
            <a:off x="3263089" y="1006625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Βοηθός νοσηλευτή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9DC1CA82-3C31-46FE-95B8-143767776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670" y="1803751"/>
            <a:ext cx="9117330" cy="4558665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1ECCF004-A376-4727-A003-B92CFF817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63402" cy="6402823"/>
          </a:xfr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EADC7DE-F1A3-4273-8918-FD469A6699E6}"/>
              </a:ext>
            </a:extLst>
          </p:cNvPr>
          <p:cNvSpPr txBox="1"/>
          <p:nvPr/>
        </p:nvSpPr>
        <p:spPr>
          <a:xfrm>
            <a:off x="7438506" y="1920234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Αισθητικής τέχνης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050262D-7123-4902-A05B-E1FF1984FE1F}"/>
              </a:ext>
            </a:extLst>
          </p:cNvPr>
          <p:cNvSpPr txBox="1"/>
          <p:nvPr/>
        </p:nvSpPr>
        <p:spPr>
          <a:xfrm>
            <a:off x="5802043" y="5705352"/>
            <a:ext cx="402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Κομμωτικής τέχνης</a:t>
            </a:r>
          </a:p>
        </p:txBody>
      </p:sp>
    </p:spTree>
    <p:extLst>
      <p:ext uri="{BB962C8B-B14F-4D97-AF65-F5344CB8AC3E}">
        <p14:creationId xmlns:p14="http://schemas.microsoft.com/office/powerpoint/2010/main" val="309350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8000"/>
            <a:lum/>
          </a:blip>
          <a:srcRect/>
          <a:tile tx="0" ty="0" sx="100000" sy="100000" flip="x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</a:t>
            </a:r>
            <a:r>
              <a:rPr lang="el-GR" sz="4900" dirty="0"/>
              <a:t>Σπούδασε στο </a:t>
            </a:r>
            <a:r>
              <a:rPr lang="el-GR" sz="4900" dirty="0">
                <a:solidFill>
                  <a:srgbClr val="C00000"/>
                </a:solidFill>
              </a:rPr>
              <a:t>ΕΠΑ.Λ. </a:t>
            </a:r>
            <a:br>
              <a:rPr lang="el-GR" sz="4900" dirty="0">
                <a:solidFill>
                  <a:srgbClr val="C00000"/>
                </a:solidFill>
              </a:rPr>
            </a:br>
            <a:r>
              <a:rPr lang="el-GR" sz="4900" dirty="0"/>
              <a:t>και απόκτησε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2580F7FA-DD0C-45DC-8050-2FFD294DF9FC}"/>
              </a:ext>
            </a:extLst>
          </p:cNvPr>
          <p:cNvSpPr/>
          <p:nvPr/>
        </p:nvSpPr>
        <p:spPr>
          <a:xfrm>
            <a:off x="487032" y="2206288"/>
            <a:ext cx="62086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Απολυτήριο Λυκείου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3F0705B7-F932-4B69-AA2E-6D9D964CB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672" y="3735556"/>
            <a:ext cx="5836983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Πτυχίο ειδικότητας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5F25912-3438-486E-B8BF-24D767B65681}"/>
              </a:ext>
            </a:extLst>
          </p:cNvPr>
          <p:cNvSpPr/>
          <p:nvPr/>
        </p:nvSpPr>
        <p:spPr>
          <a:xfrm>
            <a:off x="7032590" y="2908336"/>
            <a:ext cx="7729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&amp;</a:t>
            </a:r>
            <a:endParaRPr lang="el-GR" sz="4800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860D844-7FFB-4159-89F3-A12EE7CDCAD9}"/>
              </a:ext>
            </a:extLst>
          </p:cNvPr>
          <p:cNvSpPr txBox="1"/>
          <p:nvPr/>
        </p:nvSpPr>
        <p:spPr>
          <a:xfrm>
            <a:off x="5430740" y="4488321"/>
            <a:ext cx="2374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/>
              <a:t>Επιπέδου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1B5995AA-E823-4E4A-BB30-66E8DABCBB91}"/>
              </a:ext>
            </a:extLst>
          </p:cNvPr>
          <p:cNvSpPr txBox="1"/>
          <p:nvPr/>
        </p:nvSpPr>
        <p:spPr>
          <a:xfrm>
            <a:off x="8229600" y="2409246"/>
            <a:ext cx="2926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Αναγνωρισμένα επαγγελματικά δικαιώματα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942329D-D83D-45A4-A362-24F13AE647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054" y="4495798"/>
            <a:ext cx="3110345" cy="155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27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8000"/>
            <a:lum/>
          </a:blip>
          <a:srcRect/>
          <a:tile tx="0" ty="0" sx="100000" sy="100000" flip="x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9170C261-E120-444E-A477-55FEC0C2C8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937" y="442311"/>
            <a:ext cx="2072923" cy="1379822"/>
          </a:xfrm>
          <a:prstGeom prst="rect">
            <a:avLst/>
          </a:prstGeom>
          <a:effectLst>
            <a:glow rad="127000">
              <a:schemeClr val="accent1"/>
            </a:glow>
            <a:reflection endPos="0" dist="50800" dir="5400000" sy="-100000" algn="bl" rotWithShape="0"/>
          </a:effectLst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sz="4900" dirty="0"/>
              <a:t>Επιπλέον....</a:t>
            </a:r>
            <a:endParaRPr lang="el-GR" sz="4900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70FA1E2-2432-4029-B8E3-44E52B246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51063" y="2126898"/>
            <a:ext cx="5303114" cy="4144638"/>
          </a:xfrm>
        </p:spPr>
        <p:txBody>
          <a:bodyPr>
            <a:normAutofit/>
          </a:bodyPr>
          <a:lstStyle/>
          <a:p>
            <a:pPr algn="ctr"/>
            <a:r>
              <a:rPr lang="el-GR" sz="3200" dirty="0">
                <a:solidFill>
                  <a:schemeClr val="tx1"/>
                </a:solidFill>
              </a:rPr>
              <a:t>Ως απόφοιτος Γενικού Λυκείου</a:t>
            </a:r>
          </a:p>
          <a:p>
            <a:pPr algn="ctr"/>
            <a:r>
              <a:rPr lang="el-GR" sz="3200" dirty="0">
                <a:solidFill>
                  <a:srgbClr val="C00000"/>
                </a:solidFill>
              </a:rPr>
              <a:t>μπορείς να αποκτήσεις:</a:t>
            </a:r>
            <a:endParaRPr lang="el-GR" sz="32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9E0A01BF-AA15-4E76-A6F8-7893D9EC7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364" y="1953057"/>
            <a:ext cx="6023700" cy="4023360"/>
          </a:xfrm>
        </p:spPr>
        <p:txBody>
          <a:bodyPr>
            <a:normAutofit/>
          </a:bodyPr>
          <a:lstStyle/>
          <a:p>
            <a:pPr algn="ctr"/>
            <a:r>
              <a:rPr lang="el-GR" sz="3200" dirty="0">
                <a:solidFill>
                  <a:schemeClr val="tx1"/>
                </a:solidFill>
              </a:rPr>
              <a:t>Ως απόφοιτος ΕΠΑ.Λ. </a:t>
            </a:r>
          </a:p>
          <a:p>
            <a:pPr algn="ctr"/>
            <a:r>
              <a:rPr lang="el-GR" sz="3200" dirty="0">
                <a:solidFill>
                  <a:srgbClr val="C00000"/>
                </a:solidFill>
              </a:rPr>
              <a:t>μπορείς να αποκτήσεις:</a:t>
            </a:r>
          </a:p>
          <a:p>
            <a:pPr algn="ctr"/>
            <a:endParaRPr lang="el-GR" sz="3200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11A362B-5057-4FE7-98E8-D50EFE898E25}"/>
              </a:ext>
            </a:extLst>
          </p:cNvPr>
          <p:cNvSpPr txBox="1"/>
          <p:nvPr/>
        </p:nvSpPr>
        <p:spPr>
          <a:xfrm>
            <a:off x="727363" y="3188298"/>
            <a:ext cx="4031676" cy="1384995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2</a:t>
            </a:r>
            <a:r>
              <a:rPr lang="el-GR" sz="2800" baseline="30000" dirty="0"/>
              <a:t>ο</a:t>
            </a:r>
            <a:r>
              <a:rPr lang="el-GR" sz="2800" dirty="0"/>
              <a:t> πτυχίο ειδικότητας </a:t>
            </a:r>
            <a:r>
              <a:rPr lang="el-GR" sz="2800" dirty="0">
                <a:solidFill>
                  <a:srgbClr val="C00000"/>
                </a:solidFill>
              </a:rPr>
              <a:t>ίδιου</a:t>
            </a:r>
            <a:r>
              <a:rPr lang="el-GR" sz="2800" dirty="0"/>
              <a:t> Τομέα με εγγραφή στη </a:t>
            </a:r>
            <a:r>
              <a:rPr lang="el-GR" sz="2800" dirty="0">
                <a:solidFill>
                  <a:srgbClr val="C00000"/>
                </a:solidFill>
              </a:rPr>
              <a:t>Γ΄ τάξη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7CD127F-1D15-4A95-BCCA-F1FC8CFA9826}"/>
              </a:ext>
            </a:extLst>
          </p:cNvPr>
          <p:cNvSpPr txBox="1"/>
          <p:nvPr/>
        </p:nvSpPr>
        <p:spPr>
          <a:xfrm>
            <a:off x="1371601" y="4807119"/>
            <a:ext cx="4197927" cy="138499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2</a:t>
            </a:r>
            <a:r>
              <a:rPr lang="el-GR" sz="2800" baseline="30000" dirty="0"/>
              <a:t>ο</a:t>
            </a:r>
            <a:r>
              <a:rPr lang="el-GR" sz="2800" dirty="0"/>
              <a:t> πτυχίο ειδικότητας </a:t>
            </a:r>
            <a:r>
              <a:rPr lang="el-GR" sz="2800" dirty="0">
                <a:solidFill>
                  <a:srgbClr val="C00000"/>
                </a:solidFill>
              </a:rPr>
              <a:t>διαφορετικού </a:t>
            </a:r>
            <a:r>
              <a:rPr lang="el-GR" sz="2800" dirty="0"/>
              <a:t>Τομέα με εγγραφή στη </a:t>
            </a:r>
            <a:r>
              <a:rPr lang="el-GR" sz="2800" dirty="0">
                <a:solidFill>
                  <a:srgbClr val="C00000"/>
                </a:solidFill>
              </a:rPr>
              <a:t>Β΄ τάξη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80D0FCB-912F-4503-87FD-1BD26F68B24B}"/>
              </a:ext>
            </a:extLst>
          </p:cNvPr>
          <p:cNvSpPr txBox="1"/>
          <p:nvPr/>
        </p:nvSpPr>
        <p:spPr>
          <a:xfrm>
            <a:off x="7768046" y="3332878"/>
            <a:ext cx="4024051" cy="1384995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2800" dirty="0"/>
              <a:t>πτυχίο ειδικότητας με εγγραφή στη </a:t>
            </a:r>
            <a:r>
              <a:rPr lang="el-GR" sz="2800" dirty="0">
                <a:solidFill>
                  <a:srgbClr val="C00000"/>
                </a:solidFill>
              </a:rPr>
              <a:t>Β΄ τάξη ΕΠΑ.Λ.</a:t>
            </a:r>
          </a:p>
        </p:txBody>
      </p:sp>
    </p:spTree>
    <p:extLst>
      <p:ext uri="{BB962C8B-B14F-4D97-AF65-F5344CB8AC3E}">
        <p14:creationId xmlns:p14="http://schemas.microsoft.com/office/powerpoint/2010/main" val="184239225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5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925" y="634159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 Το </a:t>
            </a:r>
            <a:r>
              <a:rPr lang="el-GR" sz="6000" dirty="0">
                <a:solidFill>
                  <a:srgbClr val="C00000"/>
                </a:solidFill>
              </a:rPr>
              <a:t>Επαγγελματικό Λύκειο</a:t>
            </a:r>
            <a:r>
              <a:rPr lang="el-GR" sz="6000" dirty="0"/>
              <a:t/>
            </a:r>
            <a:br>
              <a:rPr lang="el-GR" sz="6000" dirty="0"/>
            </a:br>
            <a:r>
              <a:rPr lang="el-GR" sz="6000" dirty="0"/>
              <a:t>αναβαθμίζεται</a:t>
            </a:r>
            <a:endParaRPr lang="el-GR" sz="60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54206CC-06DD-476F-A81C-DDD68EBCF095}"/>
              </a:ext>
            </a:extLst>
          </p:cNvPr>
          <p:cNvSpPr txBox="1"/>
          <p:nvPr/>
        </p:nvSpPr>
        <p:spPr>
          <a:xfrm>
            <a:off x="187615" y="2814297"/>
            <a:ext cx="2406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νέα δομή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1BAFC37-D519-44D4-8785-D8DBEC86EF7A}"/>
              </a:ext>
            </a:extLst>
          </p:cNvPr>
          <p:cNvSpPr txBox="1"/>
          <p:nvPr/>
        </p:nvSpPr>
        <p:spPr>
          <a:xfrm>
            <a:off x="9074729" y="3912226"/>
            <a:ext cx="3117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νέα προοπτική </a:t>
            </a:r>
          </a:p>
        </p:txBody>
      </p:sp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228" y="1683376"/>
            <a:ext cx="5912429" cy="4457699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10093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345" y="634159"/>
            <a:ext cx="898398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</a:t>
            </a:r>
            <a:r>
              <a:rPr lang="el-GR" b="1" cap="all" dirty="0">
                <a:ln w="0"/>
                <a:gradFill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 scaled="0"/>
                </a:gradFill>
                <a:effectLst/>
                <a:latin typeface="Arial" pitchFamily="34" charset="0"/>
                <a:cs typeface="Arial" pitchFamily="34" charset="0"/>
              </a:rPr>
              <a:t>ΠΡΟΓΡΑΜΜΑ ΠΟΥ ΥΛΟΠΟΙΕΙΤΑΙ ΣΤΗΝ Α΄ ΤΑΞΗ ΤΩΝ ΕΠΑ.Λ.</a:t>
            </a:r>
            <a:endParaRPr lang="el-GR" sz="6000" dirty="0">
              <a:gradFill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 scaled="0"/>
              </a:gradFill>
              <a:effectLst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3213">
            <a:off x="784647" y="2280015"/>
            <a:ext cx="3797744" cy="2863324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2C0FDD8-40E7-455E-A53D-5B1DA8EC3F1D}"/>
              </a:ext>
            </a:extLst>
          </p:cNvPr>
          <p:cNvSpPr/>
          <p:nvPr/>
        </p:nvSpPr>
        <p:spPr>
          <a:xfrm>
            <a:off x="5236324" y="2191435"/>
            <a:ext cx="663009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l-G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2017-2018:</a:t>
            </a:r>
          </a:p>
          <a:p>
            <a:pPr algn="ctr">
              <a:buNone/>
            </a:pPr>
            <a:r>
              <a:rPr lang="el-GR" sz="2800" b="1" dirty="0">
                <a:latin typeface="Arial" pitchFamily="34" charset="0"/>
                <a:cs typeface="Arial" pitchFamily="34" charset="0"/>
              </a:rPr>
              <a:t>   </a:t>
            </a:r>
            <a:r>
              <a:rPr lang="el-GR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ΠΙΛΟΤΙΚΗ ΕΦΑΡΜΟΓΗ ΣΕ 9 ΕΠΑ.Λ. ΤΗΣ ΧΩΡΑΣ.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27D1E159-F4B2-485F-A006-52389A48DE43}"/>
              </a:ext>
            </a:extLst>
          </p:cNvPr>
          <p:cNvSpPr/>
          <p:nvPr/>
        </p:nvSpPr>
        <p:spPr>
          <a:xfrm>
            <a:off x="4478482" y="4730511"/>
            <a:ext cx="75334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l-G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2018-2021</a:t>
            </a:r>
            <a:r>
              <a:rPr lang="el-G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buNone/>
            </a:pPr>
            <a:r>
              <a:rPr lang="el-GR" b="1" dirty="0"/>
              <a:t>   </a:t>
            </a:r>
            <a:r>
              <a:rPr lang="el-GR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ΚΑΘΟΛΙΚΗ ΕΦΑΡΜΟΓΗ ΣΕ </a:t>
            </a:r>
            <a:r>
              <a:rPr lang="en-US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l-GR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ΛΑ ΤΑ ΕΠΑ.Λ.</a:t>
            </a:r>
          </a:p>
        </p:txBody>
      </p:sp>
    </p:spTree>
    <p:extLst>
      <p:ext uri="{BB962C8B-B14F-4D97-AF65-F5344CB8AC3E}">
        <p14:creationId xmlns:p14="http://schemas.microsoft.com/office/powerpoint/2010/main" val="110559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345" y="634159"/>
            <a:ext cx="898398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6000" dirty="0">
                <a:gradFill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 scaled="0"/>
                </a:gradFill>
                <a:effectLst/>
              </a:rPr>
              <a:t>Οι δράσεις του προγράμματος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3213">
            <a:off x="784647" y="2280015"/>
            <a:ext cx="3797744" cy="2863324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A185D54-52D2-4123-BACB-1881B56128FF}"/>
              </a:ext>
            </a:extLst>
          </p:cNvPr>
          <p:cNvSpPr/>
          <p:nvPr/>
        </p:nvSpPr>
        <p:spPr>
          <a:xfrm>
            <a:off x="5200153" y="2040449"/>
            <a:ext cx="591702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l-GR" sz="2400" b="1" dirty="0">
                <a:ln w="18415" cmpd="sng">
                  <a:solidFill>
                    <a:srgbClr val="FFFFFF"/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Εφαρμογή </a:t>
            </a:r>
            <a:r>
              <a:rPr lang="el-G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εναλλακτικής ενισχυτικής διδασκαλίας</a:t>
            </a:r>
            <a:r>
              <a:rPr lang="el-GR" sz="2400" b="1" dirty="0">
                <a:ln w="18415" cmpd="sng">
                  <a:solidFill>
                    <a:srgbClr val="FFFFFF"/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 στη γλώσσα και τα μαθηματικά με την πρόσληψη φιλολόγων και μαθηματικών. </a:t>
            </a:r>
            <a:endParaRPr lang="el-G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B7FA1841-2A04-4173-A0C6-5BC0D1759235}"/>
              </a:ext>
            </a:extLst>
          </p:cNvPr>
          <p:cNvSpPr/>
          <p:nvPr/>
        </p:nvSpPr>
        <p:spPr>
          <a:xfrm>
            <a:off x="3701262" y="465418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l-G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Ενίσχυση  του γλωσσικού και αριθμητικού γραμματισμού </a:t>
            </a:r>
            <a:r>
              <a:rPr lang="el-GR" sz="2400" b="1" dirty="0">
                <a:ln w="18415" cmpd="sng">
                  <a:solidFill>
                    <a:srgbClr val="FFFFFF"/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των μαθητών  κατά τη μετάβασή τους στο Επαγγελματικό Λύκειο. </a:t>
            </a:r>
          </a:p>
        </p:txBody>
      </p:sp>
    </p:spTree>
    <p:extLst>
      <p:ext uri="{BB962C8B-B14F-4D97-AF65-F5344CB8AC3E}">
        <p14:creationId xmlns:p14="http://schemas.microsoft.com/office/powerpoint/2010/main" val="2016869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345" y="634159"/>
            <a:ext cx="898398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6000" dirty="0">
                <a:gradFill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 scaled="0"/>
                </a:gradFill>
                <a:effectLst/>
              </a:rPr>
              <a:t>Οι δράσεις του προγράμματος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3213">
            <a:off x="784647" y="2280015"/>
            <a:ext cx="3797744" cy="2863324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73AD8CD-5F3C-4942-9B90-ABA2AB11B5E1}"/>
              </a:ext>
            </a:extLst>
          </p:cNvPr>
          <p:cNvSpPr/>
          <p:nvPr/>
        </p:nvSpPr>
        <p:spPr>
          <a:xfrm>
            <a:off x="4805238" y="215963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l-G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Στελέχωση όλων των ΕΠΑ.Λ. με ψυχολόγους από το</a:t>
            </a:r>
          </a:p>
          <a:p>
            <a:pPr algn="ctr">
              <a:buNone/>
            </a:pPr>
            <a:r>
              <a:rPr lang="el-G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l-GR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Σχολικό έτος 2018</a:t>
            </a:r>
            <a:endParaRPr lang="el-GR" sz="2400" dirty="0"/>
          </a:p>
        </p:txBody>
      </p:sp>
      <p:sp>
        <p:nvSpPr>
          <p:cNvPr id="3" name="Arrow: Down 2">
            <a:extLst>
              <a:ext uri="{FF2B5EF4-FFF2-40B4-BE49-F238E27FC236}">
                <a16:creationId xmlns="" xmlns:a16="http://schemas.microsoft.com/office/drawing/2014/main" id="{53D545C8-AB28-4D66-A91B-C3556672ED42}"/>
              </a:ext>
            </a:extLst>
          </p:cNvPr>
          <p:cNvSpPr/>
          <p:nvPr/>
        </p:nvSpPr>
        <p:spPr>
          <a:xfrm>
            <a:off x="7490129" y="3429000"/>
            <a:ext cx="644055" cy="64206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8B6A52C-A7C8-460F-AD7D-04DFD7569D7D}"/>
              </a:ext>
            </a:extLst>
          </p:cNvPr>
          <p:cNvSpPr/>
          <p:nvPr/>
        </p:nvSpPr>
        <p:spPr>
          <a:xfrm>
            <a:off x="4889986" y="4200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l-G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Με στόχο:</a:t>
            </a:r>
          </a:p>
          <a:p>
            <a:pPr algn="ctr">
              <a:buNone/>
            </a:pPr>
            <a:r>
              <a:rPr lang="el-G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l-GR" sz="2400" b="1" dirty="0">
                <a:latin typeface="Arial" pitchFamily="34" charset="0"/>
                <a:cs typeface="Arial" pitchFamily="34" charset="0"/>
              </a:rPr>
              <a:t>την ψυχοκοινωνική στήριξη των μαθητών &amp; τη δικτύωση των σχολείων με υποστηρικτικές δομές.</a:t>
            </a:r>
          </a:p>
        </p:txBody>
      </p:sp>
    </p:spTree>
    <p:extLst>
      <p:ext uri="{BB962C8B-B14F-4D97-AF65-F5344CB8AC3E}">
        <p14:creationId xmlns:p14="http://schemas.microsoft.com/office/powerpoint/2010/main" val="39989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345" y="634159"/>
            <a:ext cx="898398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6000" dirty="0">
                <a:gradFill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 scaled="0"/>
                </a:gradFill>
                <a:effectLst/>
              </a:rPr>
              <a:t>Οι δράσεις του προγράμματος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3213">
            <a:off x="784647" y="2280015"/>
            <a:ext cx="3797744" cy="2863324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73AD8CD-5F3C-4942-9B90-ABA2AB11B5E1}"/>
              </a:ext>
            </a:extLst>
          </p:cNvPr>
          <p:cNvSpPr/>
          <p:nvPr/>
        </p:nvSpPr>
        <p:spPr>
          <a:xfrm>
            <a:off x="4805238" y="215963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l-G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Υλοποίηση χρηματοδοτούμενων σχεδίων δράσης (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PROJECTS</a:t>
            </a:r>
            <a:r>
              <a:rPr lang="el-G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3" name="Arrow: Down 2">
            <a:extLst>
              <a:ext uri="{FF2B5EF4-FFF2-40B4-BE49-F238E27FC236}">
                <a16:creationId xmlns="" xmlns:a16="http://schemas.microsoft.com/office/drawing/2014/main" id="{53D545C8-AB28-4D66-A91B-C3556672ED42}"/>
              </a:ext>
            </a:extLst>
          </p:cNvPr>
          <p:cNvSpPr/>
          <p:nvPr/>
        </p:nvSpPr>
        <p:spPr>
          <a:xfrm>
            <a:off x="7490129" y="3429000"/>
            <a:ext cx="644055" cy="64206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8B6A52C-A7C8-460F-AD7D-04DFD7569D7D}"/>
              </a:ext>
            </a:extLst>
          </p:cNvPr>
          <p:cNvSpPr/>
          <p:nvPr/>
        </p:nvSpPr>
        <p:spPr>
          <a:xfrm>
            <a:off x="4889986" y="4200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l-G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Με στόχο:</a:t>
            </a:r>
          </a:p>
          <a:p>
            <a:pPr algn="ctr">
              <a:buNone/>
            </a:pPr>
            <a:r>
              <a:rPr lang="el-G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την ενίσχυση και ανάδειξη της δημιουργικότητας και της καινοτομίας των μαθητών/-τριών.</a:t>
            </a:r>
            <a:endParaRPr lang="el-G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55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925" y="634159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 Το </a:t>
            </a:r>
            <a:r>
              <a:rPr lang="el-GR" sz="6000" dirty="0">
                <a:solidFill>
                  <a:srgbClr val="C00000"/>
                </a:solidFill>
              </a:rPr>
              <a:t>Επαγγελματικό Λύκειο</a:t>
            </a:r>
            <a:r>
              <a:rPr lang="el-GR" sz="6000" dirty="0"/>
              <a:t/>
            </a:r>
            <a:br>
              <a:rPr lang="el-GR" sz="6000" dirty="0"/>
            </a:br>
            <a:r>
              <a:rPr lang="el-GR" sz="6000" dirty="0"/>
              <a:t>αναβαθμίζεται</a:t>
            </a:r>
            <a:endParaRPr lang="el-GR" sz="60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188" y="4416053"/>
            <a:ext cx="2397743" cy="1807788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B502835-CCA1-4E1D-88F3-93FCF9F70B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737" y="2746466"/>
            <a:ext cx="2895318" cy="203163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3FC17FDA-3C56-4815-B777-E7E5724CA1E6}"/>
              </a:ext>
            </a:extLst>
          </p:cNvPr>
          <p:cNvSpPr/>
          <p:nvPr/>
        </p:nvSpPr>
        <p:spPr>
          <a:xfrm>
            <a:off x="416511" y="2059711"/>
            <a:ext cx="412368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800" dirty="0">
                <a:solidFill>
                  <a:srgbClr val="C00000"/>
                </a:solidFill>
              </a:rPr>
              <a:t>Τα ΕΠΑ.Λ. εξοπλίζονται:</a:t>
            </a:r>
          </a:p>
          <a:p>
            <a:r>
              <a:rPr lang="el-GR" sz="2400" dirty="0"/>
              <a:t> με υποδομές τηλεδιάσκεψης </a:t>
            </a:r>
          </a:p>
          <a:p>
            <a:endParaRPr lang="el-GR" dirty="0"/>
          </a:p>
          <a:p>
            <a:endParaRPr lang="el-GR" dirty="0"/>
          </a:p>
          <a:p>
            <a:endParaRPr lang="el-GR" dirty="0"/>
          </a:p>
          <a:p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</a:t>
            </a:r>
            <a:endParaRPr lang="en-GB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Με στόχο:</a:t>
            </a:r>
          </a:p>
          <a:p>
            <a:endParaRPr lang="el-GR" dirty="0"/>
          </a:p>
          <a:p>
            <a:r>
              <a:rPr lang="el-GR" sz="2400" dirty="0"/>
              <a:t>τη </a:t>
            </a:r>
            <a:r>
              <a:rPr lang="el-GR" sz="2400" dirty="0">
                <a:solidFill>
                  <a:srgbClr val="C00000"/>
                </a:solidFill>
              </a:rPr>
              <a:t>δικτύωση των σχολείων </a:t>
            </a:r>
          </a:p>
          <a:p>
            <a:r>
              <a:rPr lang="el-GR" sz="2400" dirty="0"/>
              <a:t>για καλύτερη επικοινωνία και </a:t>
            </a:r>
          </a:p>
          <a:p>
            <a:r>
              <a:rPr lang="el-GR" sz="2400" dirty="0"/>
              <a:t>ανταλλαγή καλών πρακτικών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="" xmlns:a16="http://schemas.microsoft.com/office/drawing/2014/main" id="{5BC4B56B-B117-42B1-AFEE-457E3D1F819D}"/>
              </a:ext>
            </a:extLst>
          </p:cNvPr>
          <p:cNvSpPr/>
          <p:nvPr/>
        </p:nvSpPr>
        <p:spPr>
          <a:xfrm>
            <a:off x="1036580" y="3229543"/>
            <a:ext cx="516834" cy="53273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2E7CADF-24C2-47CE-A58F-718C9FF82607}"/>
              </a:ext>
            </a:extLst>
          </p:cNvPr>
          <p:cNvSpPr/>
          <p:nvPr/>
        </p:nvSpPr>
        <p:spPr>
          <a:xfrm>
            <a:off x="5299120" y="2151213"/>
            <a:ext cx="433306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800" dirty="0">
                <a:solidFill>
                  <a:srgbClr val="C00000"/>
                </a:solidFill>
              </a:rPr>
              <a:t>Ενεργοποίηση του θεσμού</a:t>
            </a:r>
            <a:r>
              <a:rPr lang="en-GB" sz="2800" dirty="0">
                <a:solidFill>
                  <a:srgbClr val="C00000"/>
                </a:solidFill>
              </a:rPr>
              <a:t>:</a:t>
            </a:r>
          </a:p>
          <a:p>
            <a:r>
              <a:rPr lang="el-GR" dirty="0"/>
              <a:t> </a:t>
            </a:r>
            <a:r>
              <a:rPr lang="el-GR" sz="2400" dirty="0"/>
              <a:t>του συμβούλου καθηγητή </a:t>
            </a:r>
            <a:r>
              <a:rPr lang="en-GB" sz="2400" dirty="0"/>
              <a:t>&amp;</a:t>
            </a:r>
          </a:p>
          <a:p>
            <a:r>
              <a:rPr lang="en-GB" sz="2400" dirty="0"/>
              <a:t>     </a:t>
            </a:r>
            <a:r>
              <a:rPr lang="el-GR" sz="2400" dirty="0"/>
              <a:t>του συμβουλίου τάξης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l-GR" dirty="0"/>
              <a:t> </a:t>
            </a:r>
            <a:r>
              <a:rPr lang="en-GB" dirty="0"/>
              <a:t>  </a:t>
            </a:r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Με στόχο:</a:t>
            </a:r>
          </a:p>
          <a:p>
            <a:endParaRPr lang="en-GB" dirty="0"/>
          </a:p>
          <a:p>
            <a:r>
              <a:rPr lang="el-GR" sz="2400" dirty="0"/>
              <a:t>τη </a:t>
            </a:r>
            <a:r>
              <a:rPr lang="el-GR" sz="2400" dirty="0">
                <a:solidFill>
                  <a:srgbClr val="C00000"/>
                </a:solidFill>
              </a:rPr>
              <a:t>βελτίωση του κλίματος </a:t>
            </a:r>
            <a:endParaRPr lang="en-GB" sz="2400" dirty="0">
              <a:solidFill>
                <a:srgbClr val="C00000"/>
              </a:solidFill>
            </a:endParaRPr>
          </a:p>
          <a:p>
            <a:r>
              <a:rPr lang="el-GR" sz="2400" dirty="0"/>
              <a:t>και </a:t>
            </a:r>
            <a:r>
              <a:rPr lang="el-GR" sz="2400" dirty="0">
                <a:solidFill>
                  <a:srgbClr val="C00000"/>
                </a:solidFill>
              </a:rPr>
              <a:t>της επικοινωνίας </a:t>
            </a:r>
            <a:r>
              <a:rPr lang="el-GR" sz="2400" dirty="0"/>
              <a:t>στην σχολική κοινότητα</a:t>
            </a:r>
          </a:p>
        </p:txBody>
      </p:sp>
      <p:sp>
        <p:nvSpPr>
          <p:cNvPr id="12" name="Arrow: Down 11">
            <a:extLst>
              <a:ext uri="{FF2B5EF4-FFF2-40B4-BE49-F238E27FC236}">
                <a16:creationId xmlns="" xmlns:a16="http://schemas.microsoft.com/office/drawing/2014/main" id="{8CA3EF3D-FF89-40A3-BC84-EB31F3A55825}"/>
              </a:ext>
            </a:extLst>
          </p:cNvPr>
          <p:cNvSpPr/>
          <p:nvPr/>
        </p:nvSpPr>
        <p:spPr>
          <a:xfrm>
            <a:off x="5786291" y="3495912"/>
            <a:ext cx="516834" cy="53273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F2924A94-742B-4CF3-8968-D4811C8A01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138" y="3464114"/>
            <a:ext cx="1148044" cy="119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15238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0" grpId="0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925" y="634159"/>
            <a:ext cx="10058400" cy="120029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 Το </a:t>
            </a:r>
            <a:r>
              <a:rPr lang="el-GR" sz="6000" dirty="0">
                <a:solidFill>
                  <a:srgbClr val="C00000"/>
                </a:solidFill>
              </a:rPr>
              <a:t>Επαγγελματικό Λύκειο</a:t>
            </a:r>
            <a:r>
              <a:rPr lang="el-GR" sz="6000" dirty="0"/>
              <a:t/>
            </a:r>
            <a:br>
              <a:rPr lang="el-GR" sz="6000" dirty="0"/>
            </a:br>
            <a:r>
              <a:rPr lang="el-GR" sz="6000" dirty="0"/>
              <a:t>αναβαθμίζεται</a:t>
            </a:r>
            <a:endParaRPr lang="el-GR" sz="60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6C5885F-BC63-41AB-AF92-A8CA9C4A0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9" name="Content Placeholder 18">
            <a:extLst>
              <a:ext uri="{FF2B5EF4-FFF2-40B4-BE49-F238E27FC236}">
                <a16:creationId xmlns="" xmlns:a16="http://schemas.microsoft.com/office/drawing/2014/main" id="{C1D43FF2-B74B-4A3C-9BF5-7EB25DDA9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188" y="4416053"/>
            <a:ext cx="2397743" cy="1807788"/>
          </a:xfrm>
          <a:effectLst>
            <a:glow rad="520700">
              <a:schemeClr val="tx2">
                <a:lumMod val="20000"/>
                <a:lumOff val="80000"/>
                <a:alpha val="62000"/>
              </a:schemeClr>
            </a:glow>
            <a:innerShdw blurRad="63500" dist="50800" dir="10800000">
              <a:prstClr val="black">
                <a:alpha val="50000"/>
              </a:prstClr>
            </a:innerShdw>
            <a:softEdge rad="127000"/>
          </a:effec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3FC17FDA-3C56-4815-B777-E7E5724CA1E6}"/>
              </a:ext>
            </a:extLst>
          </p:cNvPr>
          <p:cNvSpPr/>
          <p:nvPr/>
        </p:nvSpPr>
        <p:spPr>
          <a:xfrm>
            <a:off x="416511" y="2059711"/>
            <a:ext cx="39148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l-GR" dirty="0"/>
          </a:p>
          <a:p>
            <a:endParaRPr lang="el-GR" dirty="0"/>
          </a:p>
          <a:p>
            <a:pPr algn="ctr"/>
            <a:r>
              <a:rPr lang="el-GR" sz="2400" dirty="0">
                <a:solidFill>
                  <a:srgbClr val="C00000"/>
                </a:solidFill>
              </a:rPr>
              <a:t>Ενθάρρυνση </a:t>
            </a:r>
            <a:r>
              <a:rPr lang="el-GR" sz="2400" dirty="0"/>
              <a:t>ενημερωτικών </a:t>
            </a:r>
            <a:r>
              <a:rPr lang="en-GB" sz="2400" dirty="0"/>
              <a:t>&amp; </a:t>
            </a:r>
            <a:r>
              <a:rPr lang="el-GR" sz="2400" dirty="0"/>
              <a:t>πολιτιστικών </a:t>
            </a:r>
            <a:r>
              <a:rPr lang="el-GR" sz="2400" dirty="0">
                <a:solidFill>
                  <a:srgbClr val="C00000"/>
                </a:solidFill>
              </a:rPr>
              <a:t>δράσεων</a:t>
            </a:r>
          </a:p>
          <a:p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</a:t>
            </a:r>
            <a:endParaRPr lang="en-GB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l-GR" sz="2400" dirty="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CA2002B0-4176-4646-A632-9A94F547ABAA}"/>
              </a:ext>
            </a:extLst>
          </p:cNvPr>
          <p:cNvSpPr/>
          <p:nvPr/>
        </p:nvSpPr>
        <p:spPr>
          <a:xfrm>
            <a:off x="1748006" y="3808301"/>
            <a:ext cx="412368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l-GR" dirty="0"/>
          </a:p>
          <a:p>
            <a:endParaRPr lang="el-GR" dirty="0"/>
          </a:p>
          <a:p>
            <a:pPr algn="ctr"/>
            <a:r>
              <a:rPr lang="el-GR" sz="2400" dirty="0">
                <a:solidFill>
                  <a:srgbClr val="C00000"/>
                </a:solidFill>
              </a:rPr>
              <a:t>Άνοιγμα</a:t>
            </a:r>
            <a:r>
              <a:rPr lang="el-GR" sz="2400" dirty="0"/>
              <a:t> της σχολικής μονάδας </a:t>
            </a:r>
            <a:r>
              <a:rPr lang="el-GR" sz="2400" dirty="0">
                <a:solidFill>
                  <a:srgbClr val="C00000"/>
                </a:solidFill>
              </a:rPr>
              <a:t>στην τοπική κοινωνία</a:t>
            </a:r>
          </a:p>
          <a:p>
            <a:endParaRPr lang="el-GR" dirty="0"/>
          </a:p>
          <a:p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</a:t>
            </a:r>
            <a:endParaRPr lang="en-GB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l-G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l-GR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FB21F02F-CAC2-427A-832F-6F5FFFF2EABE}"/>
              </a:ext>
            </a:extLst>
          </p:cNvPr>
          <p:cNvSpPr/>
          <p:nvPr/>
        </p:nvSpPr>
        <p:spPr>
          <a:xfrm>
            <a:off x="6295687" y="2441947"/>
            <a:ext cx="47083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2400" dirty="0"/>
              <a:t>Δίνουμε </a:t>
            </a:r>
            <a:r>
              <a:rPr lang="el-GR" sz="2400" dirty="0">
                <a:solidFill>
                  <a:srgbClr val="C00000"/>
                </a:solidFill>
              </a:rPr>
              <a:t>πολλαπλές ευκαιρίες στους μαθητές/-τριες </a:t>
            </a:r>
            <a:r>
              <a:rPr lang="el-GR" sz="2400" dirty="0"/>
              <a:t>για να αξιοποιήσουν όλες τις δυνατότητες που προσφέρει η επαγγελματική εκπαίδευση. </a:t>
            </a:r>
          </a:p>
        </p:txBody>
      </p:sp>
      <p:pic>
        <p:nvPicPr>
          <p:cNvPr id="8" name="Content Placeholder 3">
            <a:extLst>
              <a:ext uri="{FF2B5EF4-FFF2-40B4-BE49-F238E27FC236}">
                <a16:creationId xmlns="" xmlns:a16="http://schemas.microsoft.com/office/drawing/2014/main" id="{9256BF81-9AC1-4856-B264-6772E8D126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406189"/>
            <a:ext cx="9280359" cy="93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5707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    </a:t>
            </a:r>
            <a:r>
              <a:rPr lang="el-GR" sz="4900" dirty="0"/>
              <a:t>Μετά την αποφοίτησή σου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942329D-D83D-45A4-A362-24F13AE647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695" y="628942"/>
            <a:ext cx="2002919" cy="100146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69CF3D2F-5E91-429D-BEEB-E8BB4FF5DBF3}"/>
              </a:ext>
            </a:extLst>
          </p:cNvPr>
          <p:cNvSpPr txBox="1"/>
          <p:nvPr/>
        </p:nvSpPr>
        <p:spPr>
          <a:xfrm rot="692317">
            <a:off x="8875380" y="1994555"/>
            <a:ext cx="21297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>
                <a:solidFill>
                  <a:srgbClr val="C00000"/>
                </a:solidFill>
              </a:rPr>
              <a:t>Σε ποσοστό 20% για Τ.Ε.Ι. και 5% για Πανεπιστήμια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E2EA839-7FEC-47FB-BA3A-A796A1CBF6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472" y="3245056"/>
            <a:ext cx="2186735" cy="18450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F266724-9E0E-44E4-B0D6-DF6CD82EBF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985" y="3327743"/>
            <a:ext cx="2639999" cy="15967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E40E504-0D18-43E5-9434-346CAF8C21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00" y="3010407"/>
            <a:ext cx="3617181" cy="14066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C8525038-FB44-4349-96FF-D19DE63B5F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695" y="3437775"/>
            <a:ext cx="2381654" cy="158776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5" name="Content Placeholder 14">
            <a:extLst>
              <a:ext uri="{FF2B5EF4-FFF2-40B4-BE49-F238E27FC236}">
                <a16:creationId xmlns="" xmlns:a16="http://schemas.microsoft.com/office/drawing/2014/main" id="{D4648838-A024-4C75-826B-0ED088023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1"/>
          <a:stretch>
            <a:fillRect/>
          </a:stretch>
        </p:blipFill>
        <p:spPr>
          <a:xfrm>
            <a:off x="1617963" y="2246075"/>
            <a:ext cx="7179923" cy="89817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F79356A9-9030-4620-92A1-B0D05B9D97B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81972"/>
            <a:ext cx="4061362" cy="15967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77940184-32C6-4D63-8B5C-9AABD094DF7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29332" y="5227598"/>
            <a:ext cx="8062668" cy="100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61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0706" y="286603"/>
            <a:ext cx="7816132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Επιπλέον, </a:t>
            </a:r>
            <a:r>
              <a:rPr lang="el-GR" sz="4900" dirty="0"/>
              <a:t>μετά την αποφοίτησή σου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942329D-D83D-45A4-A362-24F13AE647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695" y="628942"/>
            <a:ext cx="2002919" cy="100146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6F7DC281-91D7-48A0-9D9E-51EE14497D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2111" y="2306189"/>
            <a:ext cx="9962453" cy="100146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EB31982-260E-48EB-8590-2D579933485D}"/>
              </a:ext>
            </a:extLst>
          </p:cNvPr>
          <p:cNvSpPr txBox="1"/>
          <p:nvPr/>
        </p:nvSpPr>
        <p:spPr>
          <a:xfrm rot="21394255">
            <a:off x="6604640" y="5013880"/>
            <a:ext cx="21297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>
                <a:solidFill>
                  <a:srgbClr val="C00000"/>
                </a:solidFill>
              </a:rPr>
              <a:t>Απόκτηση επαγγελματικών δικαιωμάτων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33805F38-798B-4ECE-89B2-79CDD140AAB3}"/>
              </a:ext>
            </a:extLst>
          </p:cNvPr>
          <p:cNvSpPr txBox="1"/>
          <p:nvPr/>
        </p:nvSpPr>
        <p:spPr>
          <a:xfrm rot="468841">
            <a:off x="9242958" y="3993038"/>
            <a:ext cx="21297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dirty="0">
                <a:solidFill>
                  <a:srgbClr val="C00000"/>
                </a:solidFill>
              </a:rPr>
              <a:t>Άμεση πρόσβαση στην αγορά εργασίας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D2C06C20-6929-45BB-A2BB-B67C7B2645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97177">
            <a:off x="236523" y="3534179"/>
            <a:ext cx="4488569" cy="137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0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l-GR" dirty="0"/>
              <a:t>    </a:t>
            </a:r>
            <a:r>
              <a:rPr lang="el-GR" sz="4900" dirty="0"/>
              <a:t>Μετά την αποφοίτησή σου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942329D-D83D-45A4-A362-24F13AE647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695" y="628942"/>
            <a:ext cx="2002919" cy="100146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9745D43B-03EA-40A4-920C-42999D5C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993" y="2234046"/>
            <a:ext cx="7035590" cy="3054928"/>
          </a:xfrm>
          <a:prstGeom prst="rect">
            <a:avLst/>
          </a:prstGeom>
        </p:spPr>
      </p:pic>
      <p:pic>
        <p:nvPicPr>
          <p:cNvPr id="8" name="Content Placeholder 3">
            <a:extLst>
              <a:ext uri="{FF2B5EF4-FFF2-40B4-BE49-F238E27FC236}">
                <a16:creationId xmlns="" xmlns:a16="http://schemas.microsoft.com/office/drawing/2014/main" id="{BFB2BA07-B418-4FDA-8DC1-B50FCC0F3F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557962"/>
            <a:ext cx="6869927" cy="79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261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8364" y="525504"/>
            <a:ext cx="7038759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4900" dirty="0"/>
              <a:t>Ποιοί μπορούν να </a:t>
            </a:r>
            <a:br>
              <a:rPr lang="el-GR" sz="4900" dirty="0"/>
            </a:br>
            <a:r>
              <a:rPr lang="el-GR" sz="4900" dirty="0"/>
              <a:t>εγγραφούν  στο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A3291DF-11EC-4703-85EE-79A991C6D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5076"/>
            <a:ext cx="1752752" cy="45342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7E6E1E-AB49-4379-9B75-E497A1E743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32" y="341721"/>
            <a:ext cx="3263714" cy="14171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B2629AE3-291B-4CB1-8060-2B9846ECEB91}"/>
              </a:ext>
            </a:extLst>
          </p:cNvPr>
          <p:cNvSpPr txBox="1"/>
          <p:nvPr/>
        </p:nvSpPr>
        <p:spPr>
          <a:xfrm rot="21299813">
            <a:off x="1659879" y="1887678"/>
            <a:ext cx="30711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Ενήλικες, νέοι και νέες </a:t>
            </a:r>
            <a:r>
              <a:rPr lang="el-GR" sz="2400" dirty="0"/>
              <a:t>χωρίς ηλικιακό φραγμό</a:t>
            </a:r>
          </a:p>
          <a:p>
            <a:pPr algn="ctr"/>
            <a:r>
              <a:rPr lang="el-GR" sz="2400" dirty="0"/>
              <a:t>που βρίσκονται</a:t>
            </a:r>
          </a:p>
          <a:p>
            <a:pPr algn="ctr"/>
            <a:r>
              <a:rPr lang="el-GR" sz="2400" dirty="0"/>
              <a:t>εκτός εκπαίδευσης, κατάρτισης και απασχόλησης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4DBF5E52-47A1-48C9-B4C4-8C61791170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7588" y="1799885"/>
            <a:ext cx="1543650" cy="44967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45167EF-D4C4-4D80-B2C3-522662990D44}"/>
              </a:ext>
            </a:extLst>
          </p:cNvPr>
          <p:cNvSpPr txBox="1"/>
          <p:nvPr/>
        </p:nvSpPr>
        <p:spPr>
          <a:xfrm rot="21212315">
            <a:off x="6460519" y="1879663"/>
            <a:ext cx="32265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Απόφοιτοι Λυκείου </a:t>
            </a:r>
            <a:r>
              <a:rPr lang="el-GR" sz="2400" dirty="0"/>
              <a:t>Γενικού Λυκείου και ΕΠΑ.Λ. που κατέχουν Πτυχίο Ειδικότητας ΕΠΑ.Λ. 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6B383CC-09E9-430E-84FD-E33E96553073}"/>
              </a:ext>
            </a:extLst>
          </p:cNvPr>
          <p:cNvSpPr/>
          <p:nvPr/>
        </p:nvSpPr>
        <p:spPr>
          <a:xfrm>
            <a:off x="4344424" y="4268161"/>
            <a:ext cx="60111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indent="-339725" algn="ctr">
              <a:lnSpc>
                <a:spcPct val="150000"/>
              </a:lnSpc>
              <a:defRPr/>
            </a:pPr>
            <a:r>
              <a:rPr lang="el-GR" sz="2400" dirty="0">
                <a:solidFill>
                  <a:srgbClr val="C00000"/>
                </a:solidFill>
              </a:rPr>
              <a:t>Κριτήρια επιλογής: </a:t>
            </a:r>
          </a:p>
          <a:p>
            <a:pPr marL="625475" indent="-339725" algn="just">
              <a:lnSpc>
                <a:spcPct val="150000"/>
              </a:lnSpc>
              <a:defRPr/>
            </a:pPr>
            <a:r>
              <a:rPr lang="el-GR" sz="2400" dirty="0"/>
              <a:t>ο τύπος του Απολυτηρίου Λυκείου, </a:t>
            </a:r>
          </a:p>
          <a:p>
            <a:pPr marL="625475" indent="-339725" algn="just">
              <a:lnSpc>
                <a:spcPct val="150000"/>
              </a:lnSpc>
              <a:defRPr/>
            </a:pPr>
            <a:r>
              <a:rPr lang="el-GR" sz="2400" dirty="0"/>
              <a:t>ο βαθμός πτυχίου του ΕΠΑ.Λ. και η ηλικία.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7A4626B-2D07-4E64-9944-CBE0D23869AF}"/>
              </a:ext>
            </a:extLst>
          </p:cNvPr>
          <p:cNvSpPr/>
          <p:nvPr/>
        </p:nvSpPr>
        <p:spPr>
          <a:xfrm>
            <a:off x="654627" y="5217292"/>
            <a:ext cx="38550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2400" dirty="0"/>
              <a:t>Παρέχει αναβολή στράτευσης στους νέους</a:t>
            </a:r>
          </a:p>
        </p:txBody>
      </p:sp>
    </p:spTree>
    <p:extLst>
      <p:ext uri="{BB962C8B-B14F-4D97-AF65-F5344CB8AC3E}">
        <p14:creationId xmlns:p14="http://schemas.microsoft.com/office/powerpoint/2010/main" val="313243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8364" y="525504"/>
            <a:ext cx="7038759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4900" dirty="0"/>
              <a:t>Τι προσφέρει στους απόφοιτους ΕΠΑ.Λ. το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7E6E1E-AB49-4379-9B75-E497A1E743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32" y="341721"/>
            <a:ext cx="3263714" cy="1417139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="" xmlns:a16="http://schemas.microsoft.com/office/drawing/2014/main" id="{19EB29D2-CB4E-43F4-90FC-639467C2A6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1741873"/>
              </p:ext>
            </p:extLst>
          </p:nvPr>
        </p:nvGraphicFramePr>
        <p:xfrm>
          <a:off x="2127154" y="1580394"/>
          <a:ext cx="9465848" cy="450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B095D542-D09D-4D60-AF49-F03C00B9AE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1449" y="2078182"/>
            <a:ext cx="1476859" cy="413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56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1472" y="286603"/>
            <a:ext cx="9019309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Χαρακτηριστικά του προγράμματος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8F1E261E-D15C-4747-8FF7-1D96D83D4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306" y="2119744"/>
            <a:ext cx="7136347" cy="4010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974EE98C-3917-4BFF-9ACD-77A237D96528}"/>
              </a:ext>
            </a:extLst>
          </p:cNvPr>
          <p:cNvSpPr txBox="1"/>
          <p:nvPr/>
        </p:nvSpPr>
        <p:spPr>
          <a:xfrm rot="20734927">
            <a:off x="236312" y="3388553"/>
            <a:ext cx="30612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Εκπαίδευση στο χώρο εργασίας </a:t>
            </a:r>
            <a:r>
              <a:rPr lang="el-GR" sz="2400" dirty="0"/>
              <a:t>δημοσίου ή ιδιωτικού τομέα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DF89E8E-988D-43FB-BB1D-013C90AE9D7A}"/>
              </a:ext>
            </a:extLst>
          </p:cNvPr>
          <p:cNvSpPr txBox="1"/>
          <p:nvPr/>
        </p:nvSpPr>
        <p:spPr>
          <a:xfrm rot="392337">
            <a:off x="9221529" y="2290146"/>
            <a:ext cx="30612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/>
              <a:t>4 ημέρες στο χώρο εργασίας</a:t>
            </a:r>
          </a:p>
          <a:p>
            <a:pPr algn="ctr"/>
            <a:r>
              <a:rPr lang="el-GR" sz="2400" dirty="0"/>
              <a:t>1 ημέρα στο σχολείο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41F70292-F16D-427A-9333-602CF8A73B0E}"/>
              </a:ext>
            </a:extLst>
          </p:cNvPr>
          <p:cNvSpPr txBox="1"/>
          <p:nvPr/>
        </p:nvSpPr>
        <p:spPr>
          <a:xfrm rot="21300702">
            <a:off x="8994178" y="4529279"/>
            <a:ext cx="3061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/>
              <a:t>Συγκεκριμένο </a:t>
            </a:r>
            <a:r>
              <a:rPr lang="el-GR" sz="2400" dirty="0">
                <a:solidFill>
                  <a:srgbClr val="C00000"/>
                </a:solidFill>
              </a:rPr>
              <a:t>πρόγραμμα σπουδών </a:t>
            </a:r>
            <a:r>
              <a:rPr lang="el-GR" sz="2400" dirty="0"/>
              <a:t>υπό την επίβλεψη του σχολείου</a:t>
            </a:r>
          </a:p>
        </p:txBody>
      </p:sp>
    </p:spTree>
    <p:extLst>
      <p:ext uri="{BB962C8B-B14F-4D97-AF65-F5344CB8AC3E}">
        <p14:creationId xmlns:p14="http://schemas.microsoft.com/office/powerpoint/2010/main" val="90712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8364" y="286603"/>
            <a:ext cx="6178664" cy="120029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dirty="0"/>
              <a:t>    </a:t>
            </a:r>
            <a:r>
              <a:rPr lang="el-GR" sz="4900" dirty="0"/>
              <a:t>Χαρακτηριστικά του προγράμματος 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AFD1CC2-3923-4A5E-9B5B-A5F7509C5EF9}"/>
              </a:ext>
            </a:extLst>
          </p:cNvPr>
          <p:cNvSpPr txBox="1"/>
          <p:nvPr/>
        </p:nvSpPr>
        <p:spPr>
          <a:xfrm rot="21289418">
            <a:off x="5385602" y="2812494"/>
            <a:ext cx="30612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Πλήρη εργασιακά &amp; ασφαλιστικά δικαιώματα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E1E5D28-A60F-4D9B-86D1-B18F275DC9DF}"/>
              </a:ext>
            </a:extLst>
          </p:cNvPr>
          <p:cNvSpPr txBox="1"/>
          <p:nvPr/>
        </p:nvSpPr>
        <p:spPr>
          <a:xfrm>
            <a:off x="8826383" y="1906906"/>
            <a:ext cx="30612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Μισθός</a:t>
            </a:r>
            <a:r>
              <a:rPr lang="el-GR" sz="2400" dirty="0"/>
              <a:t> στο 75% του κατώτατου ημερομισθίου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D7E5216-E12E-425A-A0C1-9301021EF971}"/>
              </a:ext>
            </a:extLst>
          </p:cNvPr>
          <p:cNvSpPr txBox="1"/>
          <p:nvPr/>
        </p:nvSpPr>
        <p:spPr>
          <a:xfrm>
            <a:off x="384698" y="5061232"/>
            <a:ext cx="4138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Αναγνωρισμένος τίτλος σπουδών </a:t>
            </a:r>
            <a:r>
              <a:rPr lang="el-GR" sz="2400" dirty="0"/>
              <a:t>επιπέδου 5- μετά από εξετάσεις πιστοποίησης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F8CC7082-48B5-49A6-8C9A-A44EF03F00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564" y="3949014"/>
            <a:ext cx="5718464" cy="23125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87C014B-3C16-4F5C-93A7-E2ECA578C9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960" y="71729"/>
            <a:ext cx="3556676" cy="16300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69E7E50A-857E-46C9-A0BD-FA43C1A36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972" y="1996316"/>
            <a:ext cx="4572396" cy="2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16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8365" y="525504"/>
            <a:ext cx="6617340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4900" dirty="0"/>
              <a:t>Κατά το 9μηνο πρόγραμμα: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7E6E1E-AB49-4379-9B75-E497A1E743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705" y="376258"/>
            <a:ext cx="3263714" cy="141713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E84FF428-E0EC-44C6-9EBE-89F33DC8D678}"/>
              </a:ext>
            </a:extLst>
          </p:cNvPr>
          <p:cNvSpPr txBox="1"/>
          <p:nvPr/>
        </p:nvSpPr>
        <p:spPr>
          <a:xfrm>
            <a:off x="597671" y="2361504"/>
            <a:ext cx="3564082" cy="2862322"/>
          </a:xfrm>
          <a:prstGeom prst="rect">
            <a:avLst/>
          </a:prstGeom>
          <a:noFill/>
          <a:ln cmpd="dbl"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Εργαστηριακό μάθημα στο σχολείο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 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l-GR" sz="2400" dirty="0">
                <a:latin typeface="Arial" pitchFamily="34" charset="0"/>
                <a:cs typeface="Arial" pitchFamily="34" charset="0"/>
              </a:rPr>
              <a:t>στην ειδικότητά τους  (203 ώρες, 1 ημέρα την εβδομάδα)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9DAFFE7-8A84-47EF-9389-26AFB9FEC6C4}"/>
              </a:ext>
            </a:extLst>
          </p:cNvPr>
          <p:cNvSpPr/>
          <p:nvPr/>
        </p:nvSpPr>
        <p:spPr>
          <a:xfrm>
            <a:off x="7367154" y="2441864"/>
            <a:ext cx="4310302" cy="3443823"/>
          </a:xfrm>
          <a:prstGeom prst="rect">
            <a:avLst/>
          </a:prstGeom>
          <a:ln cmpd="sng"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Πρόγραμμα Εκπαίδευσης σε χώρο εργασίας δημοσίου ή ιδιωτικού τομέα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l-GR" sz="2400" dirty="0">
                <a:latin typeface="Arial" pitchFamily="34" charset="0"/>
                <a:cs typeface="Arial" pitchFamily="34" charset="0"/>
              </a:rPr>
              <a:t>(9 μήνες, 4 ημέρες/ εβδομάδα, 7 ώρες/ ημέρα) </a:t>
            </a:r>
          </a:p>
        </p:txBody>
      </p:sp>
      <p:sp>
        <p:nvSpPr>
          <p:cNvPr id="15" name="Plus Sign 14">
            <a:extLst>
              <a:ext uri="{FF2B5EF4-FFF2-40B4-BE49-F238E27FC236}">
                <a16:creationId xmlns="" xmlns:a16="http://schemas.microsoft.com/office/drawing/2014/main" id="{81E47AB9-A139-4F2E-97BE-DFCE8FFA57EE}"/>
              </a:ext>
            </a:extLst>
          </p:cNvPr>
          <p:cNvSpPr/>
          <p:nvPr/>
        </p:nvSpPr>
        <p:spPr>
          <a:xfrm>
            <a:off x="5299364" y="3190009"/>
            <a:ext cx="1444336" cy="139238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6985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0092" y="525504"/>
            <a:ext cx="6189384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4900" dirty="0"/>
              <a:t>Κατά το 9μηνο πρόγραμμα: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7E6E1E-AB49-4379-9B75-E497A1E743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32" y="341721"/>
            <a:ext cx="3263714" cy="141713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C8F4939-7960-413C-A55F-8A4ED8F3C469}"/>
              </a:ext>
            </a:extLst>
          </p:cNvPr>
          <p:cNvSpPr/>
          <p:nvPr/>
        </p:nvSpPr>
        <p:spPr>
          <a:xfrm rot="21385173">
            <a:off x="284018" y="1947562"/>
            <a:ext cx="6096000" cy="1685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2400" dirty="0">
                <a:latin typeface="Arial" pitchFamily="34" charset="0"/>
                <a:cs typeface="Arial" pitchFamily="34" charset="0"/>
              </a:rPr>
              <a:t>Στο χώρο εργασίας υπογράφεται </a:t>
            </a:r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σύμβαση μαθητείας 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με εκπαιδευτή στο χώρο απασχόλησης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D7316D28-F575-4437-BD02-B39DAB907AFB}"/>
              </a:ext>
            </a:extLst>
          </p:cNvPr>
          <p:cNvSpPr/>
          <p:nvPr/>
        </p:nvSpPr>
        <p:spPr>
          <a:xfrm>
            <a:off x="-657592" y="4491942"/>
            <a:ext cx="63142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lvl="0" indent="-274638" algn="ctr"/>
            <a:r>
              <a:rPr lang="el-GR" sz="2400" dirty="0">
                <a:latin typeface="Arial" pitchFamily="34" charset="0"/>
                <a:cs typeface="Arial" pitchFamily="34" charset="0"/>
              </a:rPr>
              <a:t>Οι</a:t>
            </a:r>
            <a:r>
              <a:rPr lang="el-GR" dirty="0">
                <a:latin typeface="Arial" pitchFamily="34" charset="0"/>
                <a:cs typeface="Arial" pitchFamily="34" charset="0"/>
              </a:rPr>
              <a:t> 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υπεύθυνοι σχολείου και φορέα απασχόλησης ελέγχουν 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722313" lvl="0" indent="-274638" algn="ctr"/>
            <a:r>
              <a:rPr lang="el-GR" sz="2400" dirty="0">
                <a:latin typeface="Arial" pitchFamily="34" charset="0"/>
                <a:cs typeface="Arial" pitchFamily="34" charset="0"/>
              </a:rPr>
              <a:t>την </a:t>
            </a:r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τήρηση κριτηρίων του πλαισίου ποιότητας μαθητείας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2544950-DE47-431A-A5AA-ACBFFCCFC992}"/>
              </a:ext>
            </a:extLst>
          </p:cNvPr>
          <p:cNvSpPr/>
          <p:nvPr/>
        </p:nvSpPr>
        <p:spPr>
          <a:xfrm>
            <a:off x="7549427" y="1975913"/>
            <a:ext cx="42965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lvl="0" indent="-274638"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Συστηματική συνεργασία μεταξύ</a:t>
            </a:r>
            <a:r>
              <a:rPr lang="en-GB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GB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EA60FEBB-7054-4E12-8BA6-53D8A20B4F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17" y="3029737"/>
            <a:ext cx="2371725" cy="237172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ABAE5F66-905D-410E-8C83-0A975FA8E1A8}"/>
              </a:ext>
            </a:extLst>
          </p:cNvPr>
          <p:cNvSpPr txBox="1"/>
          <p:nvPr/>
        </p:nvSpPr>
        <p:spPr>
          <a:xfrm>
            <a:off x="7895426" y="2972101"/>
            <a:ext cx="42965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2313" lvl="0" indent="-274638"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του εκπαιδευτικού </a:t>
            </a:r>
            <a:endParaRPr lang="en-GB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722313" lvl="0" indent="-274638" algn="ctr"/>
            <a:r>
              <a:rPr lang="el-GR" sz="2000" dirty="0">
                <a:latin typeface="Arial" pitchFamily="34" charset="0"/>
                <a:cs typeface="Arial" pitchFamily="34" charset="0"/>
              </a:rPr>
              <a:t>(διδάσκοντα και επόπτη από την πλευρά του σχολείου)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EEBD0E85-02FD-4BED-9386-838F1D533EDD}"/>
              </a:ext>
            </a:extLst>
          </p:cNvPr>
          <p:cNvSpPr txBox="1"/>
          <p:nvPr/>
        </p:nvSpPr>
        <p:spPr>
          <a:xfrm>
            <a:off x="8281689" y="5162945"/>
            <a:ext cx="3524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και του εκπαιδευτή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 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l-GR" sz="2000" dirty="0">
                <a:latin typeface="Arial" pitchFamily="34" charset="0"/>
                <a:cs typeface="Arial" pitchFamily="34" charset="0"/>
              </a:rPr>
              <a:t>στο χώρο απασχόλησης</a:t>
            </a:r>
            <a:endParaRPr lang="el-GR" sz="2000" dirty="0"/>
          </a:p>
        </p:txBody>
      </p:sp>
      <p:sp>
        <p:nvSpPr>
          <p:cNvPr id="20" name="Plus Sign 19">
            <a:extLst>
              <a:ext uri="{FF2B5EF4-FFF2-40B4-BE49-F238E27FC236}">
                <a16:creationId xmlns="" xmlns:a16="http://schemas.microsoft.com/office/drawing/2014/main" id="{A0884223-4508-4940-BF33-C189C99A21CF}"/>
              </a:ext>
            </a:extLst>
          </p:cNvPr>
          <p:cNvSpPr/>
          <p:nvPr/>
        </p:nvSpPr>
        <p:spPr>
          <a:xfrm>
            <a:off x="9824421" y="4333460"/>
            <a:ext cx="571500" cy="54534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85485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8" grpId="0"/>
      <p:bldP spid="19" grpId="0"/>
      <p:bldP spid="2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517" y="525504"/>
            <a:ext cx="6047315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4900" dirty="0">
                <a:solidFill>
                  <a:schemeClr val="accent2"/>
                </a:solidFill>
              </a:rPr>
              <a:t>Μετά την ολοκλήρωση του προγράμματος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7E6E1E-AB49-4379-9B75-E497A1E743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32" y="341721"/>
            <a:ext cx="3263714" cy="141713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42B2A933-B3BC-4CE0-BB7A-474A618EBAB9}"/>
              </a:ext>
            </a:extLst>
          </p:cNvPr>
          <p:cNvSpPr/>
          <p:nvPr/>
        </p:nvSpPr>
        <p:spPr>
          <a:xfrm>
            <a:off x="417460" y="2039112"/>
            <a:ext cx="8136855" cy="94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l-GR" sz="2400" dirty="0">
                <a:latin typeface="Arial" pitchFamily="34" charset="0"/>
                <a:cs typeface="Arial" pitchFamily="34" charset="0"/>
              </a:rPr>
              <a:t>Η συμμετοχή και επιτυχής ολοκλήρωση του προγράμματος της Μαθητείας αντιστοιχεί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 </a:t>
            </a:r>
            <a:endParaRPr lang="el-GR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B08824E-7F77-4F78-871B-6CC3CBDE0983}"/>
              </a:ext>
            </a:extLst>
          </p:cNvPr>
          <p:cNvSpPr/>
          <p:nvPr/>
        </p:nvSpPr>
        <p:spPr>
          <a:xfrm>
            <a:off x="636603" y="3118116"/>
            <a:ext cx="4894118" cy="1055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l-GR" sz="2400" dirty="0">
                <a:latin typeface="Arial" pitchFamily="34" charset="0"/>
                <a:cs typeface="Arial" pitchFamily="34" charset="0"/>
              </a:rPr>
              <a:t>στο </a:t>
            </a:r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επίπεδο 5 </a:t>
            </a:r>
          </a:p>
          <a:p>
            <a:pPr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l-GR" sz="2400" dirty="0">
                <a:latin typeface="Arial" pitchFamily="34" charset="0"/>
                <a:cs typeface="Arial" pitchFamily="34" charset="0"/>
              </a:rPr>
              <a:t>του Εθνικού Πλαισίου Προσόντων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10AE2D3D-D86C-4E80-B87A-F63012924EBE}"/>
              </a:ext>
            </a:extLst>
          </p:cNvPr>
          <p:cNvSpPr/>
          <p:nvPr/>
        </p:nvSpPr>
        <p:spPr>
          <a:xfrm>
            <a:off x="304364" y="4646457"/>
            <a:ext cx="6096000" cy="13276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l-GR" sz="2000" dirty="0">
                <a:latin typeface="Arial" pitchFamily="34" charset="0"/>
                <a:cs typeface="Arial" pitchFamily="34" charset="0"/>
              </a:rPr>
              <a:t>χορηγείται μετά την ολοκλήρωση </a:t>
            </a:r>
          </a:p>
          <a:p>
            <a:pPr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l-GR" sz="2000" dirty="0">
                <a:latin typeface="Arial" pitchFamily="34" charset="0"/>
                <a:cs typeface="Arial" pitchFamily="34" charset="0"/>
              </a:rPr>
              <a:t>των διαδικασιών πιστοποίησης </a:t>
            </a:r>
          </a:p>
          <a:p>
            <a:pPr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el-GR" sz="2000" dirty="0">
                <a:latin typeface="Arial" pitchFamily="34" charset="0"/>
                <a:cs typeface="Arial" pitchFamily="34" charset="0"/>
              </a:rPr>
              <a:t>των προσόντων τους από τον </a:t>
            </a:r>
            <a:r>
              <a:rPr lang="el-G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ΕΟΠΠΕΠ</a:t>
            </a:r>
            <a:endParaRPr lang="el-GR" sz="2000" dirty="0">
              <a:solidFill>
                <a:srgbClr val="C00000"/>
              </a:solidFill>
            </a:endParaRPr>
          </a:p>
        </p:txBody>
      </p:sp>
      <p:sp>
        <p:nvSpPr>
          <p:cNvPr id="14" name="Arrow: Down 13">
            <a:extLst>
              <a:ext uri="{FF2B5EF4-FFF2-40B4-BE49-F238E27FC236}">
                <a16:creationId xmlns="" xmlns:a16="http://schemas.microsoft.com/office/drawing/2014/main" id="{6CEB3B7A-9D0B-4477-B188-3CC649CA44B3}"/>
              </a:ext>
            </a:extLst>
          </p:cNvPr>
          <p:cNvSpPr/>
          <p:nvPr/>
        </p:nvSpPr>
        <p:spPr>
          <a:xfrm>
            <a:off x="2928742" y="4228900"/>
            <a:ext cx="309839" cy="417557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FAE73580-12C4-4914-9300-F53C31F1C0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258" y="2926314"/>
            <a:ext cx="3362325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59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517" y="525504"/>
            <a:ext cx="6047315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5400" dirty="0">
                <a:latin typeface="Arial" pitchFamily="34" charset="0"/>
                <a:cs typeface="Arial" pitchFamily="34" charset="0"/>
              </a:rPr>
              <a:t>Οφέλη για τους μαθητευόμενους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7E6E1E-AB49-4379-9B75-E497A1E743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32" y="341721"/>
            <a:ext cx="3263714" cy="14171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107406C-B7EB-42DF-BA7F-08FB5A49D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2655736"/>
            <a:ext cx="7043508" cy="36767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51C97DE-ED87-4D52-9796-C8C03A6D2CB1}"/>
              </a:ext>
            </a:extLst>
          </p:cNvPr>
          <p:cNvSpPr/>
          <p:nvPr/>
        </p:nvSpPr>
        <p:spPr>
          <a:xfrm>
            <a:off x="1961321" y="2557942"/>
            <a:ext cx="49642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l-G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/>
              <a:t> </a:t>
            </a:r>
          </a:p>
          <a:p>
            <a:endParaRPr lang="el-GR" dirty="0"/>
          </a:p>
          <a:p>
            <a:endParaRPr lang="el-G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l-GR" dirty="0"/>
          </a:p>
          <a:p>
            <a:endParaRPr lang="el-GR" dirty="0"/>
          </a:p>
          <a:p>
            <a:endParaRPr lang="el-GR" dirty="0"/>
          </a:p>
          <a:p>
            <a:endParaRPr lang="el-GR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991B03E-4038-4C80-9060-B79EF70F809A}"/>
              </a:ext>
            </a:extLst>
          </p:cNvPr>
          <p:cNvSpPr txBox="1"/>
          <p:nvPr/>
        </p:nvSpPr>
        <p:spPr>
          <a:xfrm>
            <a:off x="304364" y="5025225"/>
            <a:ext cx="2605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>
                <a:solidFill>
                  <a:srgbClr val="C00000"/>
                </a:solidFill>
              </a:rPr>
              <a:t>Ανάπτυξη δεξιοτήτων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B23A0A1D-5B8A-43F9-973C-C4025A8D8703}"/>
              </a:ext>
            </a:extLst>
          </p:cNvPr>
          <p:cNvSpPr txBox="1"/>
          <p:nvPr/>
        </p:nvSpPr>
        <p:spPr>
          <a:xfrm>
            <a:off x="5167639" y="4986211"/>
            <a:ext cx="3165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Απόκτηση εργασιακής εμπειρίας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304AEB5-50D8-4268-AD7D-16456078FC34}"/>
              </a:ext>
            </a:extLst>
          </p:cNvPr>
          <p:cNvSpPr txBox="1"/>
          <p:nvPr/>
        </p:nvSpPr>
        <p:spPr>
          <a:xfrm>
            <a:off x="7620592" y="2364587"/>
            <a:ext cx="4079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Βελτίωση πρακτικών δεξιοτήτων που ζητά η αγορά εργασίας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CC5EE4B-25AC-48BA-A73E-C59E295D2DDD}"/>
              </a:ext>
            </a:extLst>
          </p:cNvPr>
          <p:cNvSpPr txBox="1"/>
          <p:nvPr/>
        </p:nvSpPr>
        <p:spPr>
          <a:xfrm>
            <a:off x="8112980" y="4173458"/>
            <a:ext cx="4079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/>
              <a:t>Πιστοποιημένη προϋπηρεσία για τη βελτίωση του βιογραφικού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63F3A306-9D25-4DC7-9797-18335E23E47F}"/>
              </a:ext>
            </a:extLst>
          </p:cNvPr>
          <p:cNvSpPr txBox="1"/>
          <p:nvPr/>
        </p:nvSpPr>
        <p:spPr>
          <a:xfrm>
            <a:off x="577084" y="1906906"/>
            <a:ext cx="61734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/>
              <a:t>Απασχόληση για μεγαλύτερο χρονικό διάστημα και σε καλύτερα αμειβόμενες θέσεις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217643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8" grpId="0"/>
      <p:bldP spid="16" grpId="0"/>
      <p:bldP spid="1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7E44C365-5376-42F9-B1CD-DF35D4B9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517" y="525504"/>
            <a:ext cx="6335114" cy="104957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el-GR" sz="5400" dirty="0">
                <a:latin typeface="Arial" pitchFamily="34" charset="0"/>
                <a:cs typeface="Arial" pitchFamily="34" charset="0"/>
              </a:rPr>
              <a:t>Οφέλη για την κοινωνία</a:t>
            </a:r>
            <a:endParaRPr lang="el-GR" sz="49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82D15B4-CA8D-45AA-9753-2433865BC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1263" r="22709" b="4872"/>
          <a:stretch/>
        </p:blipFill>
        <p:spPr>
          <a:xfrm>
            <a:off x="304364" y="70906"/>
            <a:ext cx="1944000" cy="1836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991B03E-4038-4C80-9060-B79EF70F809A}"/>
              </a:ext>
            </a:extLst>
          </p:cNvPr>
          <p:cNvSpPr txBox="1"/>
          <p:nvPr/>
        </p:nvSpPr>
        <p:spPr>
          <a:xfrm>
            <a:off x="8997803" y="4158405"/>
            <a:ext cx="2605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Ενίσχυση κοινωνικής ένταξης</a:t>
            </a:r>
            <a:r>
              <a:rPr lang="el-GR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304AEB5-50D8-4268-AD7D-16456078FC34}"/>
              </a:ext>
            </a:extLst>
          </p:cNvPr>
          <p:cNvSpPr txBox="1"/>
          <p:nvPr/>
        </p:nvSpPr>
        <p:spPr>
          <a:xfrm>
            <a:off x="340007" y="2005767"/>
            <a:ext cx="4079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/>
              <a:t>Απόκτηση δεξιοτήτων με βάση τις ανάγκες της αγοράς εργασίας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CC5EE4B-25AC-48BA-A73E-C59E295D2DDD}"/>
              </a:ext>
            </a:extLst>
          </p:cNvPr>
          <p:cNvSpPr txBox="1"/>
          <p:nvPr/>
        </p:nvSpPr>
        <p:spPr>
          <a:xfrm>
            <a:off x="8025515" y="2005767"/>
            <a:ext cx="4079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latin typeface="Arial" pitchFamily="34" charset="0"/>
                <a:cs typeface="Arial" pitchFamily="34" charset="0"/>
              </a:rPr>
              <a:t>Σύνδεση εκπαίδευσης και απασχόλησης</a:t>
            </a:r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568A0B8F-220E-48D5-84EF-57792E87F9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9" y="3153222"/>
            <a:ext cx="5274704" cy="31792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9776D98E-817D-449F-AD6E-AA1761BD3D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375" y="-552279"/>
            <a:ext cx="2019300" cy="230832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B23A0A1D-5B8A-43F9-973C-C4025A8D8703}"/>
              </a:ext>
            </a:extLst>
          </p:cNvPr>
          <p:cNvSpPr txBox="1"/>
          <p:nvPr/>
        </p:nvSpPr>
        <p:spPr>
          <a:xfrm>
            <a:off x="5319423" y="3086486"/>
            <a:ext cx="31657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Ανάπτυξη προσόντων</a:t>
            </a:r>
          </a:p>
          <a:p>
            <a:pPr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&amp; 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Βελτίωση απασχόλησης </a:t>
            </a:r>
          </a:p>
          <a:p>
            <a:pPr algn="ctr"/>
            <a:r>
              <a:rPr lang="el-G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για νέους και νέες</a:t>
            </a:r>
            <a:endParaRPr lang="en-GB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Content Placeholder 3">
            <a:extLst>
              <a:ext uri="{FF2B5EF4-FFF2-40B4-BE49-F238E27FC236}">
                <a16:creationId xmlns="" xmlns:a16="http://schemas.microsoft.com/office/drawing/2014/main" id="{35D0E9E9-37B8-4D3F-AA13-D623B05B00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423" y="5637475"/>
            <a:ext cx="6872577" cy="69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38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6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49705" y="2374977"/>
            <a:ext cx="10058400" cy="1347537"/>
          </a:xfrm>
        </p:spPr>
        <p:txBody>
          <a:bodyPr>
            <a:normAutofit fontScale="90000"/>
          </a:bodyPr>
          <a:lstStyle/>
          <a:p>
            <a:pPr algn="ctr"/>
            <a:r>
              <a:rPr lang="el-GR" sz="6600" b="1" dirty="0" smtClean="0">
                <a:solidFill>
                  <a:srgbClr val="C00000"/>
                </a:solidFill>
              </a:rPr>
              <a:t>ΕΠΑ.Λ.</a:t>
            </a:r>
            <a:r>
              <a:rPr lang="el-GR" sz="6000" dirty="0" smtClean="0"/>
              <a:t/>
            </a:r>
            <a:br>
              <a:rPr lang="el-GR" sz="6000" dirty="0" smtClean="0"/>
            </a:br>
            <a:endParaRPr lang="el-GR" sz="6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96853" cy="1702421"/>
          </a:xfrm>
        </p:spPr>
      </p:pic>
      <p:sp>
        <p:nvSpPr>
          <p:cNvPr id="5" name="TextBox 4"/>
          <p:cNvSpPr txBox="1"/>
          <p:nvPr/>
        </p:nvSpPr>
        <p:spPr>
          <a:xfrm>
            <a:off x="553453" y="5006824"/>
            <a:ext cx="10840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Σας ευχαριστούμε για την προσοχή σας.</a:t>
            </a:r>
            <a:endParaRPr lang="el-GR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167063" y="3373598"/>
            <a:ext cx="90236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4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Ένα Λύκειο με </a:t>
            </a:r>
            <a:r>
              <a:rPr lang="el-GR" sz="4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προοπτική</a:t>
            </a:r>
            <a:r>
              <a:rPr lang="el-GR" sz="4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l-GR" sz="4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l-GR" sz="4400" dirty="0"/>
          </a:p>
        </p:txBody>
      </p:sp>
    </p:spTree>
    <p:extLst>
      <p:ext uri="{BB962C8B-B14F-4D97-AF65-F5344CB8AC3E}">
        <p14:creationId xmlns:p14="http://schemas.microsoft.com/office/powerpoint/2010/main" val="275215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02006FA4-1611-4B07-AF7F-85CF6D20EB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2309</TotalTime>
  <Words>919</Words>
  <Application>Microsoft Office PowerPoint</Application>
  <PresentationFormat>Προσαρμογή</PresentationFormat>
  <Paragraphs>220</Paragraphs>
  <Slides>43</Slides>
  <Notes>0</Notes>
  <HiddenSlides>0</HiddenSlides>
  <MMClips>1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43</vt:i4>
      </vt:variant>
    </vt:vector>
  </HeadingPairs>
  <TitlesOfParts>
    <vt:vector size="44" baseType="lpstr">
      <vt:lpstr>Retrospect</vt:lpstr>
      <vt:lpstr>ΕΠΑ.Λ. </vt:lpstr>
      <vt:lpstr>    Ποια είναι η                     δομή του Επαγγελματικού Λυκείου</vt:lpstr>
      <vt:lpstr>Ποια είναι η  δομή του Επαγγελματικού Λυκείου</vt:lpstr>
      <vt:lpstr>     Ποια είναι η                     δομή του Επαγγελματικού Λυκείου</vt:lpstr>
      <vt:lpstr>ΤΟ ΕΠΑΓΓΕΛΜΑΤΙΚΟ ΛΥΚΕΙΟ            προσφέρει  9 τομείς  &amp; 35 ειδικότητες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  Σπούδασε στο ΕΠΑ.Λ.  και απόκτησε</vt:lpstr>
      <vt:lpstr>Επιπλέον....</vt:lpstr>
      <vt:lpstr>     Το Επαγγελματικό Λύκειο αναβαθμίζεται</vt:lpstr>
      <vt:lpstr> ΠΡΟΓΡΑΜΜΑ ΠΟΥ ΥΛΟΠΟΙΕΙΤΑΙ ΣΤΗΝ Α΄ ΤΑΞΗ ΤΩΝ ΕΠΑ.Λ.</vt:lpstr>
      <vt:lpstr>Οι δράσεις του προγράμματος</vt:lpstr>
      <vt:lpstr>Οι δράσεις του προγράμματος</vt:lpstr>
      <vt:lpstr>Οι δράσεις του προγράμματος</vt:lpstr>
      <vt:lpstr>     Το Επαγγελματικό Λύκειο αναβαθμίζεται</vt:lpstr>
      <vt:lpstr>     Το Επαγγελματικό Λύκειο αναβαθμίζεται</vt:lpstr>
      <vt:lpstr>    Μετά την αποφοίτησή σου</vt:lpstr>
      <vt:lpstr>    Επιπλέον, μετά την αποφοίτησή σου</vt:lpstr>
      <vt:lpstr>    Μετά την αποφοίτησή σου</vt:lpstr>
      <vt:lpstr>Ποιοί μπορούν να  εγγραφούν  στο</vt:lpstr>
      <vt:lpstr>Τι προσφέρει στους απόφοιτους ΕΠΑ.Λ. το</vt:lpstr>
      <vt:lpstr>    Χαρακτηριστικά του προγράμματος</vt:lpstr>
      <vt:lpstr>    Χαρακτηριστικά του προγράμματος </vt:lpstr>
      <vt:lpstr>Κατά το 9μηνο πρόγραμμα:</vt:lpstr>
      <vt:lpstr>Κατά το 9μηνο πρόγραμμα:</vt:lpstr>
      <vt:lpstr>Μετά την ολοκλήρωση του προγράμματος </vt:lpstr>
      <vt:lpstr>Οφέλη για τους μαθητευόμενους</vt:lpstr>
      <vt:lpstr>Οφέλη για την κοινωνία</vt:lpstr>
      <vt:lpstr>ΕΠΑ.Λ.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ΤΟ ΕΠΑΓΓΕΛΜΑΤΙΚΟ ΛΥΚΕΙΟ</dc:title>
  <dc:creator>yfypourgos_mp@minedu.gov.gr</dc:creator>
  <cp:lastModifiedBy>Αθανάσιος Τσαγκατάκης</cp:lastModifiedBy>
  <cp:revision>123</cp:revision>
  <dcterms:created xsi:type="dcterms:W3CDTF">2018-01-31T18:49:04Z</dcterms:created>
  <dcterms:modified xsi:type="dcterms:W3CDTF">2018-03-23T07:53:19Z</dcterms:modified>
</cp:coreProperties>
</file>