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0" r:id="rId2"/>
    <p:sldId id="284" r:id="rId3"/>
    <p:sldId id="258" r:id="rId4"/>
    <p:sldId id="266" r:id="rId5"/>
    <p:sldId id="267" r:id="rId6"/>
    <p:sldId id="268" r:id="rId7"/>
    <p:sldId id="285" r:id="rId8"/>
    <p:sldId id="273" r:id="rId9"/>
    <p:sldId id="270" r:id="rId10"/>
    <p:sldId id="287" r:id="rId11"/>
    <p:sldId id="292" r:id="rId12"/>
    <p:sldId id="289" r:id="rId13"/>
    <p:sldId id="293" r:id="rId14"/>
    <p:sldId id="295" r:id="rId15"/>
    <p:sldId id="296" r:id="rId16"/>
    <p:sldId id="297" r:id="rId17"/>
    <p:sldId id="298" r:id="rId18"/>
    <p:sldId id="261" r:id="rId19"/>
    <p:sldId id="300" r:id="rId20"/>
    <p:sldId id="303" r:id="rId21"/>
    <p:sldId id="304" r:id="rId22"/>
    <p:sldId id="305" r:id="rId23"/>
    <p:sldId id="307" r:id="rId24"/>
    <p:sldId id="310" r:id="rId25"/>
    <p:sldId id="308" r:id="rId26"/>
    <p:sldId id="279" r:id="rId27"/>
    <p:sldId id="274" r:id="rId28"/>
    <p:sldId id="275" r:id="rId29"/>
    <p:sldId id="276" r:id="rId30"/>
    <p:sldId id="277" r:id="rId31"/>
    <p:sldId id="278"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6" autoAdjust="0"/>
    <p:restoredTop sz="99821" autoAdjust="0"/>
  </p:normalViewPr>
  <p:slideViewPr>
    <p:cSldViewPr>
      <p:cViewPr varScale="1">
        <p:scale>
          <a:sx n="74" d="100"/>
          <a:sy n="74" d="100"/>
        </p:scale>
        <p:origin x="-14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796"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1E50D4-64BA-48CE-A2A0-C305B09D4ED4}" type="datetimeFigureOut">
              <a:rPr lang="el-GR" smtClean="0"/>
              <a:pPr/>
              <a:t>12/3/2018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FCD95-EACE-4334-B3EB-0AEE31627AB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4F2C247-8FA0-4E61-A092-EE718839468F}" type="datetimeFigureOut">
              <a:rPr lang="el-GR" smtClean="0"/>
              <a:pPr/>
              <a:t>12/3/2018</a:t>
            </a:fld>
            <a:endParaRPr lang="el-GR"/>
          </a:p>
        </p:txBody>
      </p:sp>
      <p:sp>
        <p:nvSpPr>
          <p:cNvPr id="16" name="Slide Number Placeholder 15"/>
          <p:cNvSpPr>
            <a:spLocks noGrp="1"/>
          </p:cNvSpPr>
          <p:nvPr>
            <p:ph type="sldNum" sz="quarter" idx="11"/>
          </p:nvPr>
        </p:nvSpPr>
        <p:spPr/>
        <p:txBody>
          <a:bodyPr/>
          <a:lstStyle/>
          <a:p>
            <a:fld id="{D033EF6B-E21D-4C33-809C-03E1C4FFE78A}" type="slidenum">
              <a:rPr lang="el-GR" smtClean="0"/>
              <a:pPr/>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F2C247-8FA0-4E61-A092-EE718839468F}" type="datetimeFigureOut">
              <a:rPr lang="el-GR" smtClean="0"/>
              <a:pPr/>
              <a:t>12/3/2018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33EF6B-E21D-4C33-809C-03E1C4FFE78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F2C247-8FA0-4E61-A092-EE718839468F}" type="datetimeFigureOut">
              <a:rPr lang="el-GR" smtClean="0"/>
              <a:pPr/>
              <a:t>12/3/2018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33EF6B-E21D-4C33-809C-03E1C4FFE78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4F2C247-8FA0-4E61-A092-EE718839468F}" type="datetimeFigureOut">
              <a:rPr lang="el-GR" smtClean="0"/>
              <a:pPr/>
              <a:t>12/3/2018</a:t>
            </a:fld>
            <a:endParaRPr lang="el-GR"/>
          </a:p>
        </p:txBody>
      </p:sp>
      <p:sp>
        <p:nvSpPr>
          <p:cNvPr id="15" name="Slide Number Placeholder 14"/>
          <p:cNvSpPr>
            <a:spLocks noGrp="1"/>
          </p:cNvSpPr>
          <p:nvPr>
            <p:ph type="sldNum" sz="quarter" idx="15"/>
          </p:nvPr>
        </p:nvSpPr>
        <p:spPr/>
        <p:txBody>
          <a:bodyPr/>
          <a:lstStyle>
            <a:lvl1pPr algn="ctr">
              <a:defRPr/>
            </a:lvl1pPr>
          </a:lstStyle>
          <a:p>
            <a:fld id="{D033EF6B-E21D-4C33-809C-03E1C4FFE78A}" type="slidenum">
              <a:rPr lang="el-GR" smtClean="0"/>
              <a:pPr/>
              <a:t>‹#›</a:t>
            </a:fld>
            <a:endParaRPr lang="el-GR"/>
          </a:p>
        </p:txBody>
      </p:sp>
      <p:sp>
        <p:nvSpPr>
          <p:cNvPr id="16" name="Footer Placeholder 15"/>
          <p:cNvSpPr>
            <a:spLocks noGrp="1"/>
          </p:cNvSpPr>
          <p:nvPr>
            <p:ph type="ftr" sz="quarter" idx="16"/>
          </p:nvPr>
        </p:nvSpPr>
        <p:spPr/>
        <p:txBody>
          <a:bodyPr/>
          <a:lstStyle/>
          <a:p>
            <a:endParaRPr lang="el-G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F2C247-8FA0-4E61-A092-EE718839468F}" type="datetimeFigureOut">
              <a:rPr lang="el-GR" smtClean="0"/>
              <a:pPr/>
              <a:t>12/3/2018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33EF6B-E21D-4C33-809C-03E1C4FFE78A}" type="slidenum">
              <a:rPr lang="el-GR" smtClean="0"/>
              <a:pPr/>
              <a:t>‹#›</a:t>
            </a:fld>
            <a:endParaRPr lang="el-G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F2C247-8FA0-4E61-A092-EE718839468F}" type="datetimeFigureOut">
              <a:rPr lang="el-GR" smtClean="0"/>
              <a:pPr/>
              <a:t>12/3/2018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033EF6B-E21D-4C33-809C-03E1C4FFE78A}"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033EF6B-E21D-4C33-809C-03E1C4FFE78A}" type="slidenum">
              <a:rPr lang="el-GR" smtClean="0"/>
              <a:pPr/>
              <a:t>‹#›</a:t>
            </a:fld>
            <a:endParaRPr lang="el-GR"/>
          </a:p>
        </p:txBody>
      </p:sp>
      <p:sp>
        <p:nvSpPr>
          <p:cNvPr id="8" name="Footer Placeholder 7"/>
          <p:cNvSpPr>
            <a:spLocks noGrp="1"/>
          </p:cNvSpPr>
          <p:nvPr>
            <p:ph type="ftr" sz="quarter" idx="11"/>
          </p:nvPr>
        </p:nvSpPr>
        <p:spPr/>
        <p:txBody>
          <a:bodyPr/>
          <a:lstStyle/>
          <a:p>
            <a:endParaRPr lang="el-GR"/>
          </a:p>
        </p:txBody>
      </p:sp>
      <p:sp>
        <p:nvSpPr>
          <p:cNvPr id="7" name="Date Placeholder 6"/>
          <p:cNvSpPr>
            <a:spLocks noGrp="1"/>
          </p:cNvSpPr>
          <p:nvPr>
            <p:ph type="dt" sz="half" idx="10"/>
          </p:nvPr>
        </p:nvSpPr>
        <p:spPr/>
        <p:txBody>
          <a:bodyPr/>
          <a:lstStyle/>
          <a:p>
            <a:fld id="{F4F2C247-8FA0-4E61-A092-EE718839468F}" type="datetimeFigureOut">
              <a:rPr lang="el-GR" smtClean="0"/>
              <a:pPr/>
              <a:t>12/3/2018</a:t>
            </a:fld>
            <a:endParaRPr lang="el-G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F2C247-8FA0-4E61-A092-EE718839468F}" type="datetimeFigureOut">
              <a:rPr lang="el-GR" smtClean="0"/>
              <a:pPr/>
              <a:t>12/3/2018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033EF6B-E21D-4C33-809C-03E1C4FFE78A}"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2C247-8FA0-4E61-A092-EE718839468F}" type="datetimeFigureOut">
              <a:rPr lang="el-GR" smtClean="0"/>
              <a:pPr/>
              <a:t>12/3/2018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033EF6B-E21D-4C33-809C-03E1C4FFE78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4F2C247-8FA0-4E61-A092-EE718839468F}" type="datetimeFigureOut">
              <a:rPr lang="el-GR" smtClean="0"/>
              <a:pPr/>
              <a:t>12/3/2018</a:t>
            </a:fld>
            <a:endParaRPr lang="el-GR"/>
          </a:p>
        </p:txBody>
      </p:sp>
      <p:sp>
        <p:nvSpPr>
          <p:cNvPr id="9" name="Slide Number Placeholder 8"/>
          <p:cNvSpPr>
            <a:spLocks noGrp="1"/>
          </p:cNvSpPr>
          <p:nvPr>
            <p:ph type="sldNum" sz="quarter" idx="15"/>
          </p:nvPr>
        </p:nvSpPr>
        <p:spPr/>
        <p:txBody>
          <a:bodyPr/>
          <a:lstStyle/>
          <a:p>
            <a:fld id="{D033EF6B-E21D-4C33-809C-03E1C4FFE78A}" type="slidenum">
              <a:rPr lang="el-GR" smtClean="0"/>
              <a:pPr/>
              <a:t>‹#›</a:t>
            </a:fld>
            <a:endParaRPr lang="el-GR"/>
          </a:p>
        </p:txBody>
      </p:sp>
      <p:sp>
        <p:nvSpPr>
          <p:cNvPr id="10" name="Footer Placeholder 9"/>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4F2C247-8FA0-4E61-A092-EE718839468F}" type="datetimeFigureOut">
              <a:rPr lang="el-GR" smtClean="0"/>
              <a:pPr/>
              <a:t>12/3/2018</a:t>
            </a:fld>
            <a:endParaRPr lang="el-GR"/>
          </a:p>
        </p:txBody>
      </p:sp>
      <p:sp>
        <p:nvSpPr>
          <p:cNvPr id="9" name="Slide Number Placeholder 8"/>
          <p:cNvSpPr>
            <a:spLocks noGrp="1"/>
          </p:cNvSpPr>
          <p:nvPr>
            <p:ph type="sldNum" sz="quarter" idx="11"/>
          </p:nvPr>
        </p:nvSpPr>
        <p:spPr/>
        <p:txBody>
          <a:bodyPr/>
          <a:lstStyle/>
          <a:p>
            <a:fld id="{D033EF6B-E21D-4C33-809C-03E1C4FFE78A}" type="slidenum">
              <a:rPr lang="el-GR" smtClean="0"/>
              <a:pPr/>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4F2C247-8FA0-4E61-A092-EE718839468F}" type="datetimeFigureOut">
              <a:rPr lang="el-GR" smtClean="0"/>
              <a:pPr/>
              <a:t>12/3/2018</a:t>
            </a:fld>
            <a:endParaRPr lang="el-G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033EF6B-E21D-4C33-809C-03E1C4FFE78A}" type="slidenum">
              <a:rPr lang="el-GR" smtClean="0"/>
              <a:pPr/>
              <a:t>‹#›</a:t>
            </a:fld>
            <a:endParaRPr lang="el-G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2667000"/>
          </a:xfrm>
        </p:spPr>
        <p:txBody>
          <a:bodyPr>
            <a:normAutofit fontScale="77500" lnSpcReduction="20000"/>
          </a:bodyPr>
          <a:lstStyle/>
          <a:p>
            <a:r>
              <a:rPr lang="el-GR" sz="6000" b="1" dirty="0" err="1" smtClean="0">
                <a:solidFill>
                  <a:schemeClr val="bg1"/>
                </a:solidFill>
                <a:latin typeface="Comic Sans MS" pitchFamily="66" charset="0"/>
              </a:rPr>
              <a:t>Διαβά</a:t>
            </a:r>
            <a:r>
              <a:rPr lang="el-GR" sz="6000" b="1" dirty="0" smtClean="0">
                <a:solidFill>
                  <a:schemeClr val="bg1"/>
                </a:solidFill>
                <a:latin typeface="Comic Sans MS" pitchFamily="66" charset="0"/>
              </a:rPr>
              <a:t>-ζω </a:t>
            </a:r>
          </a:p>
          <a:p>
            <a:r>
              <a:rPr lang="el-GR" sz="6000" b="1" dirty="0" smtClean="0">
                <a:solidFill>
                  <a:schemeClr val="bg1"/>
                </a:solidFill>
                <a:latin typeface="Comic Sans MS" pitchFamily="66" charset="0"/>
              </a:rPr>
              <a:t>Αλλά-ζω</a:t>
            </a:r>
          </a:p>
          <a:p>
            <a:pPr>
              <a:buNone/>
            </a:pPr>
            <a:r>
              <a:rPr lang="el-GR" sz="6000" b="1" dirty="0" smtClean="0">
                <a:solidFill>
                  <a:schemeClr val="bg1"/>
                </a:solidFill>
                <a:latin typeface="Comic Sans MS" pitchFamily="66" charset="0"/>
              </a:rPr>
              <a:t>                                    ΖΩ !!</a:t>
            </a:r>
          </a:p>
        </p:txBody>
      </p:sp>
      <p:sp>
        <p:nvSpPr>
          <p:cNvPr id="2" name="Title 1"/>
          <p:cNvSpPr>
            <a:spLocks noGrp="1"/>
          </p:cNvSpPr>
          <p:nvPr>
            <p:ph type="title"/>
          </p:nvPr>
        </p:nvSpPr>
        <p:spPr>
          <a:xfrm>
            <a:off x="457200" y="-243408"/>
            <a:ext cx="8229600" cy="2808312"/>
          </a:xfrm>
        </p:spPr>
        <p:txBody>
          <a:bodyPr>
            <a:normAutofit/>
          </a:bodyPr>
          <a:lstStyle/>
          <a:p>
            <a:r>
              <a:rPr lang="el-GR" b="1" dirty="0" smtClean="0">
                <a:solidFill>
                  <a:schemeClr val="bg1"/>
                </a:solidFill>
                <a:latin typeface="Comic Sans MS" pitchFamily="66" charset="0"/>
              </a:rPr>
              <a:t>Η Γυναίκα στη Νεοελληνική Λογοτεχνία</a:t>
            </a:r>
            <a:br>
              <a:rPr lang="el-GR" b="1" dirty="0" smtClean="0">
                <a:solidFill>
                  <a:schemeClr val="bg1"/>
                </a:solidFill>
                <a:latin typeface="Comic Sans MS" pitchFamily="66" charset="0"/>
              </a:rPr>
            </a:br>
            <a:r>
              <a:rPr lang="el-GR" b="1" dirty="0" smtClean="0">
                <a:solidFill>
                  <a:schemeClr val="bg1"/>
                </a:solidFill>
                <a:latin typeface="Comic Sans MS" pitchFamily="66" charset="0"/>
              </a:rPr>
              <a:t>Υπεύθυνη </a:t>
            </a:r>
            <a:r>
              <a:rPr lang="el-GR" b="1" smtClean="0">
                <a:solidFill>
                  <a:schemeClr val="bg1"/>
                </a:solidFill>
                <a:latin typeface="Comic Sans MS" pitchFamily="66" charset="0"/>
              </a:rPr>
              <a:t>προγράμματος </a:t>
            </a:r>
            <a:br>
              <a:rPr lang="el-GR" b="1" smtClean="0">
                <a:solidFill>
                  <a:schemeClr val="bg1"/>
                </a:solidFill>
                <a:latin typeface="Comic Sans MS" pitchFamily="66" charset="0"/>
              </a:rPr>
            </a:br>
            <a:r>
              <a:rPr lang="el-GR" b="1" smtClean="0">
                <a:solidFill>
                  <a:schemeClr val="bg1"/>
                </a:solidFill>
                <a:latin typeface="Comic Sans MS" pitchFamily="66" charset="0"/>
              </a:rPr>
              <a:t>Εύη </a:t>
            </a:r>
            <a:r>
              <a:rPr lang="el-GR" b="1" dirty="0" err="1" smtClean="0">
                <a:solidFill>
                  <a:schemeClr val="bg1"/>
                </a:solidFill>
                <a:latin typeface="Comic Sans MS" pitchFamily="66" charset="0"/>
              </a:rPr>
              <a:t>Κουτρουμπάκη</a:t>
            </a:r>
            <a:endParaRPr lang="en-AU" b="1"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x\Desktop\16995991_10155270517678643_3857059706802580286_n.jpg"/>
          <p:cNvPicPr>
            <a:picLocks noGrp="1" noChangeAspect="1" noChangeArrowheads="1"/>
          </p:cNvPicPr>
          <p:nvPr>
            <p:ph idx="1"/>
          </p:nvPr>
        </p:nvPicPr>
        <p:blipFill>
          <a:blip r:embed="rId2" cstate="print"/>
          <a:stretch>
            <a:fillRect/>
          </a:stretch>
        </p:blipFill>
        <p:spPr bwMode="auto">
          <a:xfrm>
            <a:off x="1524000" y="1524000"/>
            <a:ext cx="6096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normAutofit fontScale="90000"/>
          </a:bodyPr>
          <a:lstStyle/>
          <a:p>
            <a:r>
              <a:rPr lang="el-GR" b="1" dirty="0" smtClean="0">
                <a:solidFill>
                  <a:schemeClr val="bg1"/>
                </a:solidFill>
                <a:latin typeface="Comic Sans MS" pitchFamily="66" charset="0"/>
              </a:rPr>
              <a:t>Γιάννης </a:t>
            </a:r>
            <a:r>
              <a:rPr lang="el-GR" b="1" dirty="0" err="1" smtClean="0">
                <a:solidFill>
                  <a:schemeClr val="bg1"/>
                </a:solidFill>
                <a:latin typeface="Comic Sans MS" pitchFamily="66" charset="0"/>
              </a:rPr>
              <a:t>Καλαβριανός</a:t>
            </a:r>
            <a:r>
              <a:rPr lang="el-GR" b="1" dirty="0" smtClean="0">
                <a:solidFill>
                  <a:schemeClr val="bg1"/>
                </a:solidFill>
                <a:latin typeface="Comic Sans MS" pitchFamily="66" charset="0"/>
              </a:rPr>
              <a:t/>
            </a:r>
            <a:br>
              <a:rPr lang="el-GR" b="1" dirty="0" smtClean="0">
                <a:solidFill>
                  <a:schemeClr val="bg1"/>
                </a:solidFill>
                <a:latin typeface="Comic Sans MS" pitchFamily="66" charset="0"/>
              </a:rPr>
            </a:br>
            <a:r>
              <a:rPr lang="el-GR" b="1" dirty="0" err="1" smtClean="0">
                <a:solidFill>
                  <a:schemeClr val="bg1"/>
                </a:solidFill>
                <a:latin typeface="Comic Sans MS" pitchFamily="66" charset="0"/>
              </a:rPr>
              <a:t>Αβελάρδος</a:t>
            </a:r>
            <a:r>
              <a:rPr lang="el-GR" b="1" dirty="0" smtClean="0">
                <a:solidFill>
                  <a:schemeClr val="bg1"/>
                </a:solidFill>
                <a:latin typeface="Comic Sans MS" pitchFamily="66" charset="0"/>
              </a:rPr>
              <a:t> και </a:t>
            </a:r>
            <a:r>
              <a:rPr lang="el-GR" b="1" dirty="0" err="1" smtClean="0">
                <a:solidFill>
                  <a:schemeClr val="bg1"/>
                </a:solidFill>
                <a:latin typeface="Comic Sans MS" pitchFamily="66" charset="0"/>
              </a:rPr>
              <a:t>Ελοίζα</a:t>
            </a:r>
            <a:endParaRPr lang="en-AU" b="1" dirty="0">
              <a:solidFill>
                <a:schemeClr val="bg1"/>
              </a:solidFill>
              <a:latin typeface="Comic Sans MS" pitchFamily="66" charset="0"/>
            </a:endParaRPr>
          </a:p>
        </p:txBody>
      </p:sp>
    </p:spTree>
  </p:cSld>
  <p:clrMapOvr>
    <a:masterClrMapping/>
  </p:clrMapOvr>
  <p:transition>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sp>
        <p:nvSpPr>
          <p:cNvPr id="2" name="Title 1"/>
          <p:cNvSpPr>
            <a:spLocks noGrp="1"/>
          </p:cNvSpPr>
          <p:nvPr>
            <p:ph type="title"/>
          </p:nvPr>
        </p:nvSpPr>
        <p:spPr/>
        <p:txBody>
          <a:bodyPr/>
          <a:lstStyle/>
          <a:p>
            <a:endParaRPr lang="en-AU"/>
          </a:p>
        </p:txBody>
      </p:sp>
      <p:pic>
        <p:nvPicPr>
          <p:cNvPr id="4" name="Picture 2" descr="C:\Users\x\Desktop\16864831_10155270526908643_1565737237310416996_n.jpg"/>
          <p:cNvPicPr>
            <a:picLocks noChangeAspect="1" noChangeArrowheads="1"/>
          </p:cNvPicPr>
          <p:nvPr/>
        </p:nvPicPr>
        <p:blipFill>
          <a:blip r:embed="rId2" cstate="print"/>
          <a:srcRect/>
          <a:stretch>
            <a:fillRect/>
          </a:stretch>
        </p:blipFill>
        <p:spPr bwMode="auto">
          <a:xfrm>
            <a:off x="467545" y="476672"/>
            <a:ext cx="8280920" cy="59046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x\Desktop\25498119_10156206349538643_1232535132280481760_n.jpg"/>
          <p:cNvPicPr>
            <a:picLocks noGrp="1" noChangeAspect="1" noChangeArrowheads="1"/>
          </p:cNvPicPr>
          <p:nvPr>
            <p:ph idx="1"/>
          </p:nvPr>
        </p:nvPicPr>
        <p:blipFill>
          <a:blip r:embed="rId2" cstate="print"/>
          <a:stretch>
            <a:fillRect/>
          </a:stretch>
        </p:blipFill>
        <p:spPr bwMode="auto">
          <a:xfrm>
            <a:off x="1132251" y="1524000"/>
            <a:ext cx="6879498"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l-GR" b="1" dirty="0" smtClean="0">
                <a:solidFill>
                  <a:schemeClr val="bg1"/>
                </a:solidFill>
                <a:latin typeface="Comic Sans MS" pitchFamily="66" charset="0"/>
              </a:rPr>
              <a:t>Γιάννης </a:t>
            </a:r>
            <a:r>
              <a:rPr lang="el-GR" b="1" dirty="0" err="1" smtClean="0">
                <a:solidFill>
                  <a:schemeClr val="bg1"/>
                </a:solidFill>
                <a:latin typeface="Comic Sans MS" pitchFamily="66" charset="0"/>
              </a:rPr>
              <a:t>Μακριδάκης</a:t>
            </a:r>
            <a:r>
              <a:rPr lang="el-GR" b="1" dirty="0" smtClean="0">
                <a:solidFill>
                  <a:schemeClr val="bg1"/>
                </a:solidFill>
                <a:latin typeface="Comic Sans MS" pitchFamily="66" charset="0"/>
              </a:rPr>
              <a:t> </a:t>
            </a:r>
            <a:br>
              <a:rPr lang="el-GR" b="1" dirty="0" smtClean="0">
                <a:solidFill>
                  <a:schemeClr val="bg1"/>
                </a:solidFill>
                <a:latin typeface="Comic Sans MS" pitchFamily="66" charset="0"/>
              </a:rPr>
            </a:br>
            <a:r>
              <a:rPr lang="el-GR" b="1" dirty="0" smtClean="0">
                <a:solidFill>
                  <a:schemeClr val="bg1"/>
                </a:solidFill>
                <a:latin typeface="Comic Sans MS" pitchFamily="66" charset="0"/>
              </a:rPr>
              <a:t>Ήλιος με Δόντια</a:t>
            </a:r>
            <a:endParaRPr lang="en-AU" b="1"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sp>
        <p:nvSpPr>
          <p:cNvPr id="2" name="Title 1"/>
          <p:cNvSpPr>
            <a:spLocks noGrp="1"/>
          </p:cNvSpPr>
          <p:nvPr>
            <p:ph type="title"/>
          </p:nvPr>
        </p:nvSpPr>
        <p:spPr/>
        <p:txBody>
          <a:bodyPr/>
          <a:lstStyle/>
          <a:p>
            <a:endParaRPr lang="en-AU"/>
          </a:p>
        </p:txBody>
      </p:sp>
      <p:pic>
        <p:nvPicPr>
          <p:cNvPr id="4" name="Picture 2" descr="C:\Users\x\Desktop\25507653_10156206345308643_103799322170975576_n.jpg"/>
          <p:cNvPicPr>
            <a:picLocks noChangeAspect="1" noChangeArrowheads="1"/>
          </p:cNvPicPr>
          <p:nvPr/>
        </p:nvPicPr>
        <p:blipFill>
          <a:blip r:embed="rId2" cstate="print"/>
          <a:srcRect/>
          <a:stretch>
            <a:fillRect/>
          </a:stretch>
        </p:blipFill>
        <p:spPr bwMode="auto">
          <a:xfrm>
            <a:off x="827584" y="548680"/>
            <a:ext cx="7560840" cy="5832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x\Desktop\25354019_10156206346393643_3180877309904257955_n.jpg"/>
          <p:cNvPicPr>
            <a:picLocks noGrp="1" noChangeAspect="1" noChangeArrowheads="1"/>
          </p:cNvPicPr>
          <p:nvPr>
            <p:ph idx="1"/>
          </p:nvPr>
        </p:nvPicPr>
        <p:blipFill>
          <a:blip r:embed="rId2" cstate="print"/>
          <a:stretch>
            <a:fillRect/>
          </a:stretch>
        </p:blipFill>
        <p:spPr bwMode="auto">
          <a:xfrm>
            <a:off x="1132251" y="764704"/>
            <a:ext cx="6879498" cy="5616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endParaRPr lang="en-AU"/>
          </a:p>
        </p:txBody>
      </p:sp>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x\Desktop\12439382_10154130630248643_900163716105113939_n.jpg"/>
          <p:cNvPicPr>
            <a:picLocks noGrp="1" noChangeAspect="1" noChangeArrowheads="1"/>
          </p:cNvPicPr>
          <p:nvPr>
            <p:ph idx="1"/>
          </p:nvPr>
        </p:nvPicPr>
        <p:blipFill>
          <a:blip r:embed="rId2" cstate="print"/>
          <a:stretch>
            <a:fillRect/>
          </a:stretch>
        </p:blipFill>
        <p:spPr bwMode="auto">
          <a:xfrm>
            <a:off x="827584" y="1916832"/>
            <a:ext cx="3384376" cy="4608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251520" y="0"/>
            <a:ext cx="8229600" cy="1836440"/>
          </a:xfrm>
        </p:spPr>
        <p:txBody>
          <a:bodyPr>
            <a:normAutofit fontScale="90000"/>
          </a:bodyPr>
          <a:lstStyle/>
          <a:p>
            <a:r>
              <a:rPr lang="el-GR" b="1" dirty="0" smtClean="0">
                <a:solidFill>
                  <a:schemeClr val="bg1"/>
                </a:solidFill>
                <a:latin typeface="Comic Sans MS" pitchFamily="66" charset="0"/>
              </a:rPr>
              <a:t>Δραματοποίηση του Διηγήματος Γυάλινο Μάτι» από το ‘</a:t>
            </a:r>
            <a:r>
              <a:rPr lang="el-GR" b="1" dirty="0" err="1" smtClean="0">
                <a:solidFill>
                  <a:schemeClr val="bg1"/>
                </a:solidFill>
                <a:latin typeface="Comic Sans MS" pitchFamily="66" charset="0"/>
              </a:rPr>
              <a:t>Γκιάκ</a:t>
            </a:r>
            <a:r>
              <a:rPr lang="el-GR" b="1" dirty="0" smtClean="0">
                <a:solidFill>
                  <a:schemeClr val="bg1"/>
                </a:solidFill>
                <a:latin typeface="Comic Sans MS" pitchFamily="66" charset="0"/>
              </a:rPr>
              <a:t>’ του Δημοσθένη </a:t>
            </a:r>
            <a:r>
              <a:rPr lang="el-GR" b="1" dirty="0" err="1" smtClean="0">
                <a:solidFill>
                  <a:schemeClr val="bg1"/>
                </a:solidFill>
                <a:latin typeface="Comic Sans MS" pitchFamily="66" charset="0"/>
              </a:rPr>
              <a:t>Παπαμάρκου</a:t>
            </a:r>
            <a:endParaRPr lang="en-AU" b="1" dirty="0">
              <a:solidFill>
                <a:schemeClr val="bg1"/>
              </a:solidFill>
              <a:latin typeface="Comic Sans MS" pitchFamily="66" charset="0"/>
            </a:endParaRPr>
          </a:p>
        </p:txBody>
      </p:sp>
      <p:pic>
        <p:nvPicPr>
          <p:cNvPr id="19458" name="Picture 2" descr="C:\Users\x\Desktop\12734016_10154130629473643_7197896925317848058_n.jpg"/>
          <p:cNvPicPr>
            <a:picLocks noChangeAspect="1" noChangeArrowheads="1"/>
          </p:cNvPicPr>
          <p:nvPr/>
        </p:nvPicPr>
        <p:blipFill>
          <a:blip r:embed="rId3" cstate="print"/>
          <a:srcRect/>
          <a:stretch>
            <a:fillRect/>
          </a:stretch>
        </p:blipFill>
        <p:spPr bwMode="auto">
          <a:xfrm>
            <a:off x="5076056" y="1916832"/>
            <a:ext cx="3816424" cy="4608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sp>
        <p:nvSpPr>
          <p:cNvPr id="2" name="Title 1"/>
          <p:cNvSpPr>
            <a:spLocks noGrp="1"/>
          </p:cNvSpPr>
          <p:nvPr>
            <p:ph type="title"/>
          </p:nvPr>
        </p:nvSpPr>
        <p:spPr/>
        <p:txBody>
          <a:bodyPr/>
          <a:lstStyle/>
          <a:p>
            <a:endParaRPr lang="en-AU"/>
          </a:p>
        </p:txBody>
      </p:sp>
      <p:pic>
        <p:nvPicPr>
          <p:cNvPr id="4" name="Picture 4" descr="C:\Users\x\Desktop\13001180_10154318446533643_3863611645259491277_n.jpg"/>
          <p:cNvPicPr>
            <a:picLocks noChangeAspect="1" noChangeArrowheads="1"/>
          </p:cNvPicPr>
          <p:nvPr/>
        </p:nvPicPr>
        <p:blipFill>
          <a:blip r:embed="rId2" cstate="print"/>
          <a:srcRect/>
          <a:stretch>
            <a:fillRect/>
          </a:stretch>
        </p:blipFill>
        <p:spPr bwMode="auto">
          <a:xfrm>
            <a:off x="1403648" y="620688"/>
            <a:ext cx="6624736" cy="547260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x\Desktop\26195902_10156269527908643_5255121659471648676_n.jpg"/>
          <p:cNvPicPr>
            <a:picLocks noGrp="1" noChangeAspect="1" noChangeArrowheads="1"/>
          </p:cNvPicPr>
          <p:nvPr>
            <p:ph idx="1"/>
          </p:nvPr>
        </p:nvPicPr>
        <p:blipFill>
          <a:blip r:embed="rId2" cstate="print"/>
          <a:stretch>
            <a:fillRect/>
          </a:stretch>
        </p:blipFill>
        <p:spPr bwMode="auto">
          <a:xfrm>
            <a:off x="1524000" y="1524000"/>
            <a:ext cx="6096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l-GR" b="1" dirty="0" smtClean="0">
                <a:solidFill>
                  <a:schemeClr val="bg1"/>
                </a:solidFill>
                <a:latin typeface="Comic Sans MS" pitchFamily="66" charset="0"/>
              </a:rPr>
              <a:t>Κώστας </a:t>
            </a:r>
            <a:r>
              <a:rPr lang="el-GR" b="1" dirty="0" err="1" smtClean="0">
                <a:solidFill>
                  <a:schemeClr val="bg1"/>
                </a:solidFill>
                <a:latin typeface="Comic Sans MS" pitchFamily="66" charset="0"/>
              </a:rPr>
              <a:t>Ακρίβος</a:t>
            </a:r>
            <a:r>
              <a:rPr lang="el-GR" b="1" dirty="0" smtClean="0">
                <a:solidFill>
                  <a:schemeClr val="bg1"/>
                </a:solidFill>
                <a:latin typeface="Comic Sans MS" pitchFamily="66" charset="0"/>
              </a:rPr>
              <a:t> </a:t>
            </a:r>
            <a:endParaRPr lang="en-AU" b="1"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1024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AU"/>
          </a:p>
        </p:txBody>
      </p:sp>
      <p:sp>
        <p:nvSpPr>
          <p:cNvPr id="2" name="Title 1"/>
          <p:cNvSpPr>
            <a:spLocks noGrp="1"/>
          </p:cNvSpPr>
          <p:nvPr>
            <p:ph type="title"/>
          </p:nvPr>
        </p:nvSpPr>
        <p:spPr/>
        <p:txBody>
          <a:bodyPr/>
          <a:lstStyle/>
          <a:p>
            <a:endParaRPr lang="en-AU"/>
          </a:p>
        </p:txBody>
      </p:sp>
      <p:pic>
        <p:nvPicPr>
          <p:cNvPr id="614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1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6386" name="Picture 2" descr="C:\Users\x\Desktop\16473599_10155208708538643_7718192773765480715_n.jpg"/>
          <p:cNvPicPr>
            <a:picLocks noChangeAspect="1" noChangeArrowheads="1"/>
          </p:cNvPicPr>
          <p:nvPr/>
        </p:nvPicPr>
        <p:blipFill>
          <a:blip r:embed="rId2" cstate="print"/>
          <a:srcRect/>
          <a:stretch>
            <a:fillRect/>
          </a:stretch>
        </p:blipFill>
        <p:spPr bwMode="auto">
          <a:xfrm>
            <a:off x="467544" y="188640"/>
            <a:ext cx="3888432" cy="6246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x\Desktop\16425854_10155208708023643_4703461823938728755_n.jpg"/>
          <p:cNvPicPr>
            <a:picLocks noGrp="1" noChangeAspect="1" noChangeArrowheads="1"/>
          </p:cNvPicPr>
          <p:nvPr>
            <p:ph idx="1"/>
          </p:nvPr>
        </p:nvPicPr>
        <p:blipFill>
          <a:blip r:embed="rId3" cstate="print"/>
          <a:srcRect/>
          <a:stretch>
            <a:fillRect/>
          </a:stretch>
        </p:blipFill>
        <p:spPr bwMode="auto">
          <a:xfrm>
            <a:off x="4716016" y="260648"/>
            <a:ext cx="4104456" cy="6192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amond(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Desktop\12390950_10153980107378643_2023864914044060640_n.jpg"/>
          <p:cNvPicPr>
            <a:picLocks noGrp="1" noChangeAspect="1" noChangeArrowheads="1"/>
          </p:cNvPicPr>
          <p:nvPr>
            <p:ph idx="1"/>
          </p:nvPr>
        </p:nvPicPr>
        <p:blipFill>
          <a:blip r:embed="rId2" cstate="print"/>
          <a:stretch>
            <a:fillRect/>
          </a:stretch>
        </p:blipFill>
        <p:spPr bwMode="auto">
          <a:xfrm>
            <a:off x="323528" y="1412776"/>
            <a:ext cx="3672408" cy="48245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le 1"/>
          <p:cNvSpPr>
            <a:spLocks noGrp="1"/>
          </p:cNvSpPr>
          <p:nvPr>
            <p:ph type="title"/>
          </p:nvPr>
        </p:nvSpPr>
        <p:spPr/>
        <p:txBody>
          <a:bodyPr>
            <a:normAutofit fontScale="90000"/>
          </a:bodyPr>
          <a:lstStyle/>
          <a:p>
            <a:r>
              <a:rPr lang="el-GR" b="1" dirty="0" smtClean="0">
                <a:solidFill>
                  <a:schemeClr val="bg1"/>
                </a:solidFill>
                <a:latin typeface="Comic Sans MS" pitchFamily="66" charset="0"/>
              </a:rPr>
              <a:t>Θανάσης </a:t>
            </a:r>
            <a:r>
              <a:rPr lang="el-GR" b="1" dirty="0" err="1" smtClean="0">
                <a:solidFill>
                  <a:schemeClr val="bg1"/>
                </a:solidFill>
                <a:latin typeface="Comic Sans MS" pitchFamily="66" charset="0"/>
              </a:rPr>
              <a:t>Τριαρίδης</a:t>
            </a:r>
            <a:r>
              <a:rPr lang="el-GR" b="1" dirty="0" smtClean="0">
                <a:solidFill>
                  <a:schemeClr val="bg1"/>
                </a:solidFill>
                <a:latin typeface="Comic Sans MS" pitchFamily="66" charset="0"/>
              </a:rPr>
              <a:t> :</a:t>
            </a:r>
            <a:br>
              <a:rPr lang="el-GR" b="1" dirty="0" smtClean="0">
                <a:solidFill>
                  <a:schemeClr val="bg1"/>
                </a:solidFill>
                <a:latin typeface="Comic Sans MS" pitchFamily="66" charset="0"/>
              </a:rPr>
            </a:br>
            <a:r>
              <a:rPr lang="el-GR" b="1" dirty="0" smtClean="0">
                <a:solidFill>
                  <a:schemeClr val="bg1"/>
                </a:solidFill>
                <a:latin typeface="Comic Sans MS" pitchFamily="66" charset="0"/>
              </a:rPr>
              <a:t>Ονειρεύτηκα τα Λευκά Χριστούγεννα</a:t>
            </a:r>
            <a:endParaRPr lang="en-AU" b="1" dirty="0">
              <a:solidFill>
                <a:schemeClr val="bg1"/>
              </a:solidFill>
              <a:latin typeface="Comic Sans MS" pitchFamily="66" charset="0"/>
            </a:endParaRPr>
          </a:p>
        </p:txBody>
      </p:sp>
      <p:pic>
        <p:nvPicPr>
          <p:cNvPr id="4" name="Picture 2" descr="C:\Users\x\Desktop\10400122_10153980119958643_7417615027430815628_n.jpg"/>
          <p:cNvPicPr>
            <a:picLocks noChangeAspect="1" noChangeArrowheads="1"/>
          </p:cNvPicPr>
          <p:nvPr/>
        </p:nvPicPr>
        <p:blipFill>
          <a:blip r:embed="rId3" cstate="print"/>
          <a:srcRect/>
          <a:stretch>
            <a:fillRect/>
          </a:stretch>
        </p:blipFill>
        <p:spPr bwMode="auto">
          <a:xfrm>
            <a:off x="4716016" y="1412776"/>
            <a:ext cx="3456384" cy="48965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sp>
        <p:nvSpPr>
          <p:cNvPr id="2" name="Title 1"/>
          <p:cNvSpPr>
            <a:spLocks noGrp="1"/>
          </p:cNvSpPr>
          <p:nvPr>
            <p:ph type="title"/>
          </p:nvPr>
        </p:nvSpPr>
        <p:spPr/>
        <p:txBody>
          <a:bodyPr/>
          <a:lstStyle/>
          <a:p>
            <a:endParaRPr lang="en-AU"/>
          </a:p>
        </p:txBody>
      </p:sp>
      <p:pic>
        <p:nvPicPr>
          <p:cNvPr id="20482" name="Picture 2" descr="C:\Users\x\Desktop\15241254_10154972083843643_2440279918515611911_n.jpg"/>
          <p:cNvPicPr>
            <a:picLocks noChangeAspect="1" noChangeArrowheads="1"/>
          </p:cNvPicPr>
          <p:nvPr/>
        </p:nvPicPr>
        <p:blipFill>
          <a:blip r:embed="rId2" cstate="print"/>
          <a:srcRect/>
          <a:stretch>
            <a:fillRect/>
          </a:stretch>
        </p:blipFill>
        <p:spPr bwMode="auto">
          <a:xfrm>
            <a:off x="0" y="0"/>
            <a:ext cx="9144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p:txBody>
      </p:sp>
      <p:sp>
        <p:nvSpPr>
          <p:cNvPr id="2" name="Title 1"/>
          <p:cNvSpPr>
            <a:spLocks noGrp="1"/>
          </p:cNvSpPr>
          <p:nvPr>
            <p:ph type="title"/>
          </p:nvPr>
        </p:nvSpPr>
        <p:spPr/>
        <p:txBody>
          <a:bodyPr/>
          <a:lstStyle/>
          <a:p>
            <a:endParaRPr lang="en-AU"/>
          </a:p>
        </p:txBody>
      </p:sp>
      <p:pic>
        <p:nvPicPr>
          <p:cNvPr id="21506" name="Picture 2" descr="C:\Users\x\Desktop\16427376_10155208707328643_1382395836850994958_n.jpg"/>
          <p:cNvPicPr>
            <a:picLocks noChangeAspect="1" noChangeArrowheads="1"/>
          </p:cNvPicPr>
          <p:nvPr/>
        </p:nvPicPr>
        <p:blipFill>
          <a:blip r:embed="rId2" cstate="print"/>
          <a:srcRect/>
          <a:stretch>
            <a:fillRect/>
          </a:stretch>
        </p:blipFill>
        <p:spPr bwMode="auto">
          <a:xfrm>
            <a:off x="2915816" y="548680"/>
            <a:ext cx="3933403" cy="54726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sp>
        <p:nvSpPr>
          <p:cNvPr id="2" name="Title 1"/>
          <p:cNvSpPr>
            <a:spLocks noGrp="1"/>
          </p:cNvSpPr>
          <p:nvPr>
            <p:ph type="title"/>
          </p:nvPr>
        </p:nvSpPr>
        <p:spPr/>
        <p:txBody>
          <a:bodyPr/>
          <a:lstStyle/>
          <a:p>
            <a:endParaRPr lang="en-AU"/>
          </a:p>
        </p:txBody>
      </p:sp>
      <p:pic>
        <p:nvPicPr>
          <p:cNvPr id="22530" name="Picture 2"/>
          <p:cNvPicPr>
            <a:picLocks noChangeAspect="1" noChangeArrowheads="1"/>
          </p:cNvPicPr>
          <p:nvPr/>
        </p:nvPicPr>
        <p:blipFill>
          <a:blip r:embed="rId2" cstate="print"/>
          <a:srcRect/>
          <a:stretch>
            <a:fillRect/>
          </a:stretch>
        </p:blipFill>
        <p:spPr bwMode="auto">
          <a:xfrm>
            <a:off x="1259632" y="332656"/>
            <a:ext cx="6800850" cy="6120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24578" name="Picture 2" descr="C:\Users\x\Desktop\24059078_10156150882758643_4238739590650234574_n.jpg"/>
          <p:cNvPicPr>
            <a:picLocks noChangeAspect="1" noChangeArrowheads="1"/>
          </p:cNvPicPr>
          <p:nvPr/>
        </p:nvPicPr>
        <p:blipFill>
          <a:blip r:embed="rId2" cstate="print"/>
          <a:srcRect/>
          <a:stretch>
            <a:fillRect/>
          </a:stretch>
        </p:blipFill>
        <p:spPr bwMode="auto">
          <a:xfrm>
            <a:off x="899592" y="980728"/>
            <a:ext cx="3528392"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x\Desktop\25158131_10156194212108643_1072365143284855017_n.jpg"/>
          <p:cNvPicPr>
            <a:picLocks noGrp="1" noChangeAspect="1" noChangeArrowheads="1"/>
          </p:cNvPicPr>
          <p:nvPr>
            <p:ph idx="1"/>
          </p:nvPr>
        </p:nvPicPr>
        <p:blipFill>
          <a:blip r:embed="rId3" cstate="print"/>
          <a:stretch>
            <a:fillRect/>
          </a:stretch>
        </p:blipFill>
        <p:spPr bwMode="auto">
          <a:xfrm>
            <a:off x="4932040" y="980728"/>
            <a:ext cx="3400425"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x\Desktop\16864779_10155270506803643_8015424183764426296_n.jpg"/>
          <p:cNvPicPr>
            <a:picLocks noGrp="1" noChangeAspect="1" noChangeArrowheads="1"/>
          </p:cNvPicPr>
          <p:nvPr>
            <p:ph idx="1"/>
          </p:nvPr>
        </p:nvPicPr>
        <p:blipFill>
          <a:blip r:embed="rId2" cstate="print"/>
          <a:stretch>
            <a:fillRect/>
          </a:stretch>
        </p:blipFill>
        <p:spPr bwMode="auto">
          <a:xfrm>
            <a:off x="1115616" y="548680"/>
            <a:ext cx="7128792" cy="59046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5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x\Desktop\16472804_10155208706818643_643675925983209501_n.jpg"/>
          <p:cNvPicPr>
            <a:picLocks noGrp="1" noChangeAspect="1" noChangeArrowheads="1"/>
          </p:cNvPicPr>
          <p:nvPr>
            <p:ph idx="1"/>
          </p:nvPr>
        </p:nvPicPr>
        <p:blipFill>
          <a:blip r:embed="rId2" cstate="print"/>
          <a:stretch>
            <a:fillRect/>
          </a:stretch>
        </p:blipFill>
        <p:spPr bwMode="auto">
          <a:xfrm>
            <a:off x="1115616" y="548680"/>
            <a:ext cx="7344816" cy="5832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endParaRPr lang="en-AU"/>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l-GR" dirty="0" smtClean="0"/>
              <a:t>Μεταπτυχιακή Διπλωματική Εργασία: Ταυτότητες φύλου, ακαδημαϊκή επίδοση και η αξία του σχολείου: πεποιθήσεις μαθητών και μαθητριών. </a:t>
            </a:r>
          </a:p>
          <a:p>
            <a:r>
              <a:rPr lang="el-GR" dirty="0" smtClean="0"/>
              <a:t>Παπαδοπούλου Μαργαρίτα </a:t>
            </a:r>
          </a:p>
          <a:p>
            <a:r>
              <a:rPr lang="el-GR" dirty="0" smtClean="0"/>
              <a:t>Επιβλέπουσα καθηγήτρια: </a:t>
            </a:r>
            <a:r>
              <a:rPr lang="el-GR" dirty="0" err="1" smtClean="0"/>
              <a:t>Δεληγιάννη–Κουϊμτζή</a:t>
            </a:r>
            <a:r>
              <a:rPr lang="el-GR" dirty="0" smtClean="0"/>
              <a:t> Βασιλική, Καθηγήτρια Ψυχολογίας Α.Π.Θ.</a:t>
            </a:r>
            <a:endParaRPr lang="en-AU" dirty="0"/>
          </a:p>
        </p:txBody>
      </p:sp>
      <p:sp>
        <p:nvSpPr>
          <p:cNvPr id="2" name="Title 1"/>
          <p:cNvSpPr>
            <a:spLocks noGrp="1"/>
          </p:cNvSpPr>
          <p:nvPr>
            <p:ph type="title"/>
          </p:nvPr>
        </p:nvSpPr>
        <p:spPr/>
        <p:txBody>
          <a:bodyPr/>
          <a:lstStyle/>
          <a:p>
            <a:endParaRPr lang="en-AU"/>
          </a:p>
        </p:txBody>
      </p:sp>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l-GR" dirty="0" smtClean="0"/>
              <a:t>1.Διάβασε προσεκτικά τα παρακάτω επίθετα: επιμελής άτακτος/-η απρόσεκτος/-η έξυπνος/η αδιάφορος/η δραστήριος/α επιθετικός/ή στα λόγια αγχώδης υπάκουος/η έξυπνος/η αλλά τεμπέλης/α επιθετικός/ή θρασύς επιμελής αλλά χωρίς δυνατότητες φρόνιμος/-η ακατάστατος/-η</a:t>
            </a:r>
            <a:endParaRPr lang="en-AU" dirty="0"/>
          </a:p>
        </p:txBody>
      </p:sp>
      <p:sp>
        <p:nvSpPr>
          <p:cNvPr id="2" name="Title 1"/>
          <p:cNvSpPr>
            <a:spLocks noGrp="1"/>
          </p:cNvSpPr>
          <p:nvPr>
            <p:ph type="title"/>
          </p:nvPr>
        </p:nvSpPr>
        <p:spPr/>
        <p:txBody>
          <a:bodyPr/>
          <a:lstStyle/>
          <a:p>
            <a:endParaRPr lang="en-AU"/>
          </a:p>
        </p:txBody>
      </p:sp>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l-GR" dirty="0" smtClean="0"/>
              <a:t>Α. Διάλεξε τρία από τα επίθετα αυτά που νομίζεις ότι χαρακτηρίζουν καλύτερα τα αγόρια στο σχολείο σήμερα α) ……………………….. β) ………………………. γ)…………………………</a:t>
            </a:r>
            <a:endParaRPr lang="en-AU" dirty="0"/>
          </a:p>
        </p:txBody>
      </p:sp>
      <p:sp>
        <p:nvSpPr>
          <p:cNvPr id="2" name="Title 1"/>
          <p:cNvSpPr>
            <a:spLocks noGrp="1"/>
          </p:cNvSpPr>
          <p:nvPr>
            <p:ph type="title"/>
          </p:nvPr>
        </p:nvSpPr>
        <p:spPr/>
        <p:txBody>
          <a:bodyPr/>
          <a:lstStyle/>
          <a:p>
            <a:endParaRPr lang="en-AU"/>
          </a:p>
        </p:txBody>
      </p:sp>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l-GR" dirty="0" smtClean="0"/>
              <a:t>Β . Διάλεξε τώρα τρία από τα παραπάνω επίθετα, που νομίζεις ότι χαρακτηρίζουν καλύτερα τα κορίτσια στο σχολείο σήμερα α)……………. β)…………… γ)……………..</a:t>
            </a:r>
            <a:endParaRPr lang="en-AU" dirty="0"/>
          </a:p>
        </p:txBody>
      </p:sp>
      <p:sp>
        <p:nvSpPr>
          <p:cNvPr id="2" name="Title 1"/>
          <p:cNvSpPr>
            <a:spLocks noGrp="1"/>
          </p:cNvSpPr>
          <p:nvPr>
            <p:ph type="title"/>
          </p:nvPr>
        </p:nvSpPr>
        <p:spPr/>
        <p:txBody>
          <a:bodyPr/>
          <a:lstStyle/>
          <a:p>
            <a:endParaRPr lang="en-AU"/>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x\Desktop\12360230_10153980121353643_2008906279969594054_n.jpg"/>
          <p:cNvPicPr>
            <a:picLocks noGrp="1" noChangeAspect="1" noChangeArrowheads="1"/>
          </p:cNvPicPr>
          <p:nvPr>
            <p:ph idx="1"/>
          </p:nvPr>
        </p:nvPicPr>
        <p:blipFill>
          <a:blip r:embed="rId2" cstate="print"/>
          <a:srcRect/>
          <a:stretch>
            <a:fillRect/>
          </a:stretch>
        </p:blipFill>
        <p:spPr bwMode="auto">
          <a:xfrm>
            <a:off x="1979712" y="332656"/>
            <a:ext cx="5688631" cy="61206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p>
            <a:endParaRPr lang="en-AU"/>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l-GR" dirty="0" smtClean="0"/>
              <a:t>Πόσο </a:t>
            </a:r>
            <a:r>
              <a:rPr lang="el-GR" dirty="0" err="1" smtClean="0"/>
              <a:t>συµφωνείς</a:t>
            </a:r>
            <a:r>
              <a:rPr lang="el-GR" dirty="0" smtClean="0"/>
              <a:t> µε τα παρακάτω; </a:t>
            </a:r>
            <a:r>
              <a:rPr lang="el-GR" dirty="0" err="1" smtClean="0"/>
              <a:t>∆ιάβασε</a:t>
            </a:r>
            <a:r>
              <a:rPr lang="el-GR" dirty="0" smtClean="0"/>
              <a:t> προσεκτικά και βάλε  στον κύκλο που </a:t>
            </a:r>
            <a:r>
              <a:rPr lang="el-GR" dirty="0" err="1" smtClean="0"/>
              <a:t>νοµίζεις</a:t>
            </a:r>
            <a:r>
              <a:rPr lang="el-GR" dirty="0" smtClean="0"/>
              <a:t> ότι ταιριάζει. 1. Είναι σημαντικό για ένα κορίτσι να είναι καλή μαθήτρια. </a:t>
            </a:r>
            <a:r>
              <a:rPr lang="el-GR" dirty="0" err="1" smtClean="0"/>
              <a:t>συµφωνώ</a:t>
            </a:r>
            <a:r>
              <a:rPr lang="el-GR" dirty="0" smtClean="0"/>
              <a:t> απόλυτα</a:t>
            </a:r>
          </a:p>
          <a:p>
            <a:r>
              <a:rPr lang="el-GR" dirty="0" smtClean="0"/>
              <a:t> </a:t>
            </a:r>
            <a:r>
              <a:rPr lang="el-GR" dirty="0" err="1" smtClean="0"/>
              <a:t>συµφωνώ</a:t>
            </a:r>
            <a:endParaRPr lang="el-GR" dirty="0" smtClean="0"/>
          </a:p>
          <a:p>
            <a:r>
              <a:rPr lang="el-GR" dirty="0" smtClean="0"/>
              <a:t> δεν έχω </a:t>
            </a:r>
            <a:r>
              <a:rPr lang="el-GR" dirty="0" err="1" smtClean="0"/>
              <a:t>γνώµη</a:t>
            </a:r>
            <a:r>
              <a:rPr lang="el-GR" dirty="0" smtClean="0"/>
              <a:t> </a:t>
            </a:r>
          </a:p>
          <a:p>
            <a:r>
              <a:rPr lang="el-GR" dirty="0" smtClean="0"/>
              <a:t>Διαφωνώ</a:t>
            </a:r>
          </a:p>
          <a:p>
            <a:r>
              <a:rPr lang="el-GR" dirty="0" smtClean="0"/>
              <a:t> διαφωνώ απόλυτα</a:t>
            </a:r>
            <a:endParaRPr lang="en-AU" dirty="0"/>
          </a:p>
        </p:txBody>
      </p:sp>
      <p:sp>
        <p:nvSpPr>
          <p:cNvPr id="2" name="Title 1"/>
          <p:cNvSpPr>
            <a:spLocks noGrp="1"/>
          </p:cNvSpPr>
          <p:nvPr>
            <p:ph type="title"/>
          </p:nvPr>
        </p:nvSpPr>
        <p:spPr/>
        <p:txBody>
          <a:bodyPr/>
          <a:lstStyle/>
          <a:p>
            <a:endParaRPr lang="en-AU"/>
          </a:p>
        </p:txBody>
      </p:sp>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l-GR" dirty="0" smtClean="0"/>
              <a:t>Ένα κορίτσι που αντιμιλά στους καθηγητές στο σχολείο οι συμμαθητές του το προτιμούν για να κάνουν παρέα μαζί του</a:t>
            </a:r>
          </a:p>
          <a:p>
            <a:r>
              <a:rPr lang="el-GR" dirty="0" smtClean="0"/>
              <a:t> </a:t>
            </a:r>
            <a:r>
              <a:rPr lang="el-GR" dirty="0" err="1" smtClean="0"/>
              <a:t>συµφωνώ</a:t>
            </a:r>
            <a:r>
              <a:rPr lang="el-GR" dirty="0" smtClean="0"/>
              <a:t> απόλυτα</a:t>
            </a:r>
          </a:p>
          <a:p>
            <a:r>
              <a:rPr lang="el-GR" dirty="0" smtClean="0"/>
              <a:t> </a:t>
            </a:r>
            <a:r>
              <a:rPr lang="el-GR" dirty="0" err="1" smtClean="0"/>
              <a:t>συµφωνώ</a:t>
            </a:r>
            <a:endParaRPr lang="el-GR" dirty="0" smtClean="0"/>
          </a:p>
          <a:p>
            <a:r>
              <a:rPr lang="el-GR" dirty="0" smtClean="0"/>
              <a:t> δεν έχω </a:t>
            </a:r>
            <a:r>
              <a:rPr lang="el-GR" dirty="0" err="1" smtClean="0"/>
              <a:t>γνώµη</a:t>
            </a:r>
            <a:r>
              <a:rPr lang="el-GR" dirty="0" smtClean="0"/>
              <a:t> </a:t>
            </a:r>
          </a:p>
          <a:p>
            <a:r>
              <a:rPr lang="el-GR" dirty="0" smtClean="0"/>
              <a:t>διαφωνώ </a:t>
            </a:r>
          </a:p>
          <a:p>
            <a:r>
              <a:rPr lang="el-GR" dirty="0" smtClean="0"/>
              <a:t>διαφωνώ απόλυτα</a:t>
            </a:r>
            <a:endParaRPr lang="en-AU" dirty="0"/>
          </a:p>
        </p:txBody>
      </p:sp>
      <p:sp>
        <p:nvSpPr>
          <p:cNvPr id="2" name="Title 1"/>
          <p:cNvSpPr>
            <a:spLocks noGrp="1"/>
          </p:cNvSpPr>
          <p:nvPr>
            <p:ph type="title"/>
          </p:nvPr>
        </p:nvSpPr>
        <p:spPr/>
        <p:txBody>
          <a:bodyPr/>
          <a:lstStyle/>
          <a:p>
            <a:endParaRPr lang="en-AU"/>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x\Desktop\10994255_10153140818108643_1359633285048756232_n.jpg"/>
          <p:cNvPicPr>
            <a:picLocks noGrp="1" noChangeAspect="1" noChangeArrowheads="1"/>
          </p:cNvPicPr>
          <p:nvPr>
            <p:ph idx="1"/>
          </p:nvPr>
        </p:nvPicPr>
        <p:blipFill>
          <a:blip r:embed="rId2" cstate="print"/>
          <a:srcRect/>
          <a:stretch>
            <a:fillRect/>
          </a:stretch>
        </p:blipFill>
        <p:spPr bwMode="auto">
          <a:xfrm>
            <a:off x="539553" y="1556792"/>
            <a:ext cx="7920880" cy="5040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243408"/>
            <a:ext cx="8229600" cy="1615008"/>
          </a:xfrm>
        </p:spPr>
        <p:txBody>
          <a:bodyPr/>
          <a:lstStyle/>
          <a:p>
            <a:r>
              <a:rPr lang="el-GR" b="1" dirty="0" smtClean="0">
                <a:solidFill>
                  <a:schemeClr val="bg1"/>
                </a:solidFill>
                <a:latin typeface="Comic Sans MS" pitchFamily="66" charset="0"/>
              </a:rPr>
              <a:t>Θωμάς </a:t>
            </a:r>
            <a:r>
              <a:rPr lang="el-GR" b="1" dirty="0" err="1" smtClean="0">
                <a:solidFill>
                  <a:schemeClr val="bg1"/>
                </a:solidFill>
                <a:latin typeface="Comic Sans MS" pitchFamily="66" charset="0"/>
              </a:rPr>
              <a:t>Κοροβίνης</a:t>
            </a:r>
            <a:r>
              <a:rPr lang="el-GR" b="1" dirty="0" smtClean="0">
                <a:solidFill>
                  <a:schemeClr val="bg1"/>
                </a:solidFill>
                <a:latin typeface="Comic Sans MS" pitchFamily="66" charset="0"/>
              </a:rPr>
              <a:t> : 55</a:t>
            </a:r>
            <a:endParaRPr lang="en-AU" b="1"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amond(in)">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sp>
        <p:nvSpPr>
          <p:cNvPr id="2" name="Title 1"/>
          <p:cNvSpPr>
            <a:spLocks noGrp="1"/>
          </p:cNvSpPr>
          <p:nvPr>
            <p:ph type="title"/>
          </p:nvPr>
        </p:nvSpPr>
        <p:spPr/>
        <p:txBody>
          <a:bodyPr/>
          <a:lstStyle/>
          <a:p>
            <a:endParaRPr lang="en-AU"/>
          </a:p>
        </p:txBody>
      </p:sp>
      <p:pic>
        <p:nvPicPr>
          <p:cNvPr id="12290" name="Picture 2" descr="C:\Users\x\Desktop\10615462_10153140820498643_7240668294046432754_n.jpg"/>
          <p:cNvPicPr>
            <a:picLocks noChangeAspect="1" noChangeArrowheads="1"/>
          </p:cNvPicPr>
          <p:nvPr/>
        </p:nvPicPr>
        <p:blipFill>
          <a:blip r:embed="rId2" cstate="print"/>
          <a:srcRect/>
          <a:stretch>
            <a:fillRect/>
          </a:stretch>
        </p:blipFill>
        <p:spPr bwMode="auto">
          <a:xfrm>
            <a:off x="0" y="0"/>
            <a:ext cx="9144000" cy="6857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sp>
        <p:nvSpPr>
          <p:cNvPr id="2" name="Title 1"/>
          <p:cNvSpPr>
            <a:spLocks noGrp="1"/>
          </p:cNvSpPr>
          <p:nvPr>
            <p:ph type="title"/>
          </p:nvPr>
        </p:nvSpPr>
        <p:spPr/>
        <p:txBody>
          <a:bodyPr/>
          <a:lstStyle/>
          <a:p>
            <a:endParaRPr lang="en-AU"/>
          </a:p>
        </p:txBody>
      </p:sp>
      <p:pic>
        <p:nvPicPr>
          <p:cNvPr id="13314" name="Picture 2" descr="C:\Users\x\Desktop\11617_10153140822558643_6590510916709906843_n.jpg"/>
          <p:cNvPicPr>
            <a:picLocks noChangeAspect="1" noChangeArrowheads="1"/>
          </p:cNvPicPr>
          <p:nvPr/>
        </p:nvPicPr>
        <p:blipFill>
          <a:blip r:embed="rId2" cstate="print"/>
          <a:srcRect/>
          <a:stretch>
            <a:fillRect/>
          </a:stretch>
        </p:blipFill>
        <p:spPr bwMode="auto">
          <a:xfrm>
            <a:off x="0" y="0"/>
            <a:ext cx="9144000" cy="685799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3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x\Desktop\10987617_10153140899393643_5532982445625253974_n.jpg"/>
          <p:cNvPicPr>
            <a:picLocks noGrp="1" noChangeAspect="1" noChangeArrowheads="1"/>
          </p:cNvPicPr>
          <p:nvPr>
            <p:ph idx="1"/>
          </p:nvPr>
        </p:nvPicPr>
        <p:blipFill>
          <a:blip r:embed="rId2" cstate="print"/>
          <a:stretch>
            <a:fillRect/>
          </a:stretch>
        </p:blipFill>
        <p:spPr bwMode="auto">
          <a:xfrm>
            <a:off x="1143000" y="1524000"/>
            <a:ext cx="6858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243408"/>
            <a:ext cx="8229600" cy="2664296"/>
          </a:xfrm>
        </p:spPr>
        <p:txBody>
          <a:bodyPr>
            <a:normAutofit/>
          </a:bodyPr>
          <a:lstStyle/>
          <a:p>
            <a:r>
              <a:rPr lang="el-GR" sz="4000" b="1" dirty="0" smtClean="0">
                <a:solidFill>
                  <a:schemeClr val="bg1"/>
                </a:solidFill>
                <a:latin typeface="Comic Sans MS" pitchFamily="66" charset="0"/>
              </a:rPr>
              <a:t>Γιώργος </a:t>
            </a:r>
            <a:r>
              <a:rPr lang="el-GR" sz="4000" b="1" dirty="0" err="1" smtClean="0">
                <a:solidFill>
                  <a:schemeClr val="bg1"/>
                </a:solidFill>
                <a:latin typeface="Comic Sans MS" pitchFamily="66" charset="0"/>
              </a:rPr>
              <a:t>Κατσάνος</a:t>
            </a:r>
            <a:r>
              <a:rPr lang="el-GR" sz="4000" b="1" dirty="0" smtClean="0">
                <a:solidFill>
                  <a:schemeClr val="bg1"/>
                </a:solidFill>
                <a:latin typeface="Comic Sans MS" pitchFamily="66" charset="0"/>
              </a:rPr>
              <a:t> </a:t>
            </a:r>
            <a:br>
              <a:rPr lang="el-GR" sz="4000" b="1" dirty="0" smtClean="0">
                <a:solidFill>
                  <a:schemeClr val="bg1"/>
                </a:solidFill>
                <a:latin typeface="Comic Sans MS" pitchFamily="66" charset="0"/>
              </a:rPr>
            </a:br>
            <a:r>
              <a:rPr lang="el-GR" sz="4000" b="1" dirty="0" smtClean="0">
                <a:solidFill>
                  <a:schemeClr val="bg1"/>
                </a:solidFill>
                <a:latin typeface="Comic Sans MS" pitchFamily="66" charset="0"/>
              </a:rPr>
              <a:t>Διδακτορικός φοιτητής του τμήματος Ιστορίας του Πανεπιστημίου Αθηνών.</a:t>
            </a:r>
            <a:endParaRPr lang="en-AU" sz="4000" b="1" dirty="0">
              <a:solidFill>
                <a:schemeClr val="bg1"/>
              </a:solidFill>
              <a:latin typeface="Comic Sans MS" pitchFamily="66" charset="0"/>
            </a:endParaRPr>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sp>
        <p:nvSpPr>
          <p:cNvPr id="2" name="Title 1"/>
          <p:cNvSpPr>
            <a:spLocks noGrp="1"/>
          </p:cNvSpPr>
          <p:nvPr>
            <p:ph type="title"/>
          </p:nvPr>
        </p:nvSpPr>
        <p:spPr>
          <a:xfrm>
            <a:off x="457200" y="274638"/>
            <a:ext cx="8229600" cy="1210146"/>
          </a:xfrm>
        </p:spPr>
        <p:txBody>
          <a:bodyPr>
            <a:normAutofit fontScale="90000"/>
          </a:bodyPr>
          <a:lstStyle/>
          <a:p>
            <a:r>
              <a:rPr lang="el-GR" b="1" dirty="0" smtClean="0">
                <a:solidFill>
                  <a:schemeClr val="bg1"/>
                </a:solidFill>
                <a:latin typeface="Comic Sans MS" pitchFamily="66" charset="0"/>
              </a:rPr>
              <a:t>Ηλίας </a:t>
            </a:r>
            <a:r>
              <a:rPr lang="el-GR" b="1" dirty="0" err="1" smtClean="0">
                <a:solidFill>
                  <a:schemeClr val="bg1"/>
                </a:solidFill>
                <a:latin typeface="Comic Sans MS" pitchFamily="66" charset="0"/>
              </a:rPr>
              <a:t>Παπαμόχος</a:t>
            </a:r>
            <a:r>
              <a:rPr lang="el-GR" b="1" dirty="0" smtClean="0">
                <a:solidFill>
                  <a:schemeClr val="bg1"/>
                </a:solidFill>
                <a:latin typeface="Comic Sans MS" pitchFamily="66" charset="0"/>
              </a:rPr>
              <a:t> </a:t>
            </a:r>
            <a:br>
              <a:rPr lang="el-GR" b="1" dirty="0" smtClean="0">
                <a:solidFill>
                  <a:schemeClr val="bg1"/>
                </a:solidFill>
                <a:latin typeface="Comic Sans MS" pitchFamily="66" charset="0"/>
              </a:rPr>
            </a:br>
            <a:r>
              <a:rPr lang="el-GR" b="1" dirty="0" smtClean="0">
                <a:solidFill>
                  <a:schemeClr val="bg1"/>
                </a:solidFill>
                <a:latin typeface="Comic Sans MS" pitchFamily="66" charset="0"/>
              </a:rPr>
              <a:t>Η Αλεπού της Σκάλας</a:t>
            </a:r>
            <a:endParaRPr lang="en-AU" b="1" dirty="0">
              <a:solidFill>
                <a:schemeClr val="bg1"/>
              </a:solidFill>
              <a:latin typeface="Comic Sans MS" pitchFamily="66" charset="0"/>
            </a:endParaRPr>
          </a:p>
        </p:txBody>
      </p:sp>
      <p:pic>
        <p:nvPicPr>
          <p:cNvPr id="18434" name="Picture 2" descr="C:\Users\x\Desktop\15285039_10154972082018643_1541803842866342061_n.jpg"/>
          <p:cNvPicPr>
            <a:picLocks noChangeAspect="1" noChangeArrowheads="1"/>
          </p:cNvPicPr>
          <p:nvPr/>
        </p:nvPicPr>
        <p:blipFill>
          <a:blip r:embed="rId2" cstate="print"/>
          <a:srcRect/>
          <a:stretch>
            <a:fillRect/>
          </a:stretch>
        </p:blipFill>
        <p:spPr bwMode="auto">
          <a:xfrm>
            <a:off x="0" y="1556792"/>
            <a:ext cx="9144000" cy="5301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84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sp>
        <p:nvSpPr>
          <p:cNvPr id="2" name="Title 1"/>
          <p:cNvSpPr>
            <a:spLocks noGrp="1"/>
          </p:cNvSpPr>
          <p:nvPr>
            <p:ph type="title"/>
          </p:nvPr>
        </p:nvSpPr>
        <p:spPr/>
        <p:txBody>
          <a:bodyPr>
            <a:normAutofit fontScale="90000"/>
          </a:bodyPr>
          <a:lstStyle/>
          <a:p>
            <a:r>
              <a:rPr lang="el-GR" b="1" dirty="0" smtClean="0">
                <a:solidFill>
                  <a:schemeClr val="bg1"/>
                </a:solidFill>
                <a:latin typeface="Comic Sans MS" pitchFamily="66" charset="0"/>
              </a:rPr>
              <a:t>Κυριάκος </a:t>
            </a:r>
            <a:r>
              <a:rPr lang="el-GR" b="1" dirty="0" err="1" smtClean="0">
                <a:solidFill>
                  <a:schemeClr val="bg1"/>
                </a:solidFill>
                <a:latin typeface="Comic Sans MS" pitchFamily="66" charset="0"/>
              </a:rPr>
              <a:t>Συφιλτζόγλου</a:t>
            </a:r>
            <a:r>
              <a:rPr lang="el-GR" b="1" dirty="0" smtClean="0">
                <a:solidFill>
                  <a:schemeClr val="bg1"/>
                </a:solidFill>
                <a:latin typeface="Comic Sans MS" pitchFamily="66" charset="0"/>
              </a:rPr>
              <a:t/>
            </a:r>
            <a:br>
              <a:rPr lang="el-GR" b="1" dirty="0" smtClean="0">
                <a:solidFill>
                  <a:schemeClr val="bg1"/>
                </a:solidFill>
                <a:latin typeface="Comic Sans MS" pitchFamily="66" charset="0"/>
              </a:rPr>
            </a:br>
            <a:r>
              <a:rPr lang="el-GR" b="1" dirty="0" smtClean="0">
                <a:solidFill>
                  <a:schemeClr val="bg1"/>
                </a:solidFill>
                <a:latin typeface="Comic Sans MS" pitchFamily="66" charset="0"/>
              </a:rPr>
              <a:t>Με Ύφος Ινδιάνου</a:t>
            </a:r>
            <a:endParaRPr lang="en-AU" b="1" dirty="0">
              <a:solidFill>
                <a:schemeClr val="bg1"/>
              </a:solidFill>
              <a:latin typeface="Comic Sans MS" pitchFamily="66" charset="0"/>
            </a:endParaRPr>
          </a:p>
        </p:txBody>
      </p:sp>
      <p:pic>
        <p:nvPicPr>
          <p:cNvPr id="15362" name="Picture 2" descr="C:\Users\x\Desktop\16426286_10155208704038643_278080432857857912_n.jpg"/>
          <p:cNvPicPr>
            <a:picLocks noChangeAspect="1" noChangeArrowheads="1"/>
          </p:cNvPicPr>
          <p:nvPr/>
        </p:nvPicPr>
        <p:blipFill>
          <a:blip r:embed="rId2" cstate="print"/>
          <a:srcRect/>
          <a:stretch>
            <a:fillRect/>
          </a:stretch>
        </p:blipFill>
        <p:spPr bwMode="auto">
          <a:xfrm>
            <a:off x="0" y="1412776"/>
            <a:ext cx="9144000" cy="5445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1416</TotalTime>
  <Words>237</Words>
  <Application>Microsoft Office PowerPoint</Application>
  <PresentationFormat>Προβολή στην οθόνη (4:3)</PresentationFormat>
  <Paragraphs>30</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Paper</vt:lpstr>
      <vt:lpstr>Η Γυναίκα στη Νεοελληνική Λογοτεχνία Υπεύθυνη προγράμματος  Εύη Κουτρουμπάκη</vt:lpstr>
      <vt:lpstr>Θανάσης Τριαρίδης : Ονειρεύτηκα τα Λευκά Χριστούγεννα</vt:lpstr>
      <vt:lpstr>Διαφάνεια 3</vt:lpstr>
      <vt:lpstr>Θωμάς Κοροβίνης : 55</vt:lpstr>
      <vt:lpstr>Διαφάνεια 5</vt:lpstr>
      <vt:lpstr>Διαφάνεια 6</vt:lpstr>
      <vt:lpstr>Γιώργος Κατσάνος  Διδακτορικός φοιτητής του τμήματος Ιστορίας του Πανεπιστημίου Αθηνών.</vt:lpstr>
      <vt:lpstr>Ηλίας Παπαμόχος  Η Αλεπού της Σκάλας</vt:lpstr>
      <vt:lpstr>Κυριάκος Συφιλτζόγλου Με Ύφος Ινδιάνου</vt:lpstr>
      <vt:lpstr>Γιάννης Καλαβριανός Αβελάρδος και Ελοίζα</vt:lpstr>
      <vt:lpstr>Διαφάνεια 11</vt:lpstr>
      <vt:lpstr>Γιάννης Μακριδάκης  Ήλιος με Δόντια</vt:lpstr>
      <vt:lpstr>Διαφάνεια 13</vt:lpstr>
      <vt:lpstr>Διαφάνεια 14</vt:lpstr>
      <vt:lpstr>Δραματοποίηση του Διηγήματος Γυάλινο Μάτι» από το ‘Γκιάκ’ του Δημοσθένη Παπαμάρκου</vt:lpstr>
      <vt:lpstr>Διαφάνεια 16</vt:lpstr>
      <vt:lpstr>Κώστας Ακρίβος </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Θέμα : «Συγκριτική μελέτη των ψυχολογικών χαρακτηριστικών των δύο φύλων σε λογοτεχνικά κείμενα της σύγχρονης ελληνικής λογοτεχνίας »  Επιβλέπων Καθηγητής: Νικήτας Πολεμικός   Μεταπτυχιακή Διατριβή Ειδίκευσης που εκπονήθηκε στο Τμήμα ΤΕΠΑΕΣ της Σχολής Κοινωνικών Επιστημών του Πανεπιστημίου Αιγαίου, για τη χορήγηση του Μεταπτυχιακού Διπλώματος Ειδίκευσης (Μ.Δ.Ε.) στο αντικείμενο «Φύλο και Νέα Εκπαιδευτικά και Εργασιακά Περιβάλλοντα στην Κοινωνία της Πληροφορίας». Ρόδος, 2012</dc:title>
  <dc:creator>user</dc:creator>
  <cp:lastModifiedBy>user</cp:lastModifiedBy>
  <cp:revision>86</cp:revision>
  <dcterms:created xsi:type="dcterms:W3CDTF">2012-10-23T17:54:01Z</dcterms:created>
  <dcterms:modified xsi:type="dcterms:W3CDTF">2018-03-12T12:33:29Z</dcterms:modified>
</cp:coreProperties>
</file>