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8"/>
  </p:notesMasterIdLst>
  <p:sldIdLst>
    <p:sldId id="355" r:id="rId3"/>
    <p:sldId id="368" r:id="rId4"/>
    <p:sldId id="363" r:id="rId5"/>
    <p:sldId id="362" r:id="rId6"/>
    <p:sldId id="361" r:id="rId7"/>
  </p:sldIdLst>
  <p:sldSz cx="9906000" cy="6858000" type="A4"/>
  <p:notesSz cx="6865938" cy="999807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2C2F"/>
    <a:srgbClr val="420F0E"/>
    <a:srgbClr val="95395C"/>
    <a:srgbClr val="0DB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Φωτεινό στυλ 1 - Έμφαση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Φωτεινό στυλ 1 - Έμφαση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0" autoAdjust="0"/>
    <p:restoredTop sz="94660"/>
  </p:normalViewPr>
  <p:slideViewPr>
    <p:cSldViewPr>
      <p:cViewPr varScale="1">
        <p:scale>
          <a:sx n="62" d="100"/>
          <a:sy n="62" d="100"/>
        </p:scale>
        <p:origin x="-360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5240" cy="500464"/>
          </a:xfrm>
          <a:prstGeom prst="rect">
            <a:avLst/>
          </a:prstGeom>
        </p:spPr>
        <p:txBody>
          <a:bodyPr vert="horz" lIns="91848" tIns="45925" rIns="91848" bIns="45925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9109" y="1"/>
            <a:ext cx="2975240" cy="500464"/>
          </a:xfrm>
          <a:prstGeom prst="rect">
            <a:avLst/>
          </a:prstGeom>
        </p:spPr>
        <p:txBody>
          <a:bodyPr vert="horz" lIns="91848" tIns="45925" rIns="91848" bIns="45925" rtlCol="0"/>
          <a:lstStyle>
            <a:lvl1pPr algn="r">
              <a:defRPr sz="1200"/>
            </a:lvl1pPr>
          </a:lstStyle>
          <a:p>
            <a:fld id="{2E4E32E0-9AFB-4BE1-8501-076654516BF9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749300"/>
            <a:ext cx="5414962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48" tIns="45925" rIns="91848" bIns="45925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6594" y="4748809"/>
            <a:ext cx="5492750" cy="4499373"/>
          </a:xfrm>
          <a:prstGeom prst="rect">
            <a:avLst/>
          </a:prstGeom>
        </p:spPr>
        <p:txBody>
          <a:bodyPr vert="horz" lIns="91848" tIns="45925" rIns="91848" bIns="45925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96016"/>
            <a:ext cx="2975240" cy="500463"/>
          </a:xfrm>
          <a:prstGeom prst="rect">
            <a:avLst/>
          </a:prstGeom>
        </p:spPr>
        <p:txBody>
          <a:bodyPr vert="horz" lIns="91848" tIns="45925" rIns="91848" bIns="45925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9109" y="9496016"/>
            <a:ext cx="2975240" cy="500463"/>
          </a:xfrm>
          <a:prstGeom prst="rect">
            <a:avLst/>
          </a:prstGeom>
        </p:spPr>
        <p:txBody>
          <a:bodyPr vert="horz" lIns="91848" tIns="45925" rIns="91848" bIns="45925" rtlCol="0" anchor="b"/>
          <a:lstStyle>
            <a:lvl1pPr algn="r">
              <a:defRPr sz="1200"/>
            </a:lvl1pPr>
          </a:lstStyle>
          <a:p>
            <a:fld id="{41AA2AFD-5ED8-46B2-84FE-14A1D6EECC7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9220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209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969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057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605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763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445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0271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50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2234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397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76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29/1/2018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B0408-5DE4-485B-8A98-7C84C7273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2B47A-684C-42D4-9F41-6F2D2357BB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3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Ομάδα 8"/>
          <p:cNvGrpSpPr/>
          <p:nvPr/>
        </p:nvGrpSpPr>
        <p:grpSpPr>
          <a:xfrm>
            <a:off x="704528" y="260648"/>
            <a:ext cx="8208912" cy="2026056"/>
            <a:chOff x="704528" y="260648"/>
            <a:chExt cx="8208912" cy="2026056"/>
          </a:xfrm>
        </p:grpSpPr>
        <p:pic>
          <p:nvPicPr>
            <p:cNvPr id="4" name="Εικόνα 5" descr="C:\Users\KASDOV~1.P\AppData\Local\Temp\eklogo_gr-1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76736" y="1786849"/>
              <a:ext cx="1440160" cy="4900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85048" y="1770801"/>
              <a:ext cx="1296144" cy="515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" name="TextBox 5"/>
            <p:cNvSpPr txBox="1"/>
            <p:nvPr/>
          </p:nvSpPr>
          <p:spPr>
            <a:xfrm>
              <a:off x="704528" y="683404"/>
              <a:ext cx="8208912" cy="846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700" b="1" dirty="0" smtClean="0">
                  <a:latin typeface="Century Gothic" panose="020B0502020202020204" pitchFamily="34" charset="0"/>
                </a:rPr>
                <a:t>ΥΠΟΥΡΓΕΙΟ ΠΑΙΔΕΙΑΣ, ΕΡΕΥΝΑΣ ΚΑΙ ΘΡΗΣΚΕΥΜΑΤΩΝ</a:t>
              </a:r>
            </a:p>
            <a:p>
              <a:pPr algn="ctr"/>
              <a:r>
                <a:rPr lang="el-GR" sz="1600" b="1" dirty="0" smtClean="0">
                  <a:latin typeface="Century Gothic" panose="020B0502020202020204" pitchFamily="34" charset="0"/>
                </a:rPr>
                <a:t>Τομέας Έρευνας &amp; Καινοτομίας </a:t>
              </a:r>
            </a:p>
            <a:p>
              <a:pPr algn="ctr"/>
              <a:r>
                <a:rPr lang="el-GR" sz="1600" b="1" dirty="0" smtClean="0">
                  <a:latin typeface="Century Gothic" panose="020B0502020202020204" pitchFamily="34" charset="0"/>
                </a:rPr>
                <a:t>Αναπληρωτής Υπουργός </a:t>
              </a:r>
              <a:r>
                <a:rPr lang="el-GR" sz="1600" b="1" dirty="0">
                  <a:latin typeface="Century Gothic" panose="020B0502020202020204" pitchFamily="34" charset="0"/>
                </a:rPr>
                <a:t>Κώστας </a:t>
              </a:r>
              <a:r>
                <a:rPr lang="el-GR" sz="1600" b="1" dirty="0" err="1">
                  <a:latin typeface="Century Gothic" panose="020B0502020202020204" pitchFamily="34" charset="0"/>
                </a:rPr>
                <a:t>Φωτάκης</a:t>
              </a:r>
              <a:r>
                <a:rPr lang="el-GR" sz="1600" b="1" dirty="0" smtClean="0">
                  <a:latin typeface="Century Gothic" panose="020B0502020202020204" pitchFamily="34" charset="0"/>
                </a:rPr>
                <a:t> </a:t>
              </a:r>
              <a:endParaRPr lang="el-GR" sz="16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" name="Εικόνα 6" descr="ETHNOSHMO LAST copy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92310" y="260648"/>
              <a:ext cx="560690" cy="474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Ομάδα 9"/>
          <p:cNvGrpSpPr/>
          <p:nvPr/>
        </p:nvGrpSpPr>
        <p:grpSpPr>
          <a:xfrm>
            <a:off x="1136576" y="2612076"/>
            <a:ext cx="8424936" cy="4077029"/>
            <a:chOff x="1208584" y="2612076"/>
            <a:chExt cx="8424936" cy="4077029"/>
          </a:xfrm>
        </p:grpSpPr>
        <p:sp>
          <p:nvSpPr>
            <p:cNvPr id="2" name="1 - Στρογγυλεμένο ορθογώνιο"/>
            <p:cNvSpPr/>
            <p:nvPr/>
          </p:nvSpPr>
          <p:spPr>
            <a:xfrm>
              <a:off x="1208584" y="2612076"/>
              <a:ext cx="7560840" cy="360040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sz="3800" b="1" dirty="0" smtClean="0">
                  <a:latin typeface="Century Gothic" panose="020B0502020202020204" pitchFamily="34" charset="0"/>
                </a:rPr>
                <a:t>Εμβληματικές Πρωτοβουλίες </a:t>
              </a:r>
            </a:p>
            <a:p>
              <a:pPr algn="ctr"/>
              <a:endParaRPr lang="el-GR" sz="2300" b="1" dirty="0" smtClean="0">
                <a:latin typeface="Century Gothic" panose="020B0502020202020204" pitchFamily="34" charset="0"/>
              </a:endParaRPr>
            </a:p>
            <a:p>
              <a:pPr algn="ctr"/>
              <a:r>
                <a:rPr lang="el-GR" sz="3000" dirty="0" smtClean="0">
                  <a:latin typeface="Century Gothic" panose="020B0502020202020204" pitchFamily="34" charset="0"/>
                </a:rPr>
                <a:t>Οριζόντιες ερευνητικές δράσεις σε αναδυόμενους επιστημονικούς τομείς με ισχυρή κοινωνική απήχηση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905328" y="6381328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b="1" dirty="0" smtClean="0">
                  <a:latin typeface="Century Gothic" panose="020B0502020202020204" pitchFamily="34" charset="0"/>
                </a:rPr>
                <a:t>Ιανουάριος 2018</a:t>
              </a:r>
              <a:endParaRPr lang="el-GR" sz="1400" b="1" dirty="0">
                <a:latin typeface="Century Gothic" panose="020B0502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11 - Ομάδα"/>
          <p:cNvGrpSpPr/>
          <p:nvPr/>
        </p:nvGrpSpPr>
        <p:grpSpPr>
          <a:xfrm>
            <a:off x="278310" y="404664"/>
            <a:ext cx="9439049" cy="1461939"/>
            <a:chOff x="251520" y="2381979"/>
            <a:chExt cx="8712968" cy="1461939"/>
          </a:xfrm>
        </p:grpSpPr>
        <p:sp>
          <p:nvSpPr>
            <p:cNvPr id="7" name="6 - TextBox"/>
            <p:cNvSpPr txBox="1"/>
            <p:nvPr/>
          </p:nvSpPr>
          <p:spPr>
            <a:xfrm>
              <a:off x="1115616" y="2381979"/>
              <a:ext cx="7848872" cy="1461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600" b="1" dirty="0">
                  <a:solidFill>
                    <a:schemeClr val="accent5">
                      <a:lumMod val="50000"/>
                    </a:schemeClr>
                  </a:solidFill>
                  <a:latin typeface="Century Gothic" pitchFamily="34" charset="0"/>
                </a:rPr>
                <a:t>Ιατρική</a:t>
              </a:r>
              <a:r>
                <a:rPr lang="el-GR" sz="2400" b="1" dirty="0">
                  <a:solidFill>
                    <a:schemeClr val="accent5">
                      <a:lumMod val="50000"/>
                    </a:schemeClr>
                  </a:solidFill>
                  <a:latin typeface="Century Gothic" pitchFamily="34" charset="0"/>
                </a:rPr>
                <a:t> (</a:t>
              </a:r>
              <a:r>
                <a:rPr lang="el-GR" sz="2400" b="1" dirty="0">
                  <a:solidFill>
                    <a:srgbClr val="00B0F0"/>
                  </a:solidFill>
                  <a:latin typeface="Century Gothic" pitchFamily="34" charset="0"/>
                </a:rPr>
                <a:t>συνεργασία με Υπ. Υγείας</a:t>
              </a:r>
              <a:r>
                <a:rPr lang="el-GR" sz="2400" b="1" dirty="0">
                  <a:solidFill>
                    <a:schemeClr val="accent5">
                      <a:lumMod val="50000"/>
                    </a:schemeClr>
                  </a:solidFill>
                  <a:latin typeface="Century Gothic" pitchFamily="34" charset="0"/>
                </a:rPr>
                <a:t>):</a:t>
              </a:r>
            </a:p>
            <a:p>
              <a:endParaRPr lang="en-US" sz="1500" b="1" dirty="0" smtClean="0">
                <a:solidFill>
                  <a:srgbClr val="C00000"/>
                </a:solidFill>
                <a:latin typeface="Century Gothic" pitchFamily="34" charset="0"/>
              </a:endParaRPr>
            </a:p>
            <a:p>
              <a:r>
                <a:rPr lang="el-GR" sz="2400" b="1" dirty="0" smtClean="0">
                  <a:solidFill>
                    <a:srgbClr val="C00000"/>
                  </a:solidFill>
                  <a:latin typeface="Century Gothic" pitchFamily="34" charset="0"/>
                </a:rPr>
                <a:t>Ιατρική </a:t>
              </a:r>
              <a:r>
                <a:rPr lang="el-GR" sz="2400" b="1" dirty="0">
                  <a:solidFill>
                    <a:srgbClr val="C00000"/>
                  </a:solidFill>
                  <a:latin typeface="Century Gothic" pitchFamily="34" charset="0"/>
                </a:rPr>
                <a:t>Α</a:t>
              </a:r>
              <a:r>
                <a:rPr lang="el-GR" sz="2400" b="1" dirty="0" smtClean="0">
                  <a:solidFill>
                    <a:srgbClr val="C00000"/>
                  </a:solidFill>
                  <a:latin typeface="Century Gothic" pitchFamily="34" charset="0"/>
                </a:rPr>
                <a:t>κριβείας/εξατομικευμένη </a:t>
              </a:r>
              <a:r>
                <a:rPr lang="el-GR" sz="2400" b="1" dirty="0">
                  <a:solidFill>
                    <a:srgbClr val="C00000"/>
                  </a:solidFill>
                  <a:latin typeface="Century Gothic" pitchFamily="34" charset="0"/>
                </a:rPr>
                <a:t>Ιατρική</a:t>
              </a:r>
              <a:r>
                <a:rPr lang="el-GR" sz="2400" b="1" dirty="0" smtClean="0">
                  <a:solidFill>
                    <a:srgbClr val="C00000"/>
                  </a:solidFill>
                  <a:latin typeface="Century Gothic" pitchFamily="34" charset="0"/>
                </a:rPr>
                <a:t>:</a:t>
              </a:r>
            </a:p>
            <a:p>
              <a:r>
                <a:rPr lang="el-GR" sz="2400" dirty="0" smtClean="0">
                  <a:solidFill>
                    <a:prstClr val="black"/>
                  </a:solidFill>
                  <a:latin typeface="Century Gothic" pitchFamily="34" charset="0"/>
                  <a:cs typeface="Helvetica"/>
                </a:rPr>
                <a:t>Έρευνα και κλινικές εφαρμογές</a:t>
              </a:r>
              <a:endParaRPr lang="el-GR" sz="2400" dirty="0">
                <a:latin typeface="Century Gothic" pitchFamily="34" charset="0"/>
              </a:endParaRPr>
            </a:p>
          </p:txBody>
        </p:sp>
        <p:sp>
          <p:nvSpPr>
            <p:cNvPr id="9" name="Right Arrow 6"/>
            <p:cNvSpPr/>
            <p:nvPr/>
          </p:nvSpPr>
          <p:spPr>
            <a:xfrm>
              <a:off x="251520" y="2420888"/>
              <a:ext cx="625414" cy="439521"/>
            </a:xfrm>
            <a:prstGeom prst="rightArrow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ight Arrow 6">
            <a:extLst>
              <a:ext uri="{FF2B5EF4-FFF2-40B4-BE49-F238E27FC236}">
                <a16:creationId xmlns="" xmlns:a16="http://schemas.microsoft.com/office/drawing/2014/main" id="{E0FA3359-B576-441E-A342-96F7169D4E9E}"/>
              </a:ext>
            </a:extLst>
          </p:cNvPr>
          <p:cNvSpPr/>
          <p:nvPr/>
        </p:nvSpPr>
        <p:spPr>
          <a:xfrm>
            <a:off x="4690020" y="2970778"/>
            <a:ext cx="758370" cy="1080120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4C0C789A-DAA7-4ADF-8739-D1CB115FFEC0}"/>
              </a:ext>
            </a:extLst>
          </p:cNvPr>
          <p:cNvSpPr txBox="1"/>
          <p:nvPr/>
        </p:nvSpPr>
        <p:spPr>
          <a:xfrm>
            <a:off x="833100" y="5085184"/>
            <a:ext cx="82963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b="1" dirty="0">
                <a:latin typeface="Century Gothic" panose="020B0502020202020204" pitchFamily="34" charset="0"/>
              </a:rPr>
              <a:t>Η</a:t>
            </a:r>
            <a:r>
              <a:rPr lang="el-GR" sz="2000" b="1" dirty="0" smtClean="0">
                <a:latin typeface="Century Gothic" panose="020B0502020202020204" pitchFamily="34" charset="0"/>
              </a:rPr>
              <a:t> </a:t>
            </a:r>
            <a:r>
              <a:rPr lang="el-GR" sz="2000" b="1" dirty="0">
                <a:latin typeface="Century Gothic" panose="020B0502020202020204" pitchFamily="34" charset="0"/>
              </a:rPr>
              <a:t>προσέγγιση αυτή μπορεί να εντοπίζει την </a:t>
            </a:r>
            <a:r>
              <a:rPr lang="el-GR" sz="20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προδιάθεση</a:t>
            </a:r>
            <a:r>
              <a:rPr lang="el-GR" sz="2000" b="1" dirty="0">
                <a:latin typeface="Century Gothic" panose="020B0502020202020204" pitchFamily="34" charset="0"/>
              </a:rPr>
              <a:t> </a:t>
            </a:r>
            <a:r>
              <a:rPr lang="el-GR" sz="2000" b="1" dirty="0" smtClean="0">
                <a:latin typeface="Century Gothic" panose="020B0502020202020204" pitchFamily="34" charset="0"/>
              </a:rPr>
              <a:t>για </a:t>
            </a:r>
            <a:r>
              <a:rPr lang="el-GR" sz="2000" b="1" dirty="0">
                <a:latin typeface="Century Gothic" panose="020B0502020202020204" pitchFamily="34" charset="0"/>
              </a:rPr>
              <a:t>εκδήλωση μίας </a:t>
            </a:r>
            <a:r>
              <a:rPr lang="el-GR" sz="20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συγκεκριμένης νόσου </a:t>
            </a:r>
            <a:r>
              <a:rPr lang="el-GR" sz="2000" b="1" dirty="0">
                <a:latin typeface="Century Gothic" panose="020B0502020202020204" pitchFamily="34" charset="0"/>
              </a:rPr>
              <a:t>και να συμβάλει στην </a:t>
            </a:r>
            <a:r>
              <a:rPr lang="el-GR" sz="20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αποτελεσματική</a:t>
            </a: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l-GR" sz="20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αντιμετώπιση</a:t>
            </a: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l-GR" sz="2000" b="1" dirty="0">
                <a:latin typeface="Century Gothic" panose="020B0502020202020204" pitchFamily="34" charset="0"/>
              </a:rPr>
              <a:t>της εάν έχει ήδη εκδηλωθεί.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272480" y="2195572"/>
            <a:ext cx="4320480" cy="2123658"/>
            <a:chOff x="272480" y="2195572"/>
            <a:chExt cx="4320480" cy="2123658"/>
          </a:xfrm>
        </p:grpSpPr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CC83BEAD-FFB2-4D78-BF35-083829ACB8DC}"/>
                </a:ext>
              </a:extLst>
            </p:cNvPr>
            <p:cNvSpPr/>
            <p:nvPr/>
          </p:nvSpPr>
          <p:spPr>
            <a:xfrm>
              <a:off x="272480" y="2564904"/>
              <a:ext cx="4320480" cy="1754326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just"/>
              <a:r>
                <a:rPr lang="el-GR" b="1" dirty="0" smtClean="0">
                  <a:latin typeface="Century Gothic" panose="020B0502020202020204" pitchFamily="34" charset="0"/>
                </a:rPr>
                <a:t>Έρευνα σε μοριακές </a:t>
              </a:r>
              <a:r>
                <a:rPr lang="el-GR" b="1" dirty="0">
                  <a:latin typeface="Century Gothic" panose="020B0502020202020204" pitchFamily="34" charset="0"/>
                </a:rPr>
                <a:t>διαταραχές που οδηγούν σε </a:t>
              </a:r>
              <a:r>
                <a:rPr lang="el-GR" b="1" dirty="0" smtClean="0">
                  <a:latin typeface="Century Gothic" panose="020B0502020202020204" pitchFamily="34" charset="0"/>
                </a:rPr>
                <a:t>ασθένειες σχετικές με:</a:t>
              </a:r>
            </a:p>
            <a:p>
              <a:pPr algn="just"/>
              <a:endParaRPr lang="el-GR" b="1" dirty="0" smtClean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l-GR" b="1" dirty="0" smtClean="0">
                  <a:solidFill>
                    <a:schemeClr val="accent5">
                      <a:lumMod val="50000"/>
                    </a:schemeClr>
                  </a:solidFill>
                  <a:latin typeface="Century Gothic" panose="020B0502020202020204" pitchFamily="34" charset="0"/>
                </a:rPr>
                <a:t>την </a:t>
              </a:r>
              <a:r>
                <a:rPr lang="el-GR" b="1" dirty="0">
                  <a:solidFill>
                    <a:schemeClr val="accent5">
                      <a:lumMod val="50000"/>
                    </a:schemeClr>
                  </a:solidFill>
                  <a:latin typeface="Century Gothic" panose="020B0502020202020204" pitchFamily="34" charset="0"/>
                </a:rPr>
                <a:t>κληρονομικότητα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l-GR" b="1" dirty="0">
                  <a:solidFill>
                    <a:schemeClr val="accent5">
                      <a:lumMod val="50000"/>
                    </a:schemeClr>
                  </a:solidFill>
                  <a:latin typeface="Century Gothic" panose="020B0502020202020204" pitchFamily="34" charset="0"/>
                </a:rPr>
                <a:t>το περιβάλλον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l-GR" b="1" dirty="0">
                  <a:solidFill>
                    <a:schemeClr val="accent5">
                      <a:lumMod val="50000"/>
                    </a:schemeClr>
                  </a:solidFill>
                  <a:latin typeface="Century Gothic" panose="020B0502020202020204" pitchFamily="34" charset="0"/>
                </a:rPr>
                <a:t>τον τρόπο ζωής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78310" y="2195572"/>
              <a:ext cx="431465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200" b="1" dirty="0" smtClean="0">
                  <a:latin typeface="Century Gothic" panose="020B0502020202020204" pitchFamily="34" charset="0"/>
                </a:rPr>
                <a:t>ΕΡΕΥΝΑ</a:t>
              </a:r>
              <a:endParaRPr lang="el-GR" sz="22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" name="Ομάδα 3"/>
          <p:cNvGrpSpPr/>
          <p:nvPr/>
        </p:nvGrpSpPr>
        <p:grpSpPr>
          <a:xfrm>
            <a:off x="5474471" y="2229916"/>
            <a:ext cx="4188296" cy="2121540"/>
            <a:chOff x="5474471" y="2229916"/>
            <a:chExt cx="4188296" cy="2121540"/>
          </a:xfrm>
        </p:grpSpPr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616FDAD6-5B62-4552-9943-FE6B14B13628}"/>
                </a:ext>
              </a:extLst>
            </p:cNvPr>
            <p:cNvSpPr txBox="1"/>
            <p:nvPr/>
          </p:nvSpPr>
          <p:spPr>
            <a:xfrm>
              <a:off x="5474471" y="2597130"/>
              <a:ext cx="4188296" cy="1754326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l-GR" b="1" dirty="0" err="1">
                  <a:latin typeface="Century Gothic" panose="020B0502020202020204" pitchFamily="34" charset="0"/>
                </a:rPr>
                <a:t>Στοχευμένη</a:t>
              </a:r>
              <a:r>
                <a:rPr lang="el-GR" b="1" dirty="0">
                  <a:latin typeface="Century Gothic" panose="020B0502020202020204" pitchFamily="34" charset="0"/>
                </a:rPr>
                <a:t> ιατροφαρμακευτική πρόληψη και περίθαλψη, </a:t>
              </a:r>
              <a:r>
                <a:rPr lang="el-GR" b="1" dirty="0" smtClean="0">
                  <a:latin typeface="Century Gothic" panose="020B0502020202020204" pitchFamily="34" charset="0"/>
                </a:rPr>
                <a:t>για </a:t>
              </a:r>
              <a:r>
                <a:rPr lang="el-GR" b="1" dirty="0">
                  <a:latin typeface="Century Gothic" panose="020B0502020202020204" pitchFamily="34" charset="0"/>
                </a:rPr>
                <a:t>τον κάθε ασθενή </a:t>
              </a:r>
              <a:r>
                <a:rPr lang="el-GR" b="1" dirty="0" smtClean="0">
                  <a:latin typeface="Century Gothic" panose="020B0502020202020204" pitchFamily="34" charset="0"/>
                </a:rPr>
                <a:t>ξεχωριστά με: </a:t>
              </a:r>
            </a:p>
            <a:p>
              <a:endParaRPr lang="el-GR" b="1" dirty="0" smtClean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l-GR" b="1" dirty="0" smtClean="0">
                  <a:solidFill>
                    <a:schemeClr val="accent5">
                      <a:lumMod val="50000"/>
                    </a:schemeClr>
                  </a:solidFill>
                  <a:latin typeface="Century Gothic" panose="020B0502020202020204" pitchFamily="34" charset="0"/>
                </a:rPr>
                <a:t>Αποτελεσματικότερη θεραπεία 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l-GR" b="1" dirty="0" smtClean="0">
                  <a:solidFill>
                    <a:schemeClr val="accent5">
                      <a:lumMod val="50000"/>
                    </a:schemeClr>
                  </a:solidFill>
                  <a:latin typeface="Century Gothic" panose="020B0502020202020204" pitchFamily="34" charset="0"/>
                </a:rPr>
                <a:t>Μείωση κόστος περίθαλψης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74471" y="2229916"/>
              <a:ext cx="417817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200" b="1" dirty="0" smtClean="0">
                  <a:latin typeface="Century Gothic" panose="020B0502020202020204" pitchFamily="34" charset="0"/>
                </a:rPr>
                <a:t>ΚΛΙΝΙΚΕΣ </a:t>
              </a:r>
              <a:r>
                <a:rPr lang="en-US" sz="2200" b="1" dirty="0" smtClean="0">
                  <a:latin typeface="Century Gothic" panose="020B0502020202020204" pitchFamily="34" charset="0"/>
                </a:rPr>
                <a:t>  </a:t>
              </a:r>
              <a:r>
                <a:rPr lang="el-GR" sz="2200" b="1" dirty="0" smtClean="0">
                  <a:latin typeface="Century Gothic" panose="020B0502020202020204" pitchFamily="34" charset="0"/>
                </a:rPr>
                <a:t>ΕΦΑΡΜΟΓΕΣ</a:t>
              </a:r>
              <a:endParaRPr lang="el-GR" sz="2200" b="1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192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04528" y="1722288"/>
            <a:ext cx="8346927" cy="4501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dirty="0" smtClean="0">
                <a:latin typeface="Century Gothic" pitchFamily="34" charset="0"/>
              </a:rPr>
              <a:t>ΑΝΑΛΥΣΗ </a:t>
            </a:r>
            <a:r>
              <a:rPr lang="el-GR" sz="2400" b="1" dirty="0" smtClean="0">
                <a:latin typeface="Century Gothic" pitchFamily="34" charset="0"/>
              </a:rPr>
              <a:t>ΒΙΟΛΟΓΙΚΟΥ ΥΛΙΚΟΥ</a:t>
            </a:r>
            <a:endParaRPr lang="el-GR" sz="2400" b="1" dirty="0" smtClean="0">
              <a:latin typeface="Century Gothic" pitchFamily="34" charset="0"/>
            </a:endParaRPr>
          </a:p>
          <a:p>
            <a:endParaRPr lang="el-GR" sz="2400" dirty="0" smtClean="0">
              <a:latin typeface="Century Gothic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dirty="0" smtClean="0">
                <a:latin typeface="Century Gothic" pitchFamily="34" charset="0"/>
              </a:rPr>
              <a:t>ΒΙΟΤΡΑΠΕΖΕΣ</a:t>
            </a:r>
          </a:p>
          <a:p>
            <a:endParaRPr lang="el-GR" sz="2400" dirty="0" smtClean="0">
              <a:latin typeface="Century Gothic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dirty="0" smtClean="0">
                <a:latin typeface="Century Gothic" pitchFamily="34" charset="0"/>
              </a:rPr>
              <a:t>ΠΛΗΡΟΦΟΡΙΚΗ/ΒΙΟΠΛΗΡΟΦΟΡΙΚΗ </a:t>
            </a:r>
            <a:endParaRPr lang="en-US" sz="2400" b="1" dirty="0" smtClean="0">
              <a:latin typeface="Century Gothic" pitchFamily="34" charset="0"/>
            </a:endParaRPr>
          </a:p>
          <a:p>
            <a:pPr marL="685800" indent="-342900">
              <a:lnSpc>
                <a:spcPct val="150000"/>
              </a:lnSpc>
              <a:buFontTx/>
              <a:buChar char="-"/>
            </a:pPr>
            <a:r>
              <a:rPr lang="el-GR" sz="2400" dirty="0" smtClean="0">
                <a:latin typeface="Century Gothic" pitchFamily="34" charset="0"/>
              </a:rPr>
              <a:t>Προηγμένες Απεικονιστικές Τεχνικές </a:t>
            </a:r>
          </a:p>
          <a:p>
            <a:pPr marL="685800" indent="-342900">
              <a:lnSpc>
                <a:spcPct val="150000"/>
              </a:lnSpc>
              <a:buFontTx/>
              <a:buChar char="-"/>
            </a:pPr>
            <a:r>
              <a:rPr lang="el-GR" sz="2400" dirty="0" smtClean="0">
                <a:latin typeface="Century Gothic" pitchFamily="34" charset="0"/>
              </a:rPr>
              <a:t>Ανάλυση </a:t>
            </a:r>
            <a:r>
              <a:rPr lang="en-US" sz="2400" dirty="0">
                <a:latin typeface="Century Gothic" pitchFamily="34" charset="0"/>
              </a:rPr>
              <a:t>B</a:t>
            </a:r>
            <a:r>
              <a:rPr lang="en-US" sz="2400" dirty="0" smtClean="0">
                <a:latin typeface="Century Gothic" pitchFamily="34" charset="0"/>
              </a:rPr>
              <a:t>ig Data</a:t>
            </a:r>
          </a:p>
          <a:p>
            <a:pPr marL="685800" indent="-342900">
              <a:lnSpc>
                <a:spcPct val="150000"/>
              </a:lnSpc>
              <a:buFontTx/>
              <a:buChar char="-"/>
            </a:pPr>
            <a:r>
              <a:rPr lang="el-GR" sz="2400" dirty="0" smtClean="0">
                <a:latin typeface="Century Gothic" pitchFamily="34" charset="0"/>
              </a:rPr>
              <a:t>Συνέργεια με Ευρωπαϊκές </a:t>
            </a:r>
            <a:r>
              <a:rPr lang="el-GR" sz="2400" dirty="0" smtClean="0">
                <a:latin typeface="Century Gothic" pitchFamily="34" charset="0"/>
              </a:rPr>
              <a:t>Υποδομές</a:t>
            </a:r>
          </a:p>
          <a:p>
            <a:pPr marL="342900">
              <a:lnSpc>
                <a:spcPct val="150000"/>
              </a:lnSpc>
            </a:pPr>
            <a:endParaRPr lang="el-GR" sz="1500" dirty="0">
              <a:latin typeface="Century Gothic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 smtClean="0">
                <a:latin typeface="Century Gothic" pitchFamily="34" charset="0"/>
              </a:rPr>
              <a:t>ΘΕΜΑΤΑ ΒΙΟΗΘΙΚΗΣ </a:t>
            </a:r>
            <a:r>
              <a:rPr lang="el-GR" sz="2400" b="1" smtClean="0">
                <a:latin typeface="Century Gothic" pitchFamily="34" charset="0"/>
              </a:rPr>
              <a:t>ΚΑΙ ΔΕΟΝΤΟΛΟΓΙΑΣ</a:t>
            </a:r>
            <a:endParaRPr lang="el-GR" sz="2400" b="1" dirty="0" smtClean="0">
              <a:latin typeface="Century Gothic" pitchFamily="34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522149" y="332656"/>
            <a:ext cx="8436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Century Gothic" pitchFamily="34" charset="0"/>
              </a:rPr>
              <a:t>Στόχος:</a:t>
            </a:r>
            <a:endParaRPr lang="el-GR" sz="2800" b="1" dirty="0"/>
          </a:p>
        </p:txBody>
      </p:sp>
      <p:sp>
        <p:nvSpPr>
          <p:cNvPr id="6" name="5 - TextBox"/>
          <p:cNvSpPr txBox="1"/>
          <p:nvPr/>
        </p:nvSpPr>
        <p:spPr>
          <a:xfrm>
            <a:off x="548511" y="980728"/>
            <a:ext cx="8580953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Εθνικό Δίκτυο Μονάδων Ιατρικής Ακριβείας (Μ.Ι.Α.)</a:t>
            </a:r>
          </a:p>
        </p:txBody>
      </p:sp>
    </p:spTree>
    <p:extLst>
      <p:ext uri="{BB962C8B-B14F-4D97-AF65-F5344CB8AC3E}">
        <p14:creationId xmlns:p14="http://schemas.microsoft.com/office/powerpoint/2010/main" val="250436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Έλλειψη 7"/>
          <p:cNvSpPr/>
          <p:nvPr/>
        </p:nvSpPr>
        <p:spPr>
          <a:xfrm>
            <a:off x="7113240" y="1979315"/>
            <a:ext cx="2304256" cy="136815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1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M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.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I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.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A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.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 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Κρήτης</a:t>
            </a:r>
            <a:endParaRPr lang="el-GR" b="1" dirty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Έλλειψη 2"/>
          <p:cNvSpPr/>
          <p:nvPr/>
        </p:nvSpPr>
        <p:spPr>
          <a:xfrm>
            <a:off x="3872880" y="1988840"/>
            <a:ext cx="2304256" cy="129803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1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M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.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I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.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A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.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 </a:t>
            </a:r>
            <a:endParaRPr lang="el-GR" b="1" dirty="0" smtClean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  <a:p>
            <a:pPr lvl="0" algn="ctr"/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Κεντρικής  Μακεδονίας</a:t>
            </a:r>
            <a:endParaRPr lang="el-GR" b="1" dirty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549782" y="1412776"/>
            <a:ext cx="90117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itchFamily="34" charset="0"/>
              </a:rPr>
              <a:t>Εθνικό Δίκτυο με 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4</a:t>
            </a:r>
            <a:r>
              <a:rPr kumimoji="0" lang="el-GR" sz="2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itchFamily="34" charset="0"/>
              </a:rPr>
              <a:t> </a:t>
            </a:r>
            <a:r>
              <a:rPr kumimoji="0" lang="el-GR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Μονάδες </a:t>
            </a:r>
            <a:r>
              <a:rPr kumimoji="0" lang="el-GR" sz="25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Ιατρικής </a:t>
            </a:r>
            <a:r>
              <a:rPr kumimoji="0" lang="el-GR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itchFamily="34" charset="0"/>
              </a:rPr>
              <a:t>Ακριβείας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 </a:t>
            </a:r>
            <a:r>
              <a:rPr lang="el-GR" sz="25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(</a:t>
            </a:r>
            <a:r>
              <a:rPr lang="el-GR" sz="25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Μ.Ι.Α.)</a:t>
            </a:r>
            <a:endParaRPr kumimoji="0" lang="el-GR" sz="25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grpSp>
        <p:nvGrpSpPr>
          <p:cNvPr id="12" name="11 - Ομάδα"/>
          <p:cNvGrpSpPr/>
          <p:nvPr/>
        </p:nvGrpSpPr>
        <p:grpSpPr>
          <a:xfrm>
            <a:off x="249838" y="260648"/>
            <a:ext cx="9439049" cy="1046440"/>
            <a:chOff x="251520" y="2381979"/>
            <a:chExt cx="8712968" cy="1046440"/>
          </a:xfrm>
        </p:grpSpPr>
        <p:sp>
          <p:nvSpPr>
            <p:cNvPr id="7" name="6 - TextBox"/>
            <p:cNvSpPr txBox="1"/>
            <p:nvPr/>
          </p:nvSpPr>
          <p:spPr>
            <a:xfrm>
              <a:off x="1115616" y="2381979"/>
              <a:ext cx="7848872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kumimoji="0" lang="el-GR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Century Gothic" pitchFamily="34" charset="0"/>
                </a:rPr>
                <a:t>Εστίαση στην </a:t>
              </a:r>
              <a:r>
                <a:rPr kumimoji="0" lang="el-GR" sz="2800" b="1" i="0" u="sng" strike="noStrike" kern="120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Century Gothic" pitchFamily="34" charset="0"/>
                </a:rPr>
                <a:t>Ογκολογία </a:t>
              </a:r>
            </a:p>
            <a:p>
              <a:endParaRPr kumimoji="0" lang="el-GR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Gothic" pitchFamily="34" charset="0"/>
              </a:endParaRPr>
            </a:p>
            <a:p>
              <a:r>
                <a:rPr kumimoji="0" lang="el-GR" sz="2300" b="1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entury Gothic" pitchFamily="34" charset="0"/>
                </a:rPr>
                <a:t>Φάση Ι</a:t>
              </a:r>
              <a:r>
                <a:rPr lang="el-GR" sz="2300" b="1" dirty="0" smtClean="0">
                  <a:latin typeface="Century Gothic" pitchFamily="34" charset="0"/>
                </a:rPr>
                <a:t>:   </a:t>
              </a:r>
              <a:r>
                <a:rPr lang="el-GR" sz="2300" b="1" dirty="0" smtClean="0">
                  <a:solidFill>
                    <a:srgbClr val="4BACC6">
                      <a:lumMod val="50000"/>
                    </a:srgbClr>
                  </a:solidFill>
                  <a:latin typeface="Century Gothic" pitchFamily="34" charset="0"/>
                </a:rPr>
                <a:t>( &gt;5,2 </a:t>
              </a:r>
              <a:r>
                <a:rPr lang="el-GR" sz="2300" b="1" dirty="0">
                  <a:solidFill>
                    <a:srgbClr val="4BACC6">
                      <a:lumMod val="50000"/>
                    </a:srgbClr>
                  </a:solidFill>
                  <a:latin typeface="Century Gothic" pitchFamily="34" charset="0"/>
                </a:rPr>
                <a:t>εκ </a:t>
              </a:r>
              <a:r>
                <a:rPr lang="el-GR" sz="2300" b="1" dirty="0" smtClean="0">
                  <a:solidFill>
                    <a:srgbClr val="4BACC6">
                      <a:lumMod val="50000"/>
                    </a:srgbClr>
                  </a:solidFill>
                  <a:latin typeface="Century Gothic" pitchFamily="34" charset="0"/>
                </a:rPr>
                <a:t>€, </a:t>
              </a:r>
              <a:r>
                <a:rPr kumimoji="0" lang="el-GR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itchFamily="34" charset="0"/>
                  <a:ea typeface="+mn-ea"/>
                  <a:cs typeface="+mn-cs"/>
                </a:rPr>
                <a:t>διάρκεια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itchFamily="34" charset="0"/>
                  <a:ea typeface="+mn-ea"/>
                  <a:cs typeface="+mn-cs"/>
                </a:rPr>
                <a:t>υλοποίησης 2 </a:t>
              </a:r>
              <a:r>
                <a:rPr kumimoji="0" lang="el-GR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itchFamily="34" charset="0"/>
                  <a:ea typeface="+mn-ea"/>
                  <a:cs typeface="+mn-cs"/>
                </a:rPr>
                <a:t>έτη)</a:t>
              </a:r>
              <a:endPara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endParaRPr>
            </a:p>
          </p:txBody>
        </p:sp>
        <p:sp>
          <p:nvSpPr>
            <p:cNvPr id="9" name="Right Arrow 6"/>
            <p:cNvSpPr/>
            <p:nvPr/>
          </p:nvSpPr>
          <p:spPr>
            <a:xfrm>
              <a:off x="251520" y="2420888"/>
              <a:ext cx="625414" cy="439521"/>
            </a:xfrm>
            <a:prstGeom prst="rightArrow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5" name="6 - TextBox">
            <a:extLst>
              <a:ext uri="{FF2B5EF4-FFF2-40B4-BE49-F238E27FC236}">
                <a16:creationId xmlns="" xmlns:a16="http://schemas.microsoft.com/office/drawing/2014/main" id="{5FE1E0CB-37D3-477A-9530-D55CC7B70863}"/>
              </a:ext>
            </a:extLst>
          </p:cNvPr>
          <p:cNvSpPr txBox="1"/>
          <p:nvPr/>
        </p:nvSpPr>
        <p:spPr>
          <a:xfrm>
            <a:off x="2144688" y="5517232"/>
            <a:ext cx="5544616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/>
              <a:t>ΕΚ </a:t>
            </a:r>
            <a:r>
              <a:rPr lang="el-GR" sz="2000" b="1" dirty="0" smtClean="0"/>
              <a:t>«ΑΘΗΝΑ», ΙΤΕ, ΕΙΠ, ΕΚΠΑ(ΙΑΤΡΙΚΗ ΣΧΟΛΗ), ΟΓΚΟΛΟΓΙΚΕΣ ΚΛΙΝΙΚΕΣ</a:t>
            </a:r>
          </a:p>
        </p:txBody>
      </p:sp>
      <p:sp>
        <p:nvSpPr>
          <p:cNvPr id="4" name="Έλλειψη 3"/>
          <p:cNvSpPr/>
          <p:nvPr/>
        </p:nvSpPr>
        <p:spPr>
          <a:xfrm>
            <a:off x="918095" y="1955383"/>
            <a:ext cx="2018681" cy="125759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2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M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.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I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.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A</a:t>
            </a:r>
            <a:r>
              <a:rPr lang="el-GR" sz="20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. Αττικής</a:t>
            </a:r>
            <a:endParaRPr lang="el-GR" sz="2000" b="1" dirty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2432720" y="3130094"/>
            <a:ext cx="1296144" cy="1101447"/>
            <a:chOff x="2432720" y="3130094"/>
            <a:chExt cx="1296144" cy="1101447"/>
          </a:xfrm>
        </p:grpSpPr>
        <p:sp>
          <p:nvSpPr>
            <p:cNvPr id="22" name="6 - TextBox">
              <a:extLst>
                <a:ext uri="{FF2B5EF4-FFF2-40B4-BE49-F238E27FC236}">
                  <a16:creationId xmlns="" xmlns:a16="http://schemas.microsoft.com/office/drawing/2014/main" id="{488AF29D-DF43-47C7-9344-67E1E8187834}"/>
                </a:ext>
              </a:extLst>
            </p:cNvPr>
            <p:cNvSpPr txBox="1"/>
            <p:nvPr/>
          </p:nvSpPr>
          <p:spPr>
            <a:xfrm>
              <a:off x="2432720" y="3585210"/>
              <a:ext cx="1296144" cy="64633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l-GR" b="1" dirty="0"/>
                <a:t>ΙΙΒΕΑ</a:t>
              </a:r>
            </a:p>
            <a:p>
              <a:pPr algn="ctr"/>
              <a:r>
                <a:rPr lang="el-GR" b="1" dirty="0"/>
                <a:t>ΕΚΠΑ</a:t>
              </a:r>
            </a:p>
          </p:txBody>
        </p:sp>
        <p:cxnSp>
          <p:nvCxnSpPr>
            <p:cNvPr id="13" name="Ευθύγραμμο βέλος σύνδεσης 12"/>
            <p:cNvCxnSpPr/>
            <p:nvPr/>
          </p:nvCxnSpPr>
          <p:spPr>
            <a:xfrm>
              <a:off x="2646140" y="3130094"/>
              <a:ext cx="362644" cy="313556"/>
            </a:xfrm>
            <a:prstGeom prst="straightConnector1">
              <a:avLst/>
            </a:prstGeom>
            <a:ln w="57150">
              <a:solidFill>
                <a:schemeClr val="accent5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Ομάδα 9"/>
          <p:cNvGrpSpPr/>
          <p:nvPr/>
        </p:nvGrpSpPr>
        <p:grpSpPr>
          <a:xfrm>
            <a:off x="246363" y="3130094"/>
            <a:ext cx="1898325" cy="1281176"/>
            <a:chOff x="246363" y="3130094"/>
            <a:chExt cx="1898325" cy="1281176"/>
          </a:xfrm>
        </p:grpSpPr>
        <p:sp>
          <p:nvSpPr>
            <p:cNvPr id="21" name="6 - TextBox">
              <a:extLst>
                <a:ext uri="{FF2B5EF4-FFF2-40B4-BE49-F238E27FC236}">
                  <a16:creationId xmlns="" xmlns:a16="http://schemas.microsoft.com/office/drawing/2014/main" id="{0A1CAF3C-70BB-4125-BB03-58A82A4B9565}"/>
                </a:ext>
              </a:extLst>
            </p:cNvPr>
            <p:cNvSpPr txBox="1"/>
            <p:nvPr/>
          </p:nvSpPr>
          <p:spPr>
            <a:xfrm>
              <a:off x="246363" y="3534107"/>
              <a:ext cx="1898325" cy="87716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l-GR" sz="1700" b="1" dirty="0"/>
                <a:t>ΕΚΕΦΕ </a:t>
              </a:r>
              <a:r>
                <a:rPr lang="el-GR" sz="1700" b="1" dirty="0" smtClean="0"/>
                <a:t>Δημόκριτος</a:t>
              </a:r>
            </a:p>
            <a:p>
              <a:r>
                <a:rPr lang="el-GR" sz="1700" b="1" dirty="0" smtClean="0"/>
                <a:t>ΕΙΕ</a:t>
              </a:r>
              <a:endParaRPr lang="el-GR" sz="1700" b="1" dirty="0"/>
            </a:p>
            <a:p>
              <a:r>
                <a:rPr lang="el-GR" sz="1700" b="1" dirty="0" smtClean="0"/>
                <a:t>ΕΚΕΒΕ </a:t>
              </a:r>
              <a:r>
                <a:rPr lang="el-GR" sz="1700" b="1" dirty="0"/>
                <a:t>Φλέμινγκ</a:t>
              </a:r>
            </a:p>
          </p:txBody>
        </p:sp>
        <p:cxnSp>
          <p:nvCxnSpPr>
            <p:cNvPr id="24" name="Ευθύγραμμο βέλος σύνδεσης 23"/>
            <p:cNvCxnSpPr/>
            <p:nvPr/>
          </p:nvCxnSpPr>
          <p:spPr>
            <a:xfrm flipH="1">
              <a:off x="890451" y="3130094"/>
              <a:ext cx="318133" cy="313556"/>
            </a:xfrm>
            <a:prstGeom prst="straightConnector1">
              <a:avLst/>
            </a:prstGeom>
            <a:ln w="57150">
              <a:solidFill>
                <a:schemeClr val="accent5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Ομάδα 13"/>
          <p:cNvGrpSpPr/>
          <p:nvPr/>
        </p:nvGrpSpPr>
        <p:grpSpPr>
          <a:xfrm>
            <a:off x="4592960" y="3331940"/>
            <a:ext cx="936104" cy="1141009"/>
            <a:chOff x="4592960" y="3331940"/>
            <a:chExt cx="936104" cy="1141009"/>
          </a:xfrm>
        </p:grpSpPr>
        <p:sp>
          <p:nvSpPr>
            <p:cNvPr id="20" name="6 - TextBox">
              <a:extLst>
                <a:ext uri="{FF2B5EF4-FFF2-40B4-BE49-F238E27FC236}">
                  <a16:creationId xmlns="" xmlns:a16="http://schemas.microsoft.com/office/drawing/2014/main" id="{57735975-B291-4F16-B7FC-0E803EEE6614}"/>
                </a:ext>
              </a:extLst>
            </p:cNvPr>
            <p:cNvSpPr txBox="1"/>
            <p:nvPr/>
          </p:nvSpPr>
          <p:spPr>
            <a:xfrm>
              <a:off x="4592960" y="3826618"/>
              <a:ext cx="936104" cy="64633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l-GR" b="1" dirty="0" smtClean="0"/>
                <a:t>ΕΚΕΤΑ</a:t>
              </a:r>
            </a:p>
            <a:p>
              <a:pPr algn="ctr"/>
              <a:r>
                <a:rPr lang="el-GR" b="1" dirty="0" smtClean="0"/>
                <a:t>ΑΠΘ</a:t>
              </a:r>
              <a:endParaRPr lang="en-US" b="1" dirty="0"/>
            </a:p>
          </p:txBody>
        </p:sp>
        <p:cxnSp>
          <p:nvCxnSpPr>
            <p:cNvPr id="28" name="Ευθύγραμμο βέλος σύνδεσης 27"/>
            <p:cNvCxnSpPr/>
            <p:nvPr/>
          </p:nvCxnSpPr>
          <p:spPr>
            <a:xfrm>
              <a:off x="5025008" y="3331940"/>
              <a:ext cx="0" cy="462098"/>
            </a:xfrm>
            <a:prstGeom prst="straightConnector1">
              <a:avLst/>
            </a:prstGeom>
            <a:ln w="57150">
              <a:solidFill>
                <a:schemeClr val="accent5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Ομάδα 14"/>
          <p:cNvGrpSpPr/>
          <p:nvPr/>
        </p:nvGrpSpPr>
        <p:grpSpPr>
          <a:xfrm>
            <a:off x="7225977" y="3409329"/>
            <a:ext cx="2180958" cy="1134221"/>
            <a:chOff x="7225977" y="3348106"/>
            <a:chExt cx="2180958" cy="1134221"/>
          </a:xfrm>
        </p:grpSpPr>
        <p:sp>
          <p:nvSpPr>
            <p:cNvPr id="23" name="6 - TextBox">
              <a:extLst>
                <a:ext uri="{FF2B5EF4-FFF2-40B4-BE49-F238E27FC236}">
                  <a16:creationId xmlns="" xmlns:a16="http://schemas.microsoft.com/office/drawing/2014/main" id="{0351C5C9-9D60-4109-9FC0-044FEFB8EB4D}"/>
                </a:ext>
              </a:extLst>
            </p:cNvPr>
            <p:cNvSpPr txBox="1"/>
            <p:nvPr/>
          </p:nvSpPr>
          <p:spPr>
            <a:xfrm>
              <a:off x="7225977" y="3835996"/>
              <a:ext cx="2180958" cy="64633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l-GR" b="1" dirty="0"/>
                <a:t>ΙΤΕ</a:t>
              </a:r>
            </a:p>
            <a:p>
              <a:pPr algn="ctr"/>
              <a:r>
                <a:rPr lang="el-GR" b="1" dirty="0" smtClean="0"/>
                <a:t>ΠΑΝ/ΜΙΟ </a:t>
              </a:r>
              <a:r>
                <a:rPr lang="el-GR" b="1" dirty="0"/>
                <a:t>ΚΡΗΤΗΣ</a:t>
              </a:r>
            </a:p>
          </p:txBody>
        </p:sp>
        <p:cxnSp>
          <p:nvCxnSpPr>
            <p:cNvPr id="35" name="Ευθύγραμμο βέλος σύνδεσης 34"/>
            <p:cNvCxnSpPr/>
            <p:nvPr/>
          </p:nvCxnSpPr>
          <p:spPr>
            <a:xfrm>
              <a:off x="8265368" y="3348106"/>
              <a:ext cx="0" cy="462098"/>
            </a:xfrm>
            <a:prstGeom prst="straightConnector1">
              <a:avLst/>
            </a:prstGeom>
            <a:ln w="57150">
              <a:solidFill>
                <a:schemeClr val="accent5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Δεξιό βέλος 1"/>
          <p:cNvSpPr/>
          <p:nvPr/>
        </p:nvSpPr>
        <p:spPr>
          <a:xfrm>
            <a:off x="566342" y="4725144"/>
            <a:ext cx="8563122" cy="1040050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 w="28575"/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200" b="1" dirty="0" smtClean="0">
                <a:solidFill>
                  <a:schemeClr val="tx1"/>
                </a:solidFill>
              </a:rPr>
              <a:t>ΒΙΟΤΡΑΠΕΖΕΣ, ΒΙΟΠΛΗΡΟΦΟΡΙΚΗ</a:t>
            </a:r>
            <a:endParaRPr lang="el-GR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91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  <p:bldP spid="5" grpId="0"/>
      <p:bldP spid="25" grpId="0" animBg="1"/>
      <p:bldP spid="4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TextBox"/>
          <p:cNvSpPr txBox="1"/>
          <p:nvPr/>
        </p:nvSpPr>
        <p:spPr>
          <a:xfrm>
            <a:off x="560512" y="1651834"/>
            <a:ext cx="8667750" cy="132343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el-GR" sz="2200" b="1" dirty="0" smtClean="0">
                <a:solidFill>
                  <a:schemeClr val="tx1"/>
                </a:solidFill>
                <a:latin typeface="Century Gothic" pitchFamily="34" charset="0"/>
                <a:ea typeface="+mj-ea"/>
                <a:cs typeface="+mj-cs"/>
              </a:rPr>
              <a:t>Οι κλινικές εφαρμογές της εξατομικευμένης Ιατρικής να είναι </a:t>
            </a:r>
            <a:r>
              <a:rPr lang="el-GR" sz="2200" b="1" dirty="0" err="1" smtClean="0">
                <a:solidFill>
                  <a:schemeClr val="tx1"/>
                </a:solidFill>
                <a:latin typeface="Century Gothic" pitchFamily="34" charset="0"/>
                <a:ea typeface="+mj-ea"/>
                <a:cs typeface="+mj-cs"/>
              </a:rPr>
              <a:t>προσβάσιμες</a:t>
            </a:r>
            <a:r>
              <a:rPr lang="el-GR" sz="2200" b="1" dirty="0" smtClean="0">
                <a:solidFill>
                  <a:schemeClr val="tx1"/>
                </a:solidFill>
                <a:latin typeface="Century Gothic" pitchFamily="34" charset="0"/>
                <a:ea typeface="+mj-ea"/>
                <a:cs typeface="+mj-cs"/>
              </a:rPr>
              <a:t> από το  </a:t>
            </a:r>
          </a:p>
          <a:p>
            <a:pPr algn="ctr">
              <a:lnSpc>
                <a:spcPts val="3200"/>
              </a:lnSpc>
            </a:pPr>
            <a:r>
              <a:rPr lang="el-GR" sz="2200" b="1" dirty="0" smtClean="0">
                <a:solidFill>
                  <a:schemeClr val="tx1"/>
                </a:solidFill>
                <a:latin typeface="Century Gothic" pitchFamily="34" charset="0"/>
                <a:ea typeface="+mj-ea"/>
                <a:cs typeface="+mj-cs"/>
              </a:rPr>
              <a:t>Δημόσιο Σύστημα Υγείας</a:t>
            </a:r>
            <a:endParaRPr lang="el-GR" sz="2200" b="1" dirty="0">
              <a:solidFill>
                <a:schemeClr val="tx1"/>
              </a:solidFill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4" name="8 - TextBox"/>
          <p:cNvSpPr txBox="1"/>
          <p:nvPr/>
        </p:nvSpPr>
        <p:spPr>
          <a:xfrm>
            <a:off x="560512" y="4892194"/>
            <a:ext cx="8667750" cy="91307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61950" algn="ctr">
              <a:lnSpc>
                <a:spcPts val="3200"/>
              </a:lnSpc>
            </a:pPr>
            <a:r>
              <a:rPr lang="el-GR" sz="2400" b="1" dirty="0" smtClean="0">
                <a:solidFill>
                  <a:schemeClr val="tx1"/>
                </a:solidFill>
                <a:latin typeface="Century Gothic" pitchFamily="34" charset="0"/>
              </a:rPr>
              <a:t>Η δημιουργία δύο νέων Δικτύων για </a:t>
            </a:r>
            <a:r>
              <a:rPr lang="el-GR" sz="2400" b="1" dirty="0" err="1" smtClean="0">
                <a:solidFill>
                  <a:schemeClr val="tx1"/>
                </a:solidFill>
                <a:latin typeface="Century Gothic" pitchFamily="34" charset="0"/>
              </a:rPr>
              <a:t>νευροεκφυλιστικές</a:t>
            </a:r>
            <a:r>
              <a:rPr lang="el-GR" sz="2400" b="1" dirty="0" smtClean="0">
                <a:solidFill>
                  <a:schemeClr val="tx1"/>
                </a:solidFill>
                <a:latin typeface="Century Gothic" pitchFamily="34" charset="0"/>
              </a:rPr>
              <a:t> και καρδιολογικές παθήσεις</a:t>
            </a:r>
            <a:endParaRPr lang="el-GR" sz="24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632520" y="498738"/>
            <a:ext cx="85798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itchFamily="34" charset="0"/>
              </a:rPr>
              <a:t>Το μέλλον</a:t>
            </a:r>
            <a:endParaRPr lang="el-GR" sz="3000" b="1" dirty="0"/>
          </a:p>
        </p:txBody>
      </p:sp>
      <p:sp>
        <p:nvSpPr>
          <p:cNvPr id="6" name="8 - TextBox"/>
          <p:cNvSpPr txBox="1"/>
          <p:nvPr/>
        </p:nvSpPr>
        <p:spPr>
          <a:xfrm>
            <a:off x="560512" y="3646378"/>
            <a:ext cx="8667750" cy="87754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61950" algn="ctr">
              <a:lnSpc>
                <a:spcPts val="3200"/>
              </a:lnSpc>
            </a:pPr>
            <a:r>
              <a:rPr lang="el-GR" sz="2400" b="1" dirty="0" smtClean="0">
                <a:solidFill>
                  <a:schemeClr val="tx1"/>
                </a:solidFill>
                <a:latin typeface="Century Gothic" pitchFamily="34" charset="0"/>
              </a:rPr>
              <a:t>Η διεύρυνση </a:t>
            </a:r>
            <a:r>
              <a:rPr lang="el-GR" sz="2400" b="1" dirty="0">
                <a:solidFill>
                  <a:schemeClr val="tx1"/>
                </a:solidFill>
                <a:latin typeface="Century Gothic" pitchFamily="34" charset="0"/>
              </a:rPr>
              <a:t>του Δικτύου </a:t>
            </a:r>
            <a:r>
              <a:rPr lang="el-GR" sz="2400" b="1" dirty="0" smtClean="0">
                <a:solidFill>
                  <a:schemeClr val="tx1"/>
                </a:solidFill>
                <a:latin typeface="Century Gothic" pitchFamily="34" charset="0"/>
              </a:rPr>
              <a:t>της Ογκολογία με τη συμμετοχή περισσότερων Φορέων </a:t>
            </a:r>
            <a:endParaRPr lang="el-GR" sz="24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89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5113</TotalTime>
  <Words>255</Words>
  <Application>Microsoft Office PowerPoint</Application>
  <PresentationFormat>Α4 (210x297 χιλ.)</PresentationFormat>
  <Paragraphs>59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5</vt:i4>
      </vt:variant>
    </vt:vector>
  </HeadingPairs>
  <TitlesOfParts>
    <vt:vector size="7" baseType="lpstr">
      <vt:lpstr>Θέμα του Office</vt:lpstr>
      <vt:lpstr>2_Office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Δαπάνες Ε&amp;Κ (εκ. €)</dc:title>
  <dc:creator>Κωνσταντίνα Τζιμούρτου</dc:creator>
  <cp:lastModifiedBy>Κατερίνα Δαμουράκη</cp:lastModifiedBy>
  <cp:revision>577</cp:revision>
  <cp:lastPrinted>2018-01-29T10:12:40Z</cp:lastPrinted>
  <dcterms:modified xsi:type="dcterms:W3CDTF">2018-01-29T13:31:47Z</dcterms:modified>
</cp:coreProperties>
</file>