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34"/>
  </p:notesMasterIdLst>
  <p:sldIdLst>
    <p:sldId id="256" r:id="rId2"/>
    <p:sldId id="258" r:id="rId3"/>
    <p:sldId id="259" r:id="rId4"/>
    <p:sldId id="262" r:id="rId5"/>
    <p:sldId id="263" r:id="rId6"/>
    <p:sldId id="257" r:id="rId7"/>
    <p:sldId id="261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84" r:id="rId25"/>
    <p:sldId id="285" r:id="rId26"/>
    <p:sldId id="286" r:id="rId27"/>
    <p:sldId id="279" r:id="rId28"/>
    <p:sldId id="280" r:id="rId29"/>
    <p:sldId id="281" r:id="rId30"/>
    <p:sldId id="283" r:id="rId31"/>
    <p:sldId id="282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yssa" initials="c" lastIdx="0" clrIdx="0">
    <p:extLst>
      <p:ext uri="{19B8F6BF-5375-455C-9EA6-DF929625EA0E}">
        <p15:presenceInfo xmlns:p15="http://schemas.microsoft.com/office/powerpoint/2012/main" userId="chry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8947-921F-4766-9A67-8F995451E8DA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71758-EED2-489F-A993-6C8D8961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1758-EED2-489F-A993-6C8D8961AA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1758-EED2-489F-A993-6C8D8961AA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3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9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7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7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6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7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9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0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9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5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year-of-youth/activities/134_e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europa.eu/youth/home_en" TargetMode="External"/><Relationship Id="rId4" Type="http://schemas.openxmlformats.org/officeDocument/2006/relationships/hyperlink" Target="https://europa.eu/youth/year-of-youth_e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5" Type="http://schemas.openxmlformats.org/officeDocument/2006/relationships/image" Target="../media/image3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23.png"/><Relationship Id="rId1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mailto:chpapadopoulou@minedu.gov.gr" TargetMode="External"/><Relationship Id="rId4" Type="http://schemas.openxmlformats.org/officeDocument/2006/relationships/hyperlink" Target="mailto:kpisli@minedu.gov.g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picture containing text, outdoor, grass, person&#10;&#10;Description automatically generated">
            <a:extLst>
              <a:ext uri="{FF2B5EF4-FFF2-40B4-BE49-F238E27FC236}">
                <a16:creationId xmlns="" xmlns:a16="http://schemas.microsoft.com/office/drawing/2014/main" id="{92555DDD-8319-441B-B9FE-26B59ACB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2" r="11445"/>
          <a:stretch/>
        </p:blipFill>
        <p:spPr>
          <a:xfrm>
            <a:off x="876300" y="790638"/>
            <a:ext cx="10439400" cy="4120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32000" y="5003800"/>
            <a:ext cx="812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Εθνικός Σχεδιασμός και Χρονοδιάγραμμα 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του Ευρωπαϊκού Έτους Νεολαίας </a:t>
            </a:r>
          </a:p>
          <a:p>
            <a:pPr algn="ctr"/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#ΕΥΥ2022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89" y="5897214"/>
            <a:ext cx="43955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2246625"/>
            <a:ext cx="11049000" cy="236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Ιανουάριος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Δημοσίευση της Απόφασης</a:t>
            </a:r>
            <a:r>
              <a:rPr lang="el-GR" sz="2200" dirty="0" smtClean="0"/>
              <a:t>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Σύστασης και Συγκρότησης </a:t>
            </a:r>
            <a:r>
              <a:rPr lang="el-GR" sz="2200" dirty="0" smtClean="0"/>
              <a:t>της </a:t>
            </a:r>
            <a:r>
              <a:rPr lang="el-GR" sz="2200" dirty="0"/>
              <a:t>Επιτροπής Σχεδιασμού, Εφαρμογής και Παρακολούθησης του έργου του Ευρωπαϊκού Έτους Νεολαίας </a:t>
            </a:r>
            <a:r>
              <a:rPr lang="el-GR" sz="2200" dirty="0" smtClean="0"/>
              <a:t>2022 (#ΕΥΥ2022)</a:t>
            </a:r>
            <a:endParaRPr lang="el-G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8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832321"/>
            <a:ext cx="11049000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Φεβρουάριος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Εναρκτήρια συνεδρίαση της Επιτροπής #ΕΥΥ2022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>
                <a:solidFill>
                  <a:prstClr val="black"/>
                </a:solidFill>
              </a:rPr>
              <a:t>ως η επίσημη εκδήλωση έναρξης του Έτους στην </a:t>
            </a:r>
            <a:r>
              <a:rPr lang="el-GR" sz="2200" dirty="0" smtClean="0">
                <a:solidFill>
                  <a:prstClr val="black"/>
                </a:solidFill>
              </a:rPr>
              <a:t>Ελλάδα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Συγκρότηση διυπουργικής Ομάδας Εργασίας</a:t>
            </a:r>
            <a:r>
              <a:rPr lang="el-GR" sz="2200" dirty="0">
                <a:solidFill>
                  <a:prstClr val="black"/>
                </a:solidFill>
              </a:rPr>
              <a:t> καταγραφής πολιτικών </a:t>
            </a:r>
            <a:r>
              <a:rPr lang="el-GR" sz="2200" dirty="0" smtClean="0">
                <a:solidFill>
                  <a:prstClr val="black"/>
                </a:solidFill>
              </a:rPr>
              <a:t>νεολαίας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Ψηφιακά ηλεκτρονικά εργαλεία</a:t>
            </a:r>
            <a:r>
              <a:rPr lang="el-GR" sz="2200" dirty="0" smtClean="0">
                <a:solidFill>
                  <a:prstClr val="black"/>
                </a:solidFill>
              </a:rPr>
              <a:t>: παρουσίαση ιστοσελίδας - μέσων κοινωνικής δικτύωσης για το Έτος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Ανοιχτή πρόσκληση (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call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200" dirty="0" smtClean="0">
                <a:solidFill>
                  <a:prstClr val="black"/>
                </a:solidFill>
              </a:rPr>
              <a:t>στις οργανώσεις νεολαίας για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υποβολή συγχρηματοδοτούμενων δράσεων</a:t>
            </a:r>
            <a:r>
              <a:rPr lang="el-GR" sz="2200" dirty="0" smtClean="0">
                <a:solidFill>
                  <a:prstClr val="black"/>
                </a:solidFill>
              </a:rPr>
              <a:t> σύμφωνα με τους 4 στόχους της Ευρωπαϊκής Επιτροπής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2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1572081"/>
            <a:ext cx="110490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Μάρτιος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Έναρξη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δράσεων Youth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l-GR" sz="2200" dirty="0" smtClean="0">
                <a:solidFill>
                  <a:prstClr val="black"/>
                </a:solidFill>
              </a:rPr>
              <a:t>με </a:t>
            </a:r>
            <a:r>
              <a:rPr lang="el-GR" sz="2200" dirty="0">
                <a:solidFill>
                  <a:prstClr val="black"/>
                </a:solidFill>
              </a:rPr>
              <a:t>σκοπό τη θεσμική αναγνώριση και πιστοποίηση του επαγγέλματος </a:t>
            </a:r>
            <a:r>
              <a:rPr lang="el-GR" sz="2200" dirty="0" smtClean="0">
                <a:solidFill>
                  <a:prstClr val="black"/>
                </a:solidFill>
              </a:rPr>
              <a:t>στη χώρα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37" y="3660692"/>
            <a:ext cx="5405939" cy="308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1179666"/>
            <a:ext cx="11049000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Απρίλιος 2022  - 1/2</a:t>
            </a:r>
            <a:endParaRPr lang="el-GR" sz="2800" b="1" i="1" dirty="0">
              <a:gradFill>
                <a:gsLst>
                  <a:gs pos="0">
                    <a:srgbClr val="203864"/>
                  </a:gs>
                  <a:gs pos="50000">
                    <a:srgbClr val="4472C4"/>
                  </a:gs>
                  <a:gs pos="100000">
                    <a:srgbClr val="8FAADC"/>
                  </a:gs>
                </a:gsLst>
                <a:lin ang="5400000" scaled="0"/>
              </a:gradFill>
              <a:effectLst>
                <a:reflection blurRad="6350" stA="53000" endA="300" endPos="35500" dir="5400000" sy="-90000" algn="bl"/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Διεξαγωγή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έρευνας </a:t>
            </a:r>
            <a:r>
              <a:rPr lang="el-GR" sz="2200" dirty="0">
                <a:solidFill>
                  <a:prstClr val="black"/>
                </a:solidFill>
              </a:rPr>
              <a:t>μέσω ερωτηματολογίων για μαθητές Β΄ &amp; Γ΄ ΓΕ.Λ. και ΕΠΑ.Λ. με ενδεικτικό θέμα μέχρι την οριστικοποίησή του: "Αντίληψη της δημοκρατικότητας στη λήψη αποφάσεων στο σχολείο" και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παραγωγή οπτικοποιημένων έργων </a:t>
            </a:r>
            <a:r>
              <a:rPr lang="el-GR" sz="2200" dirty="0">
                <a:solidFill>
                  <a:prstClr val="black"/>
                </a:solidFill>
              </a:rPr>
              <a:t>πάνω σε αυτό το </a:t>
            </a:r>
            <a:r>
              <a:rPr lang="el-GR" sz="2200" dirty="0" smtClean="0">
                <a:solidFill>
                  <a:prstClr val="black"/>
                </a:solidFill>
              </a:rPr>
              <a:t>θέμα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</a:rPr>
              <a:t> </a:t>
            </a:r>
            <a:r>
              <a:rPr lang="el-GR" sz="2200" dirty="0" smtClean="0">
                <a:solidFill>
                  <a:prstClr val="black"/>
                </a:solidFill>
              </a:rPr>
              <a:t>Δυνατότητα </a:t>
            </a:r>
            <a:r>
              <a:rPr lang="el-GR" sz="2200" dirty="0">
                <a:solidFill>
                  <a:prstClr val="black"/>
                </a:solidFill>
              </a:rPr>
              <a:t>επιβράβευσης των επιλεγέντων με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ταξίδι στο πρόγραμμα επισκέψεων του Ευρωπαϊκού Κοινοβουλίου</a:t>
            </a:r>
            <a:r>
              <a:rPr lang="el-GR" sz="2200" dirty="0" smtClean="0">
                <a:solidFill>
                  <a:prstClr val="black"/>
                </a:solidFill>
              </a:rPr>
              <a:t> (ανάλογα τα μέτρα πρόληψης κατά του </a:t>
            </a:r>
            <a:r>
              <a:rPr lang="en-US" sz="2200" dirty="0" smtClean="0">
                <a:solidFill>
                  <a:prstClr val="black"/>
                </a:solidFill>
              </a:rPr>
              <a:t>COVID-19</a:t>
            </a:r>
            <a:r>
              <a:rPr lang="el-GR" sz="2200" dirty="0" smtClean="0">
                <a:solidFill>
                  <a:prstClr val="black"/>
                </a:solidFill>
              </a:rPr>
              <a:t>)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2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1614784"/>
            <a:ext cx="11049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Απρίλιος 2022 – 2/2</a:t>
            </a:r>
            <a:endParaRPr lang="el-GR" sz="2800" b="1" i="1" dirty="0">
              <a:gradFill>
                <a:gsLst>
                  <a:gs pos="0">
                    <a:srgbClr val="203864"/>
                  </a:gs>
                  <a:gs pos="50000">
                    <a:srgbClr val="4472C4"/>
                  </a:gs>
                  <a:gs pos="100000">
                    <a:srgbClr val="8FAADC"/>
                  </a:gs>
                </a:gsLst>
                <a:lin ang="5400000" scaled="0"/>
              </a:gradFill>
              <a:effectLst>
                <a:reflection blurRad="6350" stA="53000" endA="300" endPos="35500" dir="5400000" sy="-90000" algn="bl"/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Διεξαγωγή διαγωνισμού/κουίζ Ευρωπαϊκών γνώσεων </a:t>
            </a:r>
            <a:r>
              <a:rPr lang="el-GR" sz="2200" dirty="0" smtClean="0">
                <a:solidFill>
                  <a:prstClr val="black"/>
                </a:solidFill>
              </a:rPr>
              <a:t>για νέες και νέους ηλικίας 18-29 με </a:t>
            </a:r>
            <a:r>
              <a:rPr lang="el-GR" sz="2200" dirty="0">
                <a:solidFill>
                  <a:prstClr val="black"/>
                </a:solidFill>
              </a:rPr>
              <a:t>επιβράβευση των νικητών </a:t>
            </a:r>
            <a:r>
              <a:rPr lang="el-GR" sz="2200" dirty="0" smtClean="0">
                <a:solidFill>
                  <a:prstClr val="black"/>
                </a:solidFill>
              </a:rPr>
              <a:t>(σε δύο ομάδες) τη </a:t>
            </a:r>
            <a:r>
              <a:rPr lang="el-GR" sz="2200" dirty="0">
                <a:solidFill>
                  <a:prstClr val="black"/>
                </a:solidFill>
              </a:rPr>
              <a:t>συμμετοχή τους με φυσική </a:t>
            </a:r>
            <a:r>
              <a:rPr lang="el-GR" sz="2200" dirty="0" smtClean="0">
                <a:solidFill>
                  <a:prstClr val="black"/>
                </a:solidFill>
              </a:rPr>
              <a:t>παρουσία: </a:t>
            </a:r>
          </a:p>
          <a:p>
            <a:pPr marL="355600" lvl="0" algn="just">
              <a:lnSpc>
                <a:spcPct val="150000"/>
              </a:lnSpc>
              <a:spcAft>
                <a:spcPts val="800"/>
              </a:spcAft>
            </a:pPr>
            <a:r>
              <a:rPr lang="el-GR" sz="2200" dirty="0" smtClean="0">
                <a:solidFill>
                  <a:prstClr val="black"/>
                </a:solidFill>
              </a:rPr>
              <a:t>α) στην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Ημέρα της Ευρώπης (9 Μαΐου 2022) </a:t>
            </a:r>
            <a:r>
              <a:rPr lang="el-GR" sz="2200" dirty="0">
                <a:solidFill>
                  <a:prstClr val="black"/>
                </a:solidFill>
              </a:rPr>
              <a:t>και </a:t>
            </a:r>
            <a:endParaRPr lang="el-GR" sz="2200" dirty="0" smtClean="0">
              <a:solidFill>
                <a:prstClr val="black"/>
              </a:solidFill>
            </a:endParaRPr>
          </a:p>
          <a:p>
            <a:pPr marL="355600" lvl="0" algn="just">
              <a:lnSpc>
                <a:spcPct val="150000"/>
              </a:lnSpc>
              <a:spcAft>
                <a:spcPts val="800"/>
              </a:spcAft>
            </a:pPr>
            <a:r>
              <a:rPr lang="el-GR" sz="2200" dirty="0" smtClean="0">
                <a:solidFill>
                  <a:prstClr val="black"/>
                </a:solidFill>
              </a:rPr>
              <a:t>β</a:t>
            </a:r>
            <a:r>
              <a:rPr lang="el-GR" sz="2200" dirty="0">
                <a:solidFill>
                  <a:prstClr val="black"/>
                </a:solidFill>
              </a:rPr>
              <a:t>) </a:t>
            </a:r>
            <a:r>
              <a:rPr lang="el-GR" sz="2200" dirty="0" smtClean="0">
                <a:solidFill>
                  <a:prstClr val="black"/>
                </a:solidFill>
              </a:rPr>
              <a:t>στο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Ευρωπαϊκό Φεστιβάλ Δημοκρατίας (</a:t>
            </a: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Οκτώβριος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2022) στις Βρυξέλλες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951066"/>
            <a:ext cx="11049000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Μάιος 2022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Μαΐου</a:t>
            </a: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Ημέρα της Ευρώπης</a:t>
            </a:r>
            <a:r>
              <a:rPr lang="el-GR" sz="2200" dirty="0">
                <a:solidFill>
                  <a:prstClr val="black"/>
                </a:solidFill>
              </a:rPr>
              <a:t>: </a:t>
            </a:r>
            <a:r>
              <a:rPr lang="el-GR" sz="2200" dirty="0" smtClean="0">
                <a:solidFill>
                  <a:prstClr val="black"/>
                </a:solidFill>
              </a:rPr>
              <a:t>Συμμετοχή στην κεντρική </a:t>
            </a:r>
            <a:r>
              <a:rPr lang="el-GR" sz="2200" dirty="0">
                <a:solidFill>
                  <a:prstClr val="black"/>
                </a:solidFill>
              </a:rPr>
              <a:t>Εκδήλωση σε Ευρωπαϊκό επίπεδο με φυσική παρουσία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νέων (ηλικίας 18-29) από απομακρυσμένες περιφέρειες</a:t>
            </a:r>
            <a:r>
              <a:rPr lang="el-GR" sz="2200" dirty="0">
                <a:solidFill>
                  <a:prstClr val="black"/>
                </a:solidFill>
              </a:rPr>
              <a:t>, ύστερα από την επιτυχή συμμετοχή τους σε διαγωνισμό/κουίζ Ευρωπαϊκών γνώσεων και την τυχαία επιλογή τους, εφόσον το επιτρέψουν οι συνθήκες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Διαδικτυακή Πανελλαδική έρευνα </a:t>
            </a:r>
            <a:r>
              <a:rPr lang="el-GR" sz="2200" dirty="0">
                <a:solidFill>
                  <a:prstClr val="black"/>
                </a:solidFill>
              </a:rPr>
              <a:t>με ενδεικτικό θέμα μέχρι την οριστικοποίησή του: "Νέοι και Ευρώπη: Πώς αντιλαμβάνονται οι νέοι την Ευρώπη και την ταυτότητά τους μέσα σε </a:t>
            </a:r>
            <a:r>
              <a:rPr lang="el-GR" sz="2200" dirty="0" smtClean="0">
                <a:solidFill>
                  <a:prstClr val="black"/>
                </a:solidFill>
              </a:rPr>
              <a:t>αυτή - </a:t>
            </a:r>
            <a:r>
              <a:rPr lang="el-GR" sz="2200" dirty="0">
                <a:solidFill>
                  <a:prstClr val="black"/>
                </a:solidFill>
              </a:rPr>
              <a:t>Στόχοι βιώσιμης ανάπτυξης και νέοι"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6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832321"/>
            <a:ext cx="110490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Ιούνιος 2022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Δράσεις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την Ελληνική Εταιρεία Τοπικής Αναπτυξης και Αυτοδιοίκησης (Ε.Ε.Τ.Α.Α.): </a:t>
            </a:r>
            <a:endParaRPr lang="el-GR" sz="2200" dirty="0" smtClean="0"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lvl="0" indent="-355600" algn="just">
              <a:lnSpc>
                <a:spcPct val="150000"/>
              </a:lnSpc>
            </a:pP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Καταγραφή</a:t>
            </a:r>
            <a:r>
              <a:rPr lang="el-GR" sz="2200" dirty="0">
                <a:solidFill>
                  <a:prstClr val="black"/>
                </a:solidFill>
              </a:rPr>
              <a:t>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καλών πρακτικών Δήμων </a:t>
            </a:r>
            <a:r>
              <a:rPr lang="el-GR" sz="2200" dirty="0">
                <a:solidFill>
                  <a:prstClr val="black"/>
                </a:solidFill>
              </a:rPr>
              <a:t>που εφαρμόζουν Ευρωπαϊκές Πολιτικές στους νέους δημότες τους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(μέσω ερωτηματολογίων</a:t>
            </a: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200" dirty="0"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lvl="0" indent="-355600" algn="just">
              <a:lnSpc>
                <a:spcPct val="150000"/>
              </a:lnSpc>
              <a:spcAft>
                <a:spcPts val="800"/>
              </a:spcAft>
            </a:pP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Εθνική Πρωτεύουσα Νεολαίας - </a:t>
            </a:r>
            <a:r>
              <a:rPr lang="en-US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Youth Capital</a:t>
            </a:r>
            <a:r>
              <a:rPr lang="en-US" sz="2200" dirty="0">
                <a:solidFill>
                  <a:prstClr val="black"/>
                </a:solidFill>
              </a:rPr>
              <a:t>: </a:t>
            </a:r>
            <a:r>
              <a:rPr lang="el-GR" sz="2200" dirty="0" smtClean="0">
                <a:solidFill>
                  <a:prstClr val="black"/>
                </a:solidFill>
              </a:rPr>
              <a:t>Προκήρυξη </a:t>
            </a:r>
            <a:r>
              <a:rPr lang="el-GR" sz="2200" dirty="0">
                <a:solidFill>
                  <a:prstClr val="black"/>
                </a:solidFill>
              </a:rPr>
              <a:t>της </a:t>
            </a:r>
            <a:r>
              <a:rPr lang="el-GR" sz="2200" dirty="0" smtClean="0">
                <a:solidFill>
                  <a:prstClr val="black"/>
                </a:solidFill>
              </a:rPr>
              <a:t>Γ.Γ. </a:t>
            </a:r>
            <a:r>
              <a:rPr lang="el-GR" sz="2200" dirty="0">
                <a:solidFill>
                  <a:prstClr val="black"/>
                </a:solidFill>
              </a:rPr>
              <a:t>Ε.Ε.Κ.Δ.Β.Μ.&amp;Ν. και της </a:t>
            </a:r>
            <a:r>
              <a:rPr lang="el-GR" sz="2200" dirty="0" smtClean="0">
                <a:solidFill>
                  <a:prstClr val="black"/>
                </a:solidFill>
              </a:rPr>
              <a:t>Ε.Ε.Τ.Α.Α.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κοινού </a:t>
            </a:r>
            <a:r>
              <a:rPr lang="el-GR" sz="2200" dirty="0" smtClean="0">
                <a:solidFill>
                  <a:prstClr val="black"/>
                </a:solidFill>
              </a:rPr>
              <a:t>στην </a:t>
            </a:r>
            <a:r>
              <a:rPr lang="el-GR" sz="2200" dirty="0">
                <a:solidFill>
                  <a:prstClr val="black"/>
                </a:solidFill>
              </a:rPr>
              <a:t>οποία θα περιγράφεται η υποχρέωση ενός δήμου/πόλης να παρουσιάσει ένα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ετήσιο σχέδιο δράσης για την νεολαία</a:t>
            </a:r>
            <a:r>
              <a:rPr lang="el-GR" sz="2200" dirty="0">
                <a:solidFill>
                  <a:prstClr val="black"/>
                </a:solidFill>
              </a:rPr>
              <a:t> σε 3 επίπεδα: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πρόγραμμα εκδηλώσεων ii) θεσμικό επίπεδο και iii) ανάδειξη νέων επιστημόνων, καλλιτεχνών, </a:t>
            </a:r>
            <a:r>
              <a:rPr lang="el-GR" sz="2200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επιχειρηματιών</a:t>
            </a:r>
            <a:endParaRPr lang="el-GR" sz="2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9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36361" y="2074783"/>
            <a:ext cx="47625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Ιούλιος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/>
              <a:t>Παρακολούθηση του έργου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Αύγουστος </a:t>
            </a:r>
            <a:r>
              <a:rPr lang="el-GR" sz="2800" b="1" i="1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prstClr val="black"/>
                </a:solidFill>
              </a:rPr>
              <a:t>Παρακολούθηση του έργου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70" y="1555091"/>
            <a:ext cx="61912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0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2475" y="1397000"/>
            <a:ext cx="1068705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Σεπτέμβριος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 on Youth Work </a:t>
            </a:r>
            <a:r>
              <a:rPr lang="el-GR" sz="2200" dirty="0"/>
              <a:t>– Υποβολή πρότασης στη </a:t>
            </a:r>
            <a:r>
              <a:rPr lang="el-GR" sz="2200" dirty="0" smtClean="0"/>
              <a:t>Γ.Γ. </a:t>
            </a:r>
            <a:r>
              <a:rPr lang="el-GR" sz="2200" dirty="0"/>
              <a:t>Ε.Ε.Κ.Δ.Β.Μ.&amp;Ν. με τον </a:t>
            </a:r>
            <a:r>
              <a:rPr lang="el-GR" sz="2200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χάρτη πορείας προς την αναγνώριση</a:t>
            </a:r>
            <a:r>
              <a:rPr lang="el-GR" sz="2200" dirty="0"/>
              <a:t>.</a:t>
            </a:r>
            <a:endParaRPr lang="el-GR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3429001"/>
            <a:ext cx="10687049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31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1516191"/>
            <a:ext cx="110490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Οκτώβριος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Benchlearning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(Συγκριτική μάθηση): </a:t>
            </a:r>
            <a:r>
              <a:rPr lang="el-GR" sz="2200" dirty="0"/>
              <a:t>ανοιχτή εκδήλωση που θα αφορά σε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σχήματα μαθητείας σε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ενήλικους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Παράδοση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αποτελεσμάτων των ερευνών</a:t>
            </a:r>
            <a:endParaRPr lang="el-GR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Συμμετοχή των νέων </a:t>
            </a:r>
            <a:r>
              <a:rPr lang="el-GR" sz="2200" dirty="0"/>
              <a:t>στην εμβληματική εκδήλωση του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Ευρωπαϊκού Φεστιβάλ Δημοκρατίας τον Οκτώβριο 2022 στις Βρυξέλλες</a:t>
            </a:r>
            <a:r>
              <a:rPr lang="el-GR" sz="2200" dirty="0"/>
              <a:t>, με την ίδια διαδικασία που ακολουθήθηκε τον Απρίλιο 2022 </a:t>
            </a:r>
            <a:r>
              <a:rPr lang="el-GR" sz="2200" dirty="0" smtClean="0"/>
              <a:t>(2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ομάδα νικητών στον </a:t>
            </a:r>
            <a:r>
              <a:rPr lang="el-GR" sz="2200" dirty="0"/>
              <a:t>διαγωνισμό/κουίζ Ευρωπαϊκών </a:t>
            </a:r>
            <a:r>
              <a:rPr lang="el-GR" sz="2200" dirty="0" smtClean="0"/>
              <a:t>γνώσεων)</a:t>
            </a:r>
            <a:endParaRPr lang="el-G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8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047" y="980517"/>
            <a:ext cx="8453906" cy="2698249"/>
          </a:xfrm>
        </p:spPr>
        <p:txBody>
          <a:bodyPr/>
          <a:lstStyle/>
          <a:p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2022 είναι το Ευρωπαϊκό Έτος Νεολαίας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καιρός να ανταποδώσουμε σε μια γενιά που επέδειξε τόση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αλληλεγγύη, </a:t>
            </a: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έχασε τόσα 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πολλά, </a:t>
            </a: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πανδημία</a:t>
            </a:r>
            <a:r>
              <a:rPr lang="el-G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Θέλω η Ευρώπη να εργαστεί για την επόμενη γενιά. </a:t>
            </a:r>
            <a:b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Νέοι Ευρωπαίοι, κάντε τη φωνή σας να ακουστεί. Αυτή είναι η δική σας Ευρώπη.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3170" y="4376056"/>
            <a:ext cx="8825659" cy="1676400"/>
          </a:xfrm>
        </p:spPr>
        <p:txBody>
          <a:bodyPr>
            <a:normAutofit/>
          </a:bodyPr>
          <a:lstStyle/>
          <a:p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Σεπτεμβρίου - Ανακοίνωση της Προέδρου von der Leyen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SOTEU ομιλία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2021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16169"/>
            <a:ext cx="1713472" cy="1713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03" y="6052456"/>
            <a:ext cx="43955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2500540"/>
            <a:ext cx="1104900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Νοέμβριος 2022 και Δεκέμβριος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Κεντρικές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εκδηλώσεις λήξης του Έτους σε Αθήνα και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Θεσσαλονίκη:</a:t>
            </a:r>
            <a:r>
              <a:rPr lang="el-GR" sz="2200" dirty="0" smtClean="0"/>
              <a:t> </a:t>
            </a:r>
            <a:r>
              <a:rPr lang="el-GR" sz="2200" dirty="0"/>
              <a:t>παρουσίαση όλων των έργων, καθώς και των ερευνητικών </a:t>
            </a:r>
            <a:r>
              <a:rPr lang="el-GR" sz="2200" dirty="0" smtClean="0"/>
              <a:t>αποτελεσμάτων</a:t>
            </a:r>
            <a:endParaRPr lang="el-G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7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62" y="15240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1264993"/>
            <a:ext cx="7705725" cy="432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82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616630"/>
            <a:ext cx="11049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Green Transition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Μάρτιος - Μάιος 2022 και Οκτώβριος - Δεκέμβριος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 Trees Pledge Initiative </a:t>
            </a:r>
            <a:r>
              <a:rPr lang="el-GR" sz="2200" dirty="0"/>
              <a:t>(στο πλαίσιο </a:t>
            </a:r>
            <a:r>
              <a:rPr lang="el-GR" sz="2200" dirty="0" smtClean="0"/>
              <a:t>της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Green Deal</a:t>
            </a:r>
            <a:r>
              <a:rPr lang="el-GR" sz="2200" dirty="0"/>
              <a:t>): όχι μόνο δενδροφύτευση αλλά και "υιοθέτηση" δέντρων. </a:t>
            </a:r>
            <a:r>
              <a:rPr lang="el-GR" sz="2200" dirty="0" smtClean="0"/>
              <a:t>Δράση </a:t>
            </a:r>
            <a:r>
              <a:rPr lang="el-GR" sz="2200" dirty="0"/>
              <a:t>σε συνεργασία με τη Γενική Γραμματεία Δασών (του Υπουργείου Περιβάλλοντος και Ενέργειας):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Νέοι και Κλιματική αλλαγή</a:t>
            </a:r>
            <a:r>
              <a:rPr lang="el-GR" sz="2200" dirty="0"/>
              <a:t>, με τη συμμετοχή των καταρτιζομένων των ΙΕΚ, καθώς και των οργανώσεων </a:t>
            </a:r>
            <a:r>
              <a:rPr lang="el-GR" sz="2200" dirty="0" smtClean="0"/>
              <a:t>νεολαίας</a:t>
            </a:r>
            <a:endParaRPr lang="el-G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3" y="4781962"/>
            <a:ext cx="4998057" cy="19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500" y="1313036"/>
            <a:ext cx="110490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Digital Transition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l-GR" sz="28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Απρίλιος – Σεπτέμβριος 2022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Δημιουργία γκράφιτι </a:t>
            </a:r>
            <a:r>
              <a:rPr lang="el-GR" sz="2200" dirty="0" smtClean="0"/>
              <a:t>(</a:t>
            </a:r>
            <a:r>
              <a:rPr lang="el-GR" sz="2200" dirty="0"/>
              <a:t>σ</a:t>
            </a:r>
            <a:r>
              <a:rPr lang="el-GR" sz="2200" dirty="0" smtClean="0"/>
              <a:t>το </a:t>
            </a:r>
            <a:r>
              <a:rPr lang="el-GR" sz="2200" dirty="0"/>
              <a:t>πλαίσιο των Στόχων Βιώσιμης </a:t>
            </a:r>
            <a:r>
              <a:rPr lang="el-GR" sz="2200" dirty="0" smtClean="0"/>
              <a:t>Ανάπτυξης) που </a:t>
            </a:r>
            <a:r>
              <a:rPr lang="el-GR" sz="2200" dirty="0"/>
              <a:t>"ζωντανεύουν" με την τεχνολογία: 2-4 δημιουργίες γκράφιτι σε 2-4 πόλεις με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πηγή έμπνευσης το Έτος</a:t>
            </a:r>
            <a:r>
              <a:rPr lang="el-GR" sz="2200" dirty="0"/>
              <a:t>, δημιουργίες αφιερωμένες στο Έτος, με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ενσωμάτωση του motion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Ενδεχόμενη δημιουργία ενός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απολογιστικού ντοκιμαντέρ </a:t>
            </a:r>
            <a:r>
              <a:rPr lang="el-GR" sz="2200" dirty="0" smtClean="0"/>
              <a:t>της </a:t>
            </a:r>
            <a:r>
              <a:rPr lang="el-GR" sz="2200" dirty="0"/>
              <a:t>όλης </a:t>
            </a:r>
            <a:r>
              <a:rPr lang="el-GR" sz="2200" dirty="0" smtClean="0"/>
              <a:t>δράσης</a:t>
            </a:r>
            <a:endParaRPr lang="el-G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0"/>
            <a:ext cx="2160222" cy="16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2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225" y="4899649"/>
            <a:ext cx="6559549" cy="53477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Κληροδότημα του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#EYY2022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 b="13550"/>
          <a:stretch>
            <a:fillRect/>
          </a:stretch>
        </p:blipFill>
        <p:spPr>
          <a:xfrm>
            <a:off x="1345827" y="685800"/>
            <a:ext cx="9500345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4651134"/>
            <a:ext cx="2220912" cy="164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3884612" y="5702592"/>
            <a:ext cx="4422775" cy="475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Legacy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02" y="6058985"/>
            <a:ext cx="439559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1131242"/>
            <a:ext cx="11404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Στόχοι/Επιδιωκόμενα </a:t>
            </a:r>
            <a:r>
              <a:rPr lang="el-GR" sz="2600" b="1" i="1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αποτελέσματα </a:t>
            </a:r>
            <a:r>
              <a:rPr lang="el-GR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έργου/Παραδοτέα</a:t>
            </a:r>
            <a:r>
              <a:rPr lang="en-US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b="1" i="1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Legacy</a:t>
            </a:r>
            <a:r>
              <a:rPr lang="en-US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Work: </a:t>
            </a:r>
            <a:r>
              <a:rPr lang="el-GR" sz="2200" dirty="0"/>
              <a:t>η χαρτογράφηση, η θεσμική αναγνώριση και η πιστοποίηση του επαγγέλματος του Συμβούλου Νέων (youth worker) στην </a:t>
            </a:r>
            <a:r>
              <a:rPr lang="el-GR" sz="2200" dirty="0" smtClean="0"/>
              <a:t>Ελλάδα</a:t>
            </a:r>
            <a:endParaRPr lang="en-US" sz="2200" dirty="0" smtClean="0"/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 ερευνών: </a:t>
            </a:r>
          </a:p>
          <a:p>
            <a:pPr marL="355600" lvl="0" indent="88900" algn="just">
              <a:lnSpc>
                <a:spcPct val="150000"/>
              </a:lnSpc>
              <a:spcAft>
                <a:spcPts val="800"/>
              </a:spcAft>
            </a:pPr>
            <a:r>
              <a:rPr lang="el-GR" sz="2200" dirty="0" smtClean="0"/>
              <a:t>α) σύνταξη </a:t>
            </a:r>
            <a:r>
              <a:rPr lang="el-GR" sz="2200" dirty="0"/>
              <a:t>ενός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paper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/>
              <a:t>με στόχο τροποποιήσεις </a:t>
            </a:r>
            <a:r>
              <a:rPr lang="el-GR" sz="2200" dirty="0"/>
              <a:t>της </a:t>
            </a:r>
            <a:r>
              <a:rPr lang="el-GR" sz="2200" dirty="0" smtClean="0"/>
              <a:t>νομοθεσίας</a:t>
            </a:r>
          </a:p>
          <a:p>
            <a:pPr marL="812800" lvl="0" indent="-368300" algn="just">
              <a:lnSpc>
                <a:spcPct val="150000"/>
              </a:lnSpc>
              <a:spcAft>
                <a:spcPts val="800"/>
              </a:spcAft>
            </a:pPr>
            <a:r>
              <a:rPr lang="el-GR" sz="2200" dirty="0"/>
              <a:t>β)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παράδοση ερευνητικών αποτελεσμάτων </a:t>
            </a:r>
            <a:r>
              <a:rPr lang="el-GR" sz="2200" dirty="0" smtClean="0"/>
              <a:t>και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δυνητική αξιοποίησή τους </a:t>
            </a:r>
            <a:r>
              <a:rPr lang="el-GR" sz="2200" dirty="0"/>
              <a:t>από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/>
              <a:t>άλλες ευρωπαϊκές χώρες</a:t>
            </a:r>
          </a:p>
          <a:p>
            <a:pPr marL="355600" lvl="0" indent="88900" algn="just">
              <a:lnSpc>
                <a:spcPct val="150000"/>
              </a:lnSpc>
              <a:spcAft>
                <a:spcPts val="800"/>
              </a:spcAft>
            </a:pPr>
            <a:r>
              <a:rPr lang="el-GR" sz="2200" dirty="0"/>
              <a:t>γ)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ενδεχόμενη δημοσίευση </a:t>
            </a:r>
            <a:r>
              <a:rPr lang="el-GR" sz="2200" dirty="0"/>
              <a:t>των αποτελεσμάτων σε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έντυπη έκδοση</a:t>
            </a:r>
            <a:endParaRPr lang="en-US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l-G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-107195"/>
            <a:ext cx="1930400" cy="15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1659285"/>
            <a:ext cx="1140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l-GR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Στόχοι/Επιδιωκόμενα </a:t>
            </a:r>
            <a:r>
              <a:rPr lang="el-GR" sz="2600" b="1" i="1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αποτελέσματα </a:t>
            </a:r>
            <a:r>
              <a:rPr lang="el-GR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έργου/Παραδοτέα</a:t>
            </a:r>
            <a:r>
              <a:rPr lang="en-US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600" b="1" i="1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Legacy</a:t>
            </a:r>
            <a:r>
              <a:rPr lang="en-US" sz="2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AutoNum type="arabicPeriod" startAt="3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αταγραφή καλών πρακτικών </a:t>
            </a:r>
            <a:r>
              <a:rPr lang="el-GR" sz="2200" dirty="0"/>
              <a:t>των δήμων που εφαρμόζουν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ευρωπαϊκές πολιτικές </a:t>
            </a:r>
            <a:r>
              <a:rPr lang="el-GR" sz="2200" dirty="0"/>
              <a:t>στους νέους </a:t>
            </a:r>
            <a:r>
              <a:rPr lang="el-GR" sz="2200" dirty="0" smtClean="0"/>
              <a:t>πολίτες από την Ε.Ε.Τ.Α.Α.</a:t>
            </a:r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AutoNum type="arabicPeriod" startAt="3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Οπτικοποιημένες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εικαστικές δημιουργίες των μαθητών </a:t>
            </a:r>
            <a:r>
              <a:rPr lang="el-GR" sz="2200" dirty="0"/>
              <a:t>που θα λειτουργούν ως οπτικές αναφορές των αξιών και των αρχών του Έτους</a:t>
            </a:r>
            <a:endParaRPr lang="el-GR" sz="2200" dirty="0" smtClean="0"/>
          </a:p>
          <a:p>
            <a:pPr marL="457200" lvl="0" indent="-457200" algn="just">
              <a:lnSpc>
                <a:spcPct val="150000"/>
              </a:lnSpc>
              <a:spcAft>
                <a:spcPts val="800"/>
              </a:spcAft>
              <a:buAutoNum type="arabicPeriod" startAt="3"/>
            </a:pP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Εθνική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Πρωτεύουσα Νεολαίας</a:t>
            </a:r>
            <a:endParaRPr lang="en-US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-107195"/>
            <a:ext cx="1930400" cy="15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107" y="749300"/>
            <a:ext cx="3860260" cy="89746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ΚΟΙΝΟ - ΣΤΟΧΟΣ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6" r="30146"/>
          <a:stretch>
            <a:fillRect/>
          </a:stretch>
        </p:blipFill>
        <p:spPr>
          <a:xfrm>
            <a:off x="7010400" y="977900"/>
            <a:ext cx="4047363" cy="490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968" y="1943100"/>
            <a:ext cx="5493916" cy="3937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Όλοι οι </a:t>
            </a: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νέοι (15-29 ετών) 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αλλά ιδιαίτερα οι νέοι με λιγότερες </a:t>
            </a: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ευκαιρίες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Από μη προνομιούχα περιβάλλοντα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Που ανήκουν σε ευάλωτες ομάδες ή/και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Από απομακρυσμένες περιοχές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601" y="6001411"/>
            <a:ext cx="4395597" cy="774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24" y="187215"/>
            <a:ext cx="2139678" cy="158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8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0" y="1038016"/>
            <a:ext cx="8825659" cy="1379755"/>
          </a:xfrm>
        </p:spPr>
        <p:txBody>
          <a:bodyPr/>
          <a:lstStyle/>
          <a:p>
            <a:pPr algn="ctr"/>
            <a:r>
              <a:rPr lang="el-G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Διατομεακές πολιτικές</a:t>
            </a:r>
            <a:br>
              <a:rPr lang="el-G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Cross-sectoral policies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97185" y="3429000"/>
            <a:ext cx="9797630" cy="24511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200" dirty="0" smtClean="0"/>
              <a:t>Το </a:t>
            </a:r>
            <a:r>
              <a:rPr lang="el-GR" sz="2200" dirty="0"/>
              <a:t>υπό διαμόρφωση Εθνικό Σχέδιο Δράσης για τη Νεολαία για το έτος 2022 υιοθετεί και υποστηρίζει το Ευρωπαϊκό Έτος </a:t>
            </a:r>
            <a:r>
              <a:rPr lang="el-GR" sz="2200" dirty="0" smtClean="0"/>
              <a:t>Νεολαίας</a:t>
            </a:r>
            <a:endParaRPr lang="en-US" sz="22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200" dirty="0"/>
              <a:t>Συγκρότηση διυπουργικής Ομάδας Εργασίας καταγραφής πολιτικών </a:t>
            </a:r>
            <a:r>
              <a:rPr lang="el-GR" sz="2200" dirty="0" smtClean="0"/>
              <a:t>νεολαίας</a:t>
            </a:r>
            <a:r>
              <a:rPr lang="en-US" sz="2200" dirty="0" smtClean="0"/>
              <a:t> (</a:t>
            </a:r>
            <a:r>
              <a:rPr lang="el-GR" sz="2200" dirty="0" smtClean="0"/>
              <a:t>Φεβρουάριος 2022</a:t>
            </a:r>
            <a:r>
              <a:rPr lang="en-US" sz="2200" dirty="0" smtClean="0"/>
              <a:t>)</a:t>
            </a:r>
            <a:endParaRPr lang="el-G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814" y="6019800"/>
            <a:ext cx="4395597" cy="774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657016"/>
            <a:ext cx="2513411" cy="185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7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3" y="1037168"/>
            <a:ext cx="8761413" cy="70696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EYY2022 Online - 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ΔΗΜΟΣΙΟΤΗΤΑ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56" y="227032"/>
            <a:ext cx="2102644" cy="162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03" y="5975570"/>
            <a:ext cx="4395597" cy="77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395" y="2527311"/>
            <a:ext cx="380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Σε Ευρωπαϊκό επίπεδο: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931" y="3111910"/>
            <a:ext cx="1111213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Η επίσημη ιστοσελίδα του #ΕΥΥ2022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(και μέσω της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European Youth Portal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Επίσημοι λογαριασμοί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κοινωνικής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δικτύωσης: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EuropeanYouthEU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EuropeanYouthEU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		@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european_youth_eu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#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EuropeanYearOfYouth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EYY2022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765" y="4480772"/>
            <a:ext cx="531933" cy="531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765" y="5188200"/>
            <a:ext cx="488540" cy="488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765" y="5849738"/>
            <a:ext cx="510464" cy="5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045" y="884768"/>
            <a:ext cx="4837907" cy="67733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τώρα;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250" y="2501900"/>
            <a:ext cx="10985500" cy="93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Η πανδημία COVID-19 είχε πρωτοφανή αντίκτυπο στην εκπαίδευση, την απασχόληση και την ψυχική υγεία των νέων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48" y="3776766"/>
            <a:ext cx="10985500" cy="93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Οι νέοι έδειξαν διαγενεακή αλληλεγγύη και θυσίασαν πολύτιμες "νεανικές στιγμές" της καθημερινότητάς τους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248" y="5051632"/>
            <a:ext cx="10985500" cy="93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Το 2022 θα είναι ένα "έτος αφιερωμένο στην ενδυνάμωση εκείνων που έχουν αφιερώσει τόσα πολλά στους άλλους"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601" y="6002868"/>
            <a:ext cx="4395597" cy="77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7" y="72195"/>
            <a:ext cx="2562923" cy="18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3" y="1037168"/>
            <a:ext cx="8761413" cy="70696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EYY2022 Online - 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ΔΗΜΟΣΙΟΤΗΤΑ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56" y="227032"/>
            <a:ext cx="2102644" cy="162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03" y="5975570"/>
            <a:ext cx="4395597" cy="774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396" y="2187285"/>
            <a:ext cx="380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Σε εθνικό επίπεδο: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085" y="2561618"/>
            <a:ext cx="114644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400" smtClean="0">
                <a:solidFill>
                  <a:schemeClr val="tx2">
                    <a:lumMod val="75000"/>
                  </a:schemeClr>
                </a:solidFill>
              </a:rPr>
              <a:t>ιστοσελίδα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του Εθνικού Διαλόγου της Ε.Ε. με τους νέους – με ξεχωριστή ενότητα για τις δράσεις του #ΕΥΥ2022 στην Ελλάδα: </a:t>
            </a:r>
          </a:p>
          <a:p>
            <a:pPr>
              <a:lnSpc>
                <a:spcPct val="120000"/>
              </a:lnSpc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l-GR" sz="2400" dirty="0" smtClean="0">
                <a:solidFill>
                  <a:srgbClr val="17406D">
                    <a:lumMod val="75000"/>
                  </a:srgbClr>
                </a:solidFill>
              </a:rPr>
              <a:t>υπό </a:t>
            </a:r>
            <a:r>
              <a:rPr lang="el-GR" sz="2400" dirty="0">
                <a:solidFill>
                  <a:srgbClr val="17406D">
                    <a:lumMod val="75000"/>
                  </a:srgbClr>
                </a:solidFill>
              </a:rPr>
              <a:t>διαμόρφωση (Φεβρουάριος 2022)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Επίσημοι εθνικοί λογαριασμοί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κοινωνικής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δικτύωσης: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υπό διαμόρφωση (Φεβρουάριος 2022)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740400" algn="l"/>
              </a:tabLst>
            </a:pP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EuropeanYearOfYouth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#EYY2022 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#Ευρωπαϊκό_Έτος_Νεολαίας_2022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#EYY2022GR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25" y="4922109"/>
            <a:ext cx="530398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145" y="4922109"/>
            <a:ext cx="536494" cy="536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161" y="4915714"/>
            <a:ext cx="536793" cy="5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3" y="1037168"/>
            <a:ext cx="8761413" cy="982132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EYY2022 Online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ΔΗΜΟΣΙΟΤΗΤΑ</a:t>
            </a:r>
            <a:b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Επίσημα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5293" y="2262485"/>
            <a:ext cx="87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Το λογότυπο διατίθεται σε 7 χρώματα και 24 γλώσσες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293" y="2962870"/>
            <a:ext cx="253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Στα Ελληνικά: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9693" y="2979340"/>
            <a:ext cx="253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 English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0" y="3441005"/>
            <a:ext cx="1344613" cy="99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66" y="3424535"/>
            <a:ext cx="1472407" cy="108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46" y="3434405"/>
            <a:ext cx="1362473" cy="10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19" y="3458115"/>
            <a:ext cx="1362474" cy="10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" y="4921622"/>
            <a:ext cx="1529554" cy="113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06" y="4876742"/>
            <a:ext cx="1590280" cy="117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4876742"/>
            <a:ext cx="1535113" cy="113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16" y="3465159"/>
            <a:ext cx="1437077" cy="110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56" y="3496051"/>
            <a:ext cx="1321394" cy="101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0" y="3441005"/>
            <a:ext cx="1461963" cy="112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024" y="3465159"/>
            <a:ext cx="1393539" cy="107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27" y="4936412"/>
            <a:ext cx="1447800" cy="111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67" y="4850742"/>
            <a:ext cx="1506064" cy="116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53" y="4675513"/>
            <a:ext cx="1786370" cy="137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30848" y="0"/>
            <a:ext cx="2528780" cy="20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569" y="884125"/>
            <a:ext cx="9690100" cy="8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l-GR" sz="3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ΣΑΣ ΕΥΧΑΡΙΣΤΟΥΜΕ ΓΙΑ ΤΗΝ ΠΡΟΣΟΧΗ ΣΑΣ!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57" y="2075295"/>
            <a:ext cx="4056697" cy="324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569" y="2075295"/>
            <a:ext cx="7632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3600" b="1" i="1" dirty="0" smtClean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Επικοινωνία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Κωνσταντίνα Πισλή</a:t>
            </a:r>
            <a:endParaRPr lang="el-G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Εθνική συντονίστρια του Ευρωπαϊκού Έτους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Νεολαίας</a:t>
            </a:r>
          </a:p>
          <a:p>
            <a:pPr>
              <a:tabLst>
                <a:tab pos="355600" algn="l"/>
              </a:tabLst>
            </a:pPr>
            <a:r>
              <a:rPr lang="el-GR" sz="2200" dirty="0" smtClean="0"/>
              <a:t>Τηλ. Επικοινωνίας: 210 344 3188</a:t>
            </a:r>
          </a:p>
          <a:p>
            <a:pPr>
              <a:spcAft>
                <a:spcPts val="1200"/>
              </a:spcAft>
              <a:tabLst>
                <a:tab pos="355600" algn="l"/>
              </a:tabLst>
            </a:pPr>
            <a:r>
              <a:rPr lang="en-US" sz="2200" dirty="0" smtClean="0"/>
              <a:t>Email: </a:t>
            </a:r>
            <a:r>
              <a:rPr lang="en-US" sz="2200" dirty="0" smtClean="0">
                <a:hlinkClick r:id="rId4"/>
              </a:rPr>
              <a:t>kpisli@minedu.gov.gr</a:t>
            </a:r>
            <a:r>
              <a:rPr lang="en-US" sz="2200" dirty="0" smtClean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l-GR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Χρυσάνθη Παπαδοπούλου</a:t>
            </a:r>
          </a:p>
          <a:p>
            <a:pPr>
              <a:tabLst>
                <a:tab pos="355600" algn="l"/>
              </a:tabLst>
            </a:pPr>
            <a:r>
              <a:rPr lang="el-GR" sz="2200" smtClean="0"/>
              <a:t>Σύνδεσμος </a:t>
            </a:r>
            <a:r>
              <a:rPr lang="el-GR" sz="2200" dirty="0" smtClean="0"/>
              <a:t>με τη Γ</a:t>
            </a:r>
            <a:r>
              <a:rPr lang="en-US" sz="2200" dirty="0" smtClean="0"/>
              <a:t>.</a:t>
            </a:r>
            <a:r>
              <a:rPr lang="el-GR" sz="2200" dirty="0" smtClean="0"/>
              <a:t>Γ</a:t>
            </a:r>
            <a:r>
              <a:rPr lang="en-US" sz="2200" dirty="0" smtClean="0"/>
              <a:t>.</a:t>
            </a:r>
            <a:r>
              <a:rPr lang="el-GR" sz="2200" dirty="0" smtClean="0"/>
              <a:t> Ε</a:t>
            </a:r>
            <a:r>
              <a:rPr lang="en-US" sz="2200" dirty="0" smtClean="0"/>
              <a:t>.</a:t>
            </a:r>
            <a:r>
              <a:rPr lang="el-GR" sz="2200" dirty="0" smtClean="0"/>
              <a:t>Ε</a:t>
            </a:r>
            <a:r>
              <a:rPr lang="en-US" sz="2200" dirty="0" smtClean="0"/>
              <a:t>.</a:t>
            </a:r>
            <a:r>
              <a:rPr lang="el-GR" sz="2200" dirty="0" smtClean="0"/>
              <a:t>Κ</a:t>
            </a:r>
            <a:r>
              <a:rPr lang="en-US" sz="2200" dirty="0" smtClean="0"/>
              <a:t>.</a:t>
            </a:r>
            <a:r>
              <a:rPr lang="el-GR" sz="2200" dirty="0" smtClean="0"/>
              <a:t>Δ</a:t>
            </a:r>
            <a:r>
              <a:rPr lang="en-US" sz="2200" dirty="0" smtClean="0"/>
              <a:t>.</a:t>
            </a:r>
            <a:r>
              <a:rPr lang="el-GR" sz="2200" dirty="0" smtClean="0"/>
              <a:t>Β</a:t>
            </a:r>
            <a:r>
              <a:rPr lang="en-US" sz="2200" dirty="0" smtClean="0"/>
              <a:t>.</a:t>
            </a:r>
            <a:r>
              <a:rPr lang="el-GR" sz="2200" dirty="0" smtClean="0"/>
              <a:t>Μ</a:t>
            </a:r>
            <a:r>
              <a:rPr lang="en-US" sz="2200" dirty="0" smtClean="0"/>
              <a:t>.</a:t>
            </a:r>
            <a:r>
              <a:rPr lang="el-GR" sz="2200" dirty="0" smtClean="0"/>
              <a:t>&amp;Ν</a:t>
            </a:r>
            <a:r>
              <a:rPr lang="en-US" sz="2200" dirty="0" smtClean="0"/>
              <a:t>.</a:t>
            </a:r>
            <a:r>
              <a:rPr lang="el-GR" sz="2200" dirty="0" smtClean="0"/>
              <a:t>, παρακολούθηση του συνόλου του #ΕΥΥ2022 έργου</a:t>
            </a:r>
          </a:p>
          <a:p>
            <a:pPr>
              <a:tabLst>
                <a:tab pos="355600" algn="l"/>
              </a:tabLst>
            </a:pPr>
            <a:r>
              <a:rPr lang="el-GR" sz="2200" dirty="0"/>
              <a:t>Τηλ. Επικοινωνίας: 210 344 </a:t>
            </a:r>
            <a:r>
              <a:rPr lang="el-GR" sz="2200" dirty="0" smtClean="0"/>
              <a:t>3303</a:t>
            </a:r>
          </a:p>
          <a:p>
            <a:pPr>
              <a:tabLst>
                <a:tab pos="355600" algn="l"/>
              </a:tabLst>
            </a:pPr>
            <a:r>
              <a:rPr lang="en-US" sz="2200" dirty="0" smtClean="0"/>
              <a:t>Email: </a:t>
            </a:r>
            <a:r>
              <a:rPr lang="en-US" sz="2200" dirty="0" smtClean="0">
                <a:hlinkClick r:id="rId5"/>
              </a:rPr>
              <a:t>chpapadopoulou@minedu.gov.gr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69" y="71209"/>
            <a:ext cx="2109859" cy="162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426" y="711200"/>
            <a:ext cx="9551147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Κύριοι 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στόχοι του 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#ΕΥΥ2022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03" y="5962870"/>
            <a:ext cx="4395597" cy="77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2489200"/>
            <a:ext cx="11049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150000"/>
              </a:lnSpc>
              <a:buAutoNum type="arabicPeriod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Ανανέωση των θετικών προοπτικών για τους νέους</a:t>
            </a:r>
            <a:r>
              <a:rPr lang="el-GR" sz="2200" dirty="0"/>
              <a:t>, υπογραμμίζοντας παράλληλα πώς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πράσινη και η ψηφιακή μετάβαση</a:t>
            </a:r>
            <a:r>
              <a:rPr lang="el-GR" sz="2200" dirty="0"/>
              <a:t>, καθώς και άλλες πολιτικές της Ένωσης προσφέρουν ευκαιρίες για τους νέους</a:t>
            </a:r>
            <a:r>
              <a:rPr lang="el-GR" sz="2200" dirty="0" smtClean="0"/>
              <a:t>.</a:t>
            </a:r>
            <a:endParaRPr lang="el-GR" sz="2200" dirty="0"/>
          </a:p>
          <a:p>
            <a:pPr marL="355600" indent="-355600" algn="just">
              <a:lnSpc>
                <a:spcPct val="150000"/>
              </a:lnSpc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Ενδυνάμωση και υποστήριξη των νέων</a:t>
            </a:r>
            <a:r>
              <a:rPr lang="el-GR" sz="2200" dirty="0" smtClean="0"/>
              <a:t>, και μέσω </a:t>
            </a:r>
            <a:r>
              <a:rPr lang="el-GR" sz="2200" dirty="0"/>
              <a:t>του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work</a:t>
            </a:r>
            <a:r>
              <a:rPr lang="el-GR" sz="2200" dirty="0"/>
              <a:t>, ιδιαίτερα </a:t>
            </a:r>
            <a:r>
              <a:rPr lang="el-GR" sz="2200" dirty="0" smtClean="0"/>
              <a:t>των </a:t>
            </a:r>
            <a:r>
              <a:rPr lang="el-GR" sz="2200" dirty="0"/>
              <a:t>νέων με </a:t>
            </a:r>
            <a:r>
              <a:rPr lang="el-GR" sz="2200" dirty="0" smtClean="0"/>
              <a:t>λιγότερες </a:t>
            </a:r>
            <a:r>
              <a:rPr lang="el-GR" sz="2200" dirty="0"/>
              <a:t>ευκαιρίες, ώστε να αποκτήσουν ουσιαστικές γνώσεις και ικανότητες και να γίνουν κατ’ αυτόν τον τρόπο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ενεργοί και αφοσιωμένοι πολίτες και φορείς της αλλαγής.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46049"/>
            <a:ext cx="2400300" cy="184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1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426" y="711200"/>
            <a:ext cx="9551147" cy="11430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Κύριοι 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στόχοι του 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#ΕΥΥ2022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03" y="6083741"/>
            <a:ext cx="4395597" cy="774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2195015"/>
            <a:ext cx="1104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el-GR" sz="2200" dirty="0" smtClean="0"/>
              <a:t>Υποστήριξη </a:t>
            </a:r>
            <a:r>
              <a:rPr lang="el-GR" sz="2200" dirty="0"/>
              <a:t>των νέων ώστε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κατανοήσουν καλύτερα τις διάφορες ευκαιρίες που έχουν στη διάθεσή τους</a:t>
            </a:r>
            <a:r>
              <a:rPr lang="el-GR" sz="2200" dirty="0"/>
              <a:t>, είτε αυτές προέρχονται από την Ε.Ε. είτε από εθνικό, περιφερειακό ή τοπικό επίπεδο, και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ενεργή προώθηση των ευκαιριών αυτών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Ενσωμάτωση της πολιτικής για τη νεολαία σε όλους τους σχετικούς τομείς </a:t>
            </a:r>
            <a:r>
              <a:rPr lang="el-G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πολιτικών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Ένωσης </a:t>
            </a:r>
            <a:r>
              <a:rPr lang="el-GR" sz="2200" dirty="0"/>
              <a:t>σύμφωνα με τη στρατηγική της Ευρωπαϊκής Ένωσης για τη νεολαία 2019-2027, ώστε να ενθαρρυνθεί η ενσωμάτωση της προοπτικής για τη νεολαία στη χάραξη πολιτικής σε όλα τα επίπεδα.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46049"/>
            <a:ext cx="2400300" cy="184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7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300" y="723900"/>
            <a:ext cx="960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Επιτροπή Σχεδιασμού, Εφαρμογής και Παρακολούθησης του έργου του Ευρωπαϊκού Έτους Νεολαίας</a:t>
            </a: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102276"/>
            <a:ext cx="2284528" cy="1688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700" y="1969150"/>
            <a:ext cx="1092199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Εθνική Συντονίστρια του #ΕΥΥ2022: </a:t>
            </a:r>
            <a:r>
              <a:rPr lang="el-GR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Κωνσταντίνα Πισλή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Υπηρεσιακά στελέχη της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Γενικής Γραμματείας Ε.Ε.Κ.Δ.Β.Μ.&amp;Ν.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Εκπρόσωπος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από τη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 Γραμματεία Ανωτάτης Εκπαίδευσης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Εκπρόσωπος από τη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 Γραμματεία Πρωτοβάθμιας, Δευτεροβάθμιας και Ειδικής Αγωγής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Εκπρόσωπος από το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Ι.Κ.Υ.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Εκπρόσωπος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από το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Ι.ΝΕ.ΔΙ.ΒΙ.Μ.</a:t>
            </a:r>
          </a:p>
        </p:txBody>
      </p:sp>
    </p:spTree>
    <p:extLst>
      <p:ext uri="{BB962C8B-B14F-4D97-AF65-F5344CB8AC3E}">
        <p14:creationId xmlns:p14="http://schemas.microsoft.com/office/powerpoint/2010/main" val="23479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797800" y="5969000"/>
            <a:ext cx="4394200" cy="774700"/>
          </a:xfrm>
          <a:prstGeom prst="round2Diag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1300" y="723900"/>
            <a:ext cx="960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Επιτροπή Σχεδιασμού, Εφαρμογής και Παρακολούθησης του έργου του Ευρωπαϊκού Έτους Νεολαίας</a:t>
            </a: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88" y="102276"/>
            <a:ext cx="2284528" cy="1688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100" y="1981201"/>
            <a:ext cx="105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4500">
              <a:lnSpc>
                <a:spcPct val="150000"/>
              </a:lnSpc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7. 	Εκπρόσωπος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από το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Πανελλήνιο Σωματείο Συμβούλων Νέων</a:t>
            </a:r>
          </a:p>
          <a:p>
            <a:pPr marL="444500" indent="-444500" algn="just">
              <a:lnSpc>
                <a:spcPct val="150000"/>
              </a:lnSpc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8. 	Εκπρόσωπος από την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Ε.Ε.Τ.Α.Α.</a:t>
            </a:r>
          </a:p>
          <a:p>
            <a:pPr marL="444500" indent="-444500" algn="just" defTabSz="533400">
              <a:lnSpc>
                <a:spcPct val="150000"/>
              </a:lnSpc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9. 	Εκπρόσωπος από την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Επιτροπή Νεολαίας της Κ.Ε.Δ.Ε.</a:t>
            </a:r>
          </a:p>
          <a:p>
            <a:pPr marL="457200" indent="-457200" algn="just">
              <a:lnSpc>
                <a:spcPct val="150000"/>
              </a:lnSpc>
              <a:buAutoNum type="arabicPeriod" startAt="10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Εκπρόσωπος από το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Ε.ΣΥ.Ν.</a:t>
            </a:r>
          </a:p>
          <a:p>
            <a:pPr marL="457200" indent="-457200" algn="just">
              <a:lnSpc>
                <a:spcPct val="150000"/>
              </a:lnSpc>
              <a:buAutoNum type="arabicPeriod" startAt="10"/>
            </a:pP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Εκπρόσωπος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από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Γραφείο Συνδέσμου του Ευρωπαϊκού Κοινοβουλίου στην Έλλάδα</a:t>
            </a:r>
          </a:p>
        </p:txBody>
      </p:sp>
    </p:spTree>
    <p:extLst>
      <p:ext uri="{BB962C8B-B14F-4D97-AF65-F5344CB8AC3E}">
        <p14:creationId xmlns:p14="http://schemas.microsoft.com/office/powerpoint/2010/main" val="28282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120" y="651105"/>
            <a:ext cx="6279755" cy="118533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Νομοθεσία - Αποφάσεις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250" y="3626099"/>
            <a:ext cx="109855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υπό στοιχεία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7676/Κ2/21.01.2022 (ΦΕΚ 185 Β'/2022)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Απόφαση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για τη "Σύσταση και συγκρότηση Επιτροπής Σχεδιασμού, Εφαρμογής και Παρακολούθησης του έργου του Ευρωπαϊκού Έτους Νεολαίας 2022"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247" y="2266006"/>
            <a:ext cx="109855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Η Απόφαση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της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22ας Δεκεμβρίου 2021 (2021/0328 (COD) LEX 2139 PE-CONS 81/1/21)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του Ευρωπαϊκού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Κοινοβουλίου και του Συμβουλίου σχετικά με το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Ευρωπαϊκό Έτος Νεολαίας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(2022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250" y="5060376"/>
            <a:ext cx="109855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Η υπό στοιχεία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9086/31.01.2022 (ΑΔΑ: 9ΡΕΛ46ΜΤΛΗ-ΘΙΤ)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Απόφαση για την "Ανάθεση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του έργου Ευρωπαϊκό Έτος Νεολαίας 2022 στην Επιτελική Δομή ΕΣΠΑ του Υπουργείου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Παιδείας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και Θρησκευμάτων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"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601" y="6002868"/>
            <a:ext cx="4395597" cy="774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245552"/>
            <a:ext cx="2590800" cy="199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1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206" y="1841500"/>
            <a:ext cx="4383293" cy="2946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Προγραμματισμός και χρονοδιάγραμμα του Ευρωπαϊκού Έτους Νεολαίας 2022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264" y="5988270"/>
            <a:ext cx="4395597" cy="774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967" y="1054100"/>
            <a:ext cx="5550894" cy="467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7" y="78071"/>
            <a:ext cx="2386013" cy="176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1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897</TotalTime>
  <Words>1371</Words>
  <Application>Microsoft Office PowerPoint</Application>
  <PresentationFormat>Ευρεία οθόνη</PresentationFormat>
  <Paragraphs>131</Paragraphs>
  <Slides>32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Παρουσίαση του PowerPoint</vt:lpstr>
      <vt:lpstr>Το 2022 είναι το Ευρωπαϊκό Έτος Νεολαίας. Είναι καιρός να ανταποδώσουμε σε μια γενιά που επέδειξε τόση αλληλεγγύη, και έχασε τόσα πολλά, στην πανδημία. Θέλω η Ευρώπη να εργαστεί για την επόμενη γενιά.  Νέοι Ευρωπαίοι, κάντε τη φωνή σας να ακουστεί. Αυτή είναι η δική σας Ευρώπη.</vt:lpstr>
      <vt:lpstr>Γιατί τώρα;</vt:lpstr>
      <vt:lpstr>Κύριοι στόχοι του #ΕΥΥ2022</vt:lpstr>
      <vt:lpstr>Κύριοι στόχοι του #ΕΥΥ2022</vt:lpstr>
      <vt:lpstr>Παρουσίαση του PowerPoint</vt:lpstr>
      <vt:lpstr>Παρουσίαση του PowerPoint</vt:lpstr>
      <vt:lpstr>Νομοθεσία - Αποφάσεις</vt:lpstr>
      <vt:lpstr>Προγραμματισμός και χρονοδιάγραμμα του Ευρωπαϊκού Έτους Νεολαίας 2022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Κληροδότημα του #EYY2022</vt:lpstr>
      <vt:lpstr>Παρουσίαση του PowerPoint</vt:lpstr>
      <vt:lpstr>Παρουσίαση του PowerPoint</vt:lpstr>
      <vt:lpstr>ΚΟΙΝΟ - ΣΤΟΧΟΣ</vt:lpstr>
      <vt:lpstr>Διατομεακές πολιτικές Cross-sectoral policies</vt:lpstr>
      <vt:lpstr>#EYY2022 Online - ΔΗΜΟΣΙΟΤΗΤΑ</vt:lpstr>
      <vt:lpstr>#EYY2022 Online - ΔΗΜΟΣΙΟΤΗΤΑ</vt:lpstr>
      <vt:lpstr>#EYY2022 Online – ΔΗΜΟΣΙΟΤΗΤΑ Επίσημα logos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chryssa</dc:creator>
  <cp:lastModifiedBy>Κωνσταντίνα Πισλή</cp:lastModifiedBy>
  <cp:revision>98</cp:revision>
  <dcterms:created xsi:type="dcterms:W3CDTF">2022-02-05T14:31:53Z</dcterms:created>
  <dcterms:modified xsi:type="dcterms:W3CDTF">2022-02-07T15:31:59Z</dcterms:modified>
</cp:coreProperties>
</file>