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5.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6.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7.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8.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7" r:id="rId2"/>
    <p:sldId id="273" r:id="rId3"/>
    <p:sldId id="263" r:id="rId4"/>
    <p:sldId id="268" r:id="rId5"/>
    <p:sldId id="262" r:id="rId6"/>
    <p:sldId id="256" r:id="rId7"/>
    <p:sldId id="264" r:id="rId8"/>
    <p:sldId id="278" r:id="rId9"/>
    <p:sldId id="279" r:id="rId10"/>
    <p:sldId id="276" r:id="rId11"/>
    <p:sldId id="258" r:id="rId12"/>
    <p:sldId id="282" r:id="rId13"/>
    <p:sldId id="281" r:id="rId14"/>
    <p:sldId id="283" r:id="rId15"/>
    <p:sldId id="284" r:id="rId16"/>
    <p:sldId id="285" r:id="rId17"/>
    <p:sldId id="286" r:id="rId18"/>
    <p:sldId id="277" r:id="rId19"/>
    <p:sldId id="287" r:id="rId20"/>
    <p:sldId id="270" r:id="rId21"/>
    <p:sldId id="2147483647" r:id="rId22"/>
    <p:sldId id="265" r:id="rId23"/>
    <p:sldId id="271" r:id="rId24"/>
    <p:sldId id="272" r:id="rId25"/>
    <p:sldId id="275" r:id="rId26"/>
    <p:sldId id="2147483646" r:id="rId27"/>
    <p:sldId id="2147483643" r:id="rId28"/>
    <p:sldId id="260" r:id="rId29"/>
    <p:sldId id="269" r:id="rId30"/>
  </p:sldIdLst>
  <p:sldSz cx="12192000" cy="6858000"/>
  <p:notesSz cx="6797675" cy="9928225"/>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62DD"/>
    <a:srgbClr val="00498F"/>
    <a:srgbClr val="FF8001"/>
    <a:srgbClr val="00A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74"/>
    <p:restoredTop sz="81346" autoAdjust="0"/>
  </p:normalViewPr>
  <p:slideViewPr>
    <p:cSldViewPr snapToGrid="0" showGuides="1">
      <p:cViewPr varScale="1">
        <p:scale>
          <a:sx n="111" d="100"/>
          <a:sy n="111" d="100"/>
        </p:scale>
        <p:origin x="984" y="102"/>
      </p:cViewPr>
      <p:guideLst>
        <p:guide orient="horz" pos="323"/>
        <p:guide pos="34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50444" y="0"/>
            <a:ext cx="2945659" cy="498135"/>
          </a:xfrm>
          <a:prstGeom prst="rect">
            <a:avLst/>
          </a:prstGeom>
        </p:spPr>
        <p:txBody>
          <a:bodyPr vert="horz" lIns="91440" tIns="45720" rIns="91440" bIns="45720" rtlCol="0"/>
          <a:lstStyle>
            <a:lvl1pPr algn="r">
              <a:defRPr sz="1200"/>
            </a:lvl1pPr>
          </a:lstStyle>
          <a:p>
            <a:fld id="{74802FA6-1E14-AF48-87E4-A36FF0392325}" type="datetimeFigureOut">
              <a:rPr lang="el-GR" smtClean="0"/>
              <a:t>4/5/2026</a:t>
            </a:fld>
            <a:endParaRPr lang="el-GR"/>
          </a:p>
        </p:txBody>
      </p:sp>
      <p:sp>
        <p:nvSpPr>
          <p:cNvPr id="4" name="Θέση εικόνας διαφάνειας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79768" y="4777960"/>
            <a:ext cx="5438140" cy="3909239"/>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9430096"/>
            <a:ext cx="2945659" cy="498134"/>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50444" y="9430096"/>
            <a:ext cx="2945659" cy="498134"/>
          </a:xfrm>
          <a:prstGeom prst="rect">
            <a:avLst/>
          </a:prstGeom>
        </p:spPr>
        <p:txBody>
          <a:bodyPr vert="horz" lIns="91440" tIns="45720" rIns="91440" bIns="45720" rtlCol="0" anchor="b"/>
          <a:lstStyle>
            <a:lvl1pPr algn="r">
              <a:defRPr sz="1200"/>
            </a:lvl1pPr>
          </a:lstStyle>
          <a:p>
            <a:fld id="{C9564C43-42A3-C642-970C-C3E0DC55079B}" type="slidenum">
              <a:rPr lang="el-GR" smtClean="0"/>
              <a:t>‹#›</a:t>
            </a:fld>
            <a:endParaRPr lang="el-GR"/>
          </a:p>
        </p:txBody>
      </p:sp>
    </p:spTree>
    <p:extLst>
      <p:ext uri="{BB962C8B-B14F-4D97-AF65-F5344CB8AC3E}">
        <p14:creationId xmlns:p14="http://schemas.microsoft.com/office/powerpoint/2010/main" val="1806132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C9564C43-42A3-C642-970C-C3E0DC55079B}" type="slidenum">
              <a:rPr lang="el-GR" smtClean="0"/>
              <a:t>1</a:t>
            </a:fld>
            <a:endParaRPr lang="el-GR"/>
          </a:p>
        </p:txBody>
      </p:sp>
    </p:spTree>
    <p:extLst>
      <p:ext uri="{BB962C8B-B14F-4D97-AF65-F5344CB8AC3E}">
        <p14:creationId xmlns:p14="http://schemas.microsoft.com/office/powerpoint/2010/main" val="3412295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2A9DC-7961-0379-7926-71A052F894D6}"/>
            </a:ext>
          </a:extLst>
        </p:cNvPr>
        <p:cNvGrpSpPr/>
        <p:nvPr/>
      </p:nvGrpSpPr>
      <p:grpSpPr>
        <a:xfrm>
          <a:off x="0" y="0"/>
          <a:ext cx="0" cy="0"/>
          <a:chOff x="0" y="0"/>
          <a:chExt cx="0" cy="0"/>
        </a:xfrm>
      </p:grpSpPr>
      <p:sp>
        <p:nvSpPr>
          <p:cNvPr id="47105" name="Θέση εικόνας διαφάνειας 1">
            <a:extLst>
              <a:ext uri="{FF2B5EF4-FFF2-40B4-BE49-F238E27FC236}">
                <a16:creationId xmlns:a16="http://schemas.microsoft.com/office/drawing/2014/main" id="{5401FBEE-9CAE-F2CC-085F-542C8881E6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Θέση σημειώσεων 2">
            <a:extLst>
              <a:ext uri="{FF2B5EF4-FFF2-40B4-BE49-F238E27FC236}">
                <a16:creationId xmlns:a16="http://schemas.microsoft.com/office/drawing/2014/main" id="{3FF40B3D-EBBE-81B8-34EF-30947FB43A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l-GR" altLang="el-GR" dirty="0"/>
              <a:t>Αντίγραφο πιστοποιητικού εγγυτέρων συγγενών</a:t>
            </a:r>
          </a:p>
          <a:p>
            <a:pPr eaLnBrk="1" hangingPunct="1"/>
            <a:endParaRPr lang="el-GR" altLang="el-GR" dirty="0"/>
          </a:p>
        </p:txBody>
      </p:sp>
      <p:sp>
        <p:nvSpPr>
          <p:cNvPr id="4" name="Θέση αριθμού διαφάνειας 3">
            <a:extLst>
              <a:ext uri="{FF2B5EF4-FFF2-40B4-BE49-F238E27FC236}">
                <a16:creationId xmlns:a16="http://schemas.microsoft.com/office/drawing/2014/main" id="{16171348-A393-4DAB-EBF5-252BF40848E6}"/>
              </a:ext>
            </a:extLst>
          </p:cNvPr>
          <p:cNvSpPr>
            <a:spLocks noGrp="1"/>
          </p:cNvSpPr>
          <p:nvPr>
            <p:ph type="sldNum" sz="quarter" idx="5"/>
          </p:nvPr>
        </p:nvSpPr>
        <p:spPr/>
        <p:txBody>
          <a:bodyPr/>
          <a:lstStyle/>
          <a:p>
            <a:pPr>
              <a:defRPr/>
            </a:pPr>
            <a:fld id="{BDD9C448-C0C7-4448-A244-7AFFDA78A14B}" type="slidenum">
              <a:rPr lang="el-GR" smtClean="0"/>
              <a:pPr>
                <a:defRPr/>
              </a:pPr>
              <a:t>10</a:t>
            </a:fld>
            <a:endParaRPr lang="el-GR" dirty="0"/>
          </a:p>
        </p:txBody>
      </p:sp>
    </p:spTree>
    <p:extLst>
      <p:ext uri="{BB962C8B-B14F-4D97-AF65-F5344CB8AC3E}">
        <p14:creationId xmlns:p14="http://schemas.microsoft.com/office/powerpoint/2010/main" val="215173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5BD0E-DC42-9071-E62F-AD23DA526E1F}"/>
            </a:ext>
          </a:extLst>
        </p:cNvPr>
        <p:cNvGrpSpPr/>
        <p:nvPr/>
      </p:nvGrpSpPr>
      <p:grpSpPr>
        <a:xfrm>
          <a:off x="0" y="0"/>
          <a:ext cx="0" cy="0"/>
          <a:chOff x="0" y="0"/>
          <a:chExt cx="0" cy="0"/>
        </a:xfrm>
      </p:grpSpPr>
      <p:sp>
        <p:nvSpPr>
          <p:cNvPr id="47105" name="Θέση εικόνας διαφάνειας 1">
            <a:extLst>
              <a:ext uri="{FF2B5EF4-FFF2-40B4-BE49-F238E27FC236}">
                <a16:creationId xmlns:a16="http://schemas.microsoft.com/office/drawing/2014/main" id="{983383EB-8A43-EFD9-7E30-A7B18D8E11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Θέση σημειώσεων 2">
            <a:extLst>
              <a:ext uri="{FF2B5EF4-FFF2-40B4-BE49-F238E27FC236}">
                <a16:creationId xmlns:a16="http://schemas.microsoft.com/office/drawing/2014/main" id="{C7B1CAB2-DC3A-61B3-3B7B-2B27A64940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l-GR" altLang="el-GR" dirty="0"/>
              <a:t>Αντίγραφο πιστοποιητικού εγγυτέρων συγγενών</a:t>
            </a:r>
          </a:p>
          <a:p>
            <a:pPr eaLnBrk="1" hangingPunct="1"/>
            <a:endParaRPr lang="el-GR" altLang="el-GR" dirty="0"/>
          </a:p>
        </p:txBody>
      </p:sp>
      <p:sp>
        <p:nvSpPr>
          <p:cNvPr id="4" name="Θέση αριθμού διαφάνειας 3">
            <a:extLst>
              <a:ext uri="{FF2B5EF4-FFF2-40B4-BE49-F238E27FC236}">
                <a16:creationId xmlns:a16="http://schemas.microsoft.com/office/drawing/2014/main" id="{6D45AB93-C35D-A41E-06BA-A89CBBAC3D06}"/>
              </a:ext>
            </a:extLst>
          </p:cNvPr>
          <p:cNvSpPr>
            <a:spLocks noGrp="1"/>
          </p:cNvSpPr>
          <p:nvPr>
            <p:ph type="sldNum" sz="quarter" idx="5"/>
          </p:nvPr>
        </p:nvSpPr>
        <p:spPr/>
        <p:txBody>
          <a:bodyPr/>
          <a:lstStyle/>
          <a:p>
            <a:pPr>
              <a:defRPr/>
            </a:pPr>
            <a:fld id="{BDD9C448-C0C7-4448-A244-7AFFDA78A14B}" type="slidenum">
              <a:rPr lang="el-GR" smtClean="0"/>
              <a:pPr>
                <a:defRPr/>
              </a:pPr>
              <a:t>11</a:t>
            </a:fld>
            <a:endParaRPr lang="el-GR" dirty="0"/>
          </a:p>
        </p:txBody>
      </p:sp>
    </p:spTree>
    <p:extLst>
      <p:ext uri="{BB962C8B-B14F-4D97-AF65-F5344CB8AC3E}">
        <p14:creationId xmlns:p14="http://schemas.microsoft.com/office/powerpoint/2010/main" val="1676571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A5B4C-1BE6-D640-157F-B72D3DCCAB38}"/>
            </a:ext>
          </a:extLst>
        </p:cNvPr>
        <p:cNvGrpSpPr/>
        <p:nvPr/>
      </p:nvGrpSpPr>
      <p:grpSpPr>
        <a:xfrm>
          <a:off x="0" y="0"/>
          <a:ext cx="0" cy="0"/>
          <a:chOff x="0" y="0"/>
          <a:chExt cx="0" cy="0"/>
        </a:xfrm>
      </p:grpSpPr>
      <p:sp>
        <p:nvSpPr>
          <p:cNvPr id="47105" name="Θέση εικόνας διαφάνειας 1">
            <a:extLst>
              <a:ext uri="{FF2B5EF4-FFF2-40B4-BE49-F238E27FC236}">
                <a16:creationId xmlns:a16="http://schemas.microsoft.com/office/drawing/2014/main" id="{16758EE1-1B9C-281F-5BE9-2EAF21FE68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Θέση σημειώσεων 2">
            <a:extLst>
              <a:ext uri="{FF2B5EF4-FFF2-40B4-BE49-F238E27FC236}">
                <a16:creationId xmlns:a16="http://schemas.microsoft.com/office/drawing/2014/main" id="{4E2D3C25-2C4E-DFAD-2B75-073C8B84B6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l-GR" sz="1200" b="1" dirty="0">
                <a:effectLst/>
                <a:latin typeface="PF Bague Sans Pro Medium" panose="02000503000000020003" pitchFamily="2" charset="0"/>
                <a:ea typeface="Calibri" panose="020F0502020204030204" pitchFamily="34" charset="0"/>
                <a:cs typeface="Times New Roman" panose="02020603050405020304" pitchFamily="18" charset="0"/>
              </a:rPr>
              <a:t>Ολοκλήρωση της διαγωνιστικής διαδικασίας το τελευταίο τρίμηνο του 2026</a:t>
            </a:r>
            <a:endParaRPr lang="el-GR" altLang="el-GR" dirty="0"/>
          </a:p>
        </p:txBody>
      </p:sp>
      <p:sp>
        <p:nvSpPr>
          <p:cNvPr id="4" name="Θέση αριθμού διαφάνειας 3">
            <a:extLst>
              <a:ext uri="{FF2B5EF4-FFF2-40B4-BE49-F238E27FC236}">
                <a16:creationId xmlns:a16="http://schemas.microsoft.com/office/drawing/2014/main" id="{35A78756-B4C2-B0C0-D816-2D0F6AB87663}"/>
              </a:ext>
            </a:extLst>
          </p:cNvPr>
          <p:cNvSpPr>
            <a:spLocks noGrp="1"/>
          </p:cNvSpPr>
          <p:nvPr>
            <p:ph type="sldNum" sz="quarter" idx="5"/>
          </p:nvPr>
        </p:nvSpPr>
        <p:spPr/>
        <p:txBody>
          <a:bodyPr/>
          <a:lstStyle/>
          <a:p>
            <a:pPr>
              <a:defRPr/>
            </a:pPr>
            <a:fld id="{BDD9C448-C0C7-4448-A244-7AFFDA78A14B}" type="slidenum">
              <a:rPr lang="el-GR" smtClean="0"/>
              <a:pPr>
                <a:defRPr/>
              </a:pPr>
              <a:t>12</a:t>
            </a:fld>
            <a:endParaRPr lang="el-GR" dirty="0"/>
          </a:p>
        </p:txBody>
      </p:sp>
    </p:spTree>
    <p:extLst>
      <p:ext uri="{BB962C8B-B14F-4D97-AF65-F5344CB8AC3E}">
        <p14:creationId xmlns:p14="http://schemas.microsoft.com/office/powerpoint/2010/main" val="2972110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D1066-8875-E410-95B3-906287D5BBA5}"/>
            </a:ext>
          </a:extLst>
        </p:cNvPr>
        <p:cNvGrpSpPr/>
        <p:nvPr/>
      </p:nvGrpSpPr>
      <p:grpSpPr>
        <a:xfrm>
          <a:off x="0" y="0"/>
          <a:ext cx="0" cy="0"/>
          <a:chOff x="0" y="0"/>
          <a:chExt cx="0" cy="0"/>
        </a:xfrm>
      </p:grpSpPr>
      <p:sp>
        <p:nvSpPr>
          <p:cNvPr id="47105" name="Θέση εικόνας διαφάνειας 1">
            <a:extLst>
              <a:ext uri="{FF2B5EF4-FFF2-40B4-BE49-F238E27FC236}">
                <a16:creationId xmlns:a16="http://schemas.microsoft.com/office/drawing/2014/main" id="{7AD1CC22-925B-2A9C-CCE0-4F3B9A52C8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Θέση σημειώσεων 2">
            <a:extLst>
              <a:ext uri="{FF2B5EF4-FFF2-40B4-BE49-F238E27FC236}">
                <a16:creationId xmlns:a16="http://schemas.microsoft.com/office/drawing/2014/main" id="{2F9B3F97-43BF-8E09-7FDA-7F2E5311C2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lvl="0" indent="-285750">
              <a:buFont typeface="Arial" panose="020B0604020202020204" pitchFamily="34" charset="0"/>
              <a:buChar char="•"/>
            </a:pPr>
            <a:endParaRPr lang="el-GR" altLang="el-GR" dirty="0"/>
          </a:p>
        </p:txBody>
      </p:sp>
      <p:sp>
        <p:nvSpPr>
          <p:cNvPr id="4" name="Θέση αριθμού διαφάνειας 3">
            <a:extLst>
              <a:ext uri="{FF2B5EF4-FFF2-40B4-BE49-F238E27FC236}">
                <a16:creationId xmlns:a16="http://schemas.microsoft.com/office/drawing/2014/main" id="{3E106F8B-3291-8B30-B9DD-785C93939B17}"/>
              </a:ext>
            </a:extLst>
          </p:cNvPr>
          <p:cNvSpPr>
            <a:spLocks noGrp="1"/>
          </p:cNvSpPr>
          <p:nvPr>
            <p:ph type="sldNum" sz="quarter" idx="5"/>
          </p:nvPr>
        </p:nvSpPr>
        <p:spPr/>
        <p:txBody>
          <a:bodyPr/>
          <a:lstStyle/>
          <a:p>
            <a:pPr>
              <a:defRPr/>
            </a:pPr>
            <a:fld id="{BDD9C448-C0C7-4448-A244-7AFFDA78A14B}" type="slidenum">
              <a:rPr lang="el-GR" smtClean="0"/>
              <a:pPr>
                <a:defRPr/>
              </a:pPr>
              <a:t>13</a:t>
            </a:fld>
            <a:endParaRPr lang="el-GR" dirty="0"/>
          </a:p>
        </p:txBody>
      </p:sp>
    </p:spTree>
    <p:extLst>
      <p:ext uri="{BB962C8B-B14F-4D97-AF65-F5344CB8AC3E}">
        <p14:creationId xmlns:p14="http://schemas.microsoft.com/office/powerpoint/2010/main" val="1410621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86434-9528-870C-35B2-F6140FDD37E0}"/>
            </a:ext>
          </a:extLst>
        </p:cNvPr>
        <p:cNvGrpSpPr/>
        <p:nvPr/>
      </p:nvGrpSpPr>
      <p:grpSpPr>
        <a:xfrm>
          <a:off x="0" y="0"/>
          <a:ext cx="0" cy="0"/>
          <a:chOff x="0" y="0"/>
          <a:chExt cx="0" cy="0"/>
        </a:xfrm>
      </p:grpSpPr>
      <p:sp>
        <p:nvSpPr>
          <p:cNvPr id="47105" name="Θέση εικόνας διαφάνειας 1">
            <a:extLst>
              <a:ext uri="{FF2B5EF4-FFF2-40B4-BE49-F238E27FC236}">
                <a16:creationId xmlns:a16="http://schemas.microsoft.com/office/drawing/2014/main" id="{F744DC6F-B704-3100-8901-0BBA9FDFAD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Θέση σημειώσεων 2">
            <a:extLst>
              <a:ext uri="{FF2B5EF4-FFF2-40B4-BE49-F238E27FC236}">
                <a16:creationId xmlns:a16="http://schemas.microsoft.com/office/drawing/2014/main" id="{F292FE5C-503E-4513-C681-EAE7D5F112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4" name="Θέση αριθμού διαφάνειας 3">
            <a:extLst>
              <a:ext uri="{FF2B5EF4-FFF2-40B4-BE49-F238E27FC236}">
                <a16:creationId xmlns:a16="http://schemas.microsoft.com/office/drawing/2014/main" id="{46D2B56E-6CA9-6956-D9FF-B593901CECD5}"/>
              </a:ext>
            </a:extLst>
          </p:cNvPr>
          <p:cNvSpPr>
            <a:spLocks noGrp="1"/>
          </p:cNvSpPr>
          <p:nvPr>
            <p:ph type="sldNum" sz="quarter" idx="5"/>
          </p:nvPr>
        </p:nvSpPr>
        <p:spPr/>
        <p:txBody>
          <a:bodyPr/>
          <a:lstStyle/>
          <a:p>
            <a:pPr>
              <a:defRPr/>
            </a:pPr>
            <a:fld id="{BDD9C448-C0C7-4448-A244-7AFFDA78A14B}" type="slidenum">
              <a:rPr lang="el-GR" smtClean="0"/>
              <a:pPr>
                <a:defRPr/>
              </a:pPr>
              <a:t>14</a:t>
            </a:fld>
            <a:endParaRPr lang="el-GR" dirty="0"/>
          </a:p>
        </p:txBody>
      </p:sp>
    </p:spTree>
    <p:extLst>
      <p:ext uri="{BB962C8B-B14F-4D97-AF65-F5344CB8AC3E}">
        <p14:creationId xmlns:p14="http://schemas.microsoft.com/office/powerpoint/2010/main" val="3939486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838DD-B1EB-CC82-4057-FD45822D8084}"/>
            </a:ext>
          </a:extLst>
        </p:cNvPr>
        <p:cNvGrpSpPr/>
        <p:nvPr/>
      </p:nvGrpSpPr>
      <p:grpSpPr>
        <a:xfrm>
          <a:off x="0" y="0"/>
          <a:ext cx="0" cy="0"/>
          <a:chOff x="0" y="0"/>
          <a:chExt cx="0" cy="0"/>
        </a:xfrm>
      </p:grpSpPr>
      <p:sp>
        <p:nvSpPr>
          <p:cNvPr id="47105" name="Θέση εικόνας διαφάνειας 1">
            <a:extLst>
              <a:ext uri="{FF2B5EF4-FFF2-40B4-BE49-F238E27FC236}">
                <a16:creationId xmlns:a16="http://schemas.microsoft.com/office/drawing/2014/main" id="{1383EE54-6F71-20BE-2161-6D1E9D0B07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Θέση σημειώσεων 2">
            <a:extLst>
              <a:ext uri="{FF2B5EF4-FFF2-40B4-BE49-F238E27FC236}">
                <a16:creationId xmlns:a16="http://schemas.microsoft.com/office/drawing/2014/main" id="{08EC7C2C-9D54-6940-F0FC-89394F9D87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dirty="0"/>
          </a:p>
        </p:txBody>
      </p:sp>
      <p:sp>
        <p:nvSpPr>
          <p:cNvPr id="4" name="Θέση αριθμού διαφάνειας 3">
            <a:extLst>
              <a:ext uri="{FF2B5EF4-FFF2-40B4-BE49-F238E27FC236}">
                <a16:creationId xmlns:a16="http://schemas.microsoft.com/office/drawing/2014/main" id="{BB4470D1-16C9-D17B-2445-EF596AAB2481}"/>
              </a:ext>
            </a:extLst>
          </p:cNvPr>
          <p:cNvSpPr>
            <a:spLocks noGrp="1"/>
          </p:cNvSpPr>
          <p:nvPr>
            <p:ph type="sldNum" sz="quarter" idx="5"/>
          </p:nvPr>
        </p:nvSpPr>
        <p:spPr/>
        <p:txBody>
          <a:bodyPr/>
          <a:lstStyle/>
          <a:p>
            <a:pPr>
              <a:defRPr/>
            </a:pPr>
            <a:fld id="{BDD9C448-C0C7-4448-A244-7AFFDA78A14B}" type="slidenum">
              <a:rPr lang="el-GR" smtClean="0"/>
              <a:pPr>
                <a:defRPr/>
              </a:pPr>
              <a:t>15</a:t>
            </a:fld>
            <a:endParaRPr lang="el-GR" dirty="0"/>
          </a:p>
        </p:txBody>
      </p:sp>
    </p:spTree>
    <p:extLst>
      <p:ext uri="{BB962C8B-B14F-4D97-AF65-F5344CB8AC3E}">
        <p14:creationId xmlns:p14="http://schemas.microsoft.com/office/powerpoint/2010/main" val="1722863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22F5D-6033-FAF3-A979-64CAF32BDAE3}"/>
            </a:ext>
          </a:extLst>
        </p:cNvPr>
        <p:cNvGrpSpPr/>
        <p:nvPr/>
      </p:nvGrpSpPr>
      <p:grpSpPr>
        <a:xfrm>
          <a:off x="0" y="0"/>
          <a:ext cx="0" cy="0"/>
          <a:chOff x="0" y="0"/>
          <a:chExt cx="0" cy="0"/>
        </a:xfrm>
      </p:grpSpPr>
      <p:sp>
        <p:nvSpPr>
          <p:cNvPr id="47105" name="Θέση εικόνας διαφάνειας 1">
            <a:extLst>
              <a:ext uri="{FF2B5EF4-FFF2-40B4-BE49-F238E27FC236}">
                <a16:creationId xmlns:a16="http://schemas.microsoft.com/office/drawing/2014/main" id="{88B354D0-CF9F-F33D-DE28-9C2E6D3512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Θέση σημειώσεων 2">
            <a:extLst>
              <a:ext uri="{FF2B5EF4-FFF2-40B4-BE49-F238E27FC236}">
                <a16:creationId xmlns:a16="http://schemas.microsoft.com/office/drawing/2014/main" id="{0B5DFB1E-18F6-400A-845B-C29C542735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b="0" dirty="0"/>
          </a:p>
        </p:txBody>
      </p:sp>
      <p:sp>
        <p:nvSpPr>
          <p:cNvPr id="4" name="Θέση αριθμού διαφάνειας 3">
            <a:extLst>
              <a:ext uri="{FF2B5EF4-FFF2-40B4-BE49-F238E27FC236}">
                <a16:creationId xmlns:a16="http://schemas.microsoft.com/office/drawing/2014/main" id="{87CD1326-C497-5B39-DA59-F3E64BEE42B7}"/>
              </a:ext>
            </a:extLst>
          </p:cNvPr>
          <p:cNvSpPr>
            <a:spLocks noGrp="1"/>
          </p:cNvSpPr>
          <p:nvPr>
            <p:ph type="sldNum" sz="quarter" idx="5"/>
          </p:nvPr>
        </p:nvSpPr>
        <p:spPr/>
        <p:txBody>
          <a:bodyPr/>
          <a:lstStyle/>
          <a:p>
            <a:pPr>
              <a:defRPr/>
            </a:pPr>
            <a:fld id="{BDD9C448-C0C7-4448-A244-7AFFDA78A14B}" type="slidenum">
              <a:rPr lang="el-GR" smtClean="0"/>
              <a:pPr>
                <a:defRPr/>
              </a:pPr>
              <a:t>16</a:t>
            </a:fld>
            <a:endParaRPr lang="el-GR" dirty="0"/>
          </a:p>
        </p:txBody>
      </p:sp>
    </p:spTree>
    <p:extLst>
      <p:ext uri="{BB962C8B-B14F-4D97-AF65-F5344CB8AC3E}">
        <p14:creationId xmlns:p14="http://schemas.microsoft.com/office/powerpoint/2010/main" val="2412974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6719B-FA0C-D5AD-86F9-4C8C981EE57E}"/>
            </a:ext>
          </a:extLst>
        </p:cNvPr>
        <p:cNvGrpSpPr/>
        <p:nvPr/>
      </p:nvGrpSpPr>
      <p:grpSpPr>
        <a:xfrm>
          <a:off x="0" y="0"/>
          <a:ext cx="0" cy="0"/>
          <a:chOff x="0" y="0"/>
          <a:chExt cx="0" cy="0"/>
        </a:xfrm>
      </p:grpSpPr>
      <p:sp>
        <p:nvSpPr>
          <p:cNvPr id="47105" name="Θέση εικόνας διαφάνειας 1">
            <a:extLst>
              <a:ext uri="{FF2B5EF4-FFF2-40B4-BE49-F238E27FC236}">
                <a16:creationId xmlns:a16="http://schemas.microsoft.com/office/drawing/2014/main" id="{EE2CEC43-A57C-CEA1-F627-AF63DC5CF8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Θέση σημειώσεων 2">
            <a:extLst>
              <a:ext uri="{FF2B5EF4-FFF2-40B4-BE49-F238E27FC236}">
                <a16:creationId xmlns:a16="http://schemas.microsoft.com/office/drawing/2014/main" id="{4B449870-86F3-40C5-EB6C-ED644FAB5B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0" dirty="0">
                <a:effectLst/>
                <a:latin typeface="PF Bague Sans Pro Medium" panose="02000503000000020003" pitchFamily="2" charset="0"/>
                <a:ea typeface="Calibri" panose="020F0502020204030204" pitchFamily="34" charset="0"/>
                <a:cs typeface="Times New Roman" panose="02020603050405020304" pitchFamily="18" charset="0"/>
              </a:rPr>
              <a:t>Ολοκλήρωση του ρυθμιστικού και νομοθετικού πλαισίου για την εφαρμογή του μέτρου έως το </a:t>
            </a:r>
            <a:r>
              <a:rPr lang="el-GR" sz="1200" b="0" dirty="0">
                <a:solidFill>
                  <a:srgbClr val="FF8001"/>
                </a:solidFill>
                <a:effectLst/>
                <a:latin typeface="PF Bague Sans Pro" panose="02000503000000020003" pitchFamily="2" charset="0"/>
                <a:ea typeface="Calibri" panose="020F0502020204030204" pitchFamily="34" charset="0"/>
                <a:cs typeface="Times New Roman" panose="02020603050405020304" pitchFamily="18" charset="0"/>
              </a:rPr>
              <a:t>τέλος του 2026.</a:t>
            </a:r>
            <a:endParaRPr lang="en-US" altLang="el-G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PF Bague Sans Pro Medium" panose="02000503000000020003" pitchFamily="2" charset="0"/>
                <a:ea typeface="Calibri" panose="020F0502020204030204" pitchFamily="34" charset="0"/>
                <a:cs typeface="Times New Roman" panose="02020603050405020304" pitchFamily="18" charset="0"/>
              </a:rPr>
              <a:t>T</a:t>
            </a:r>
            <a:r>
              <a:rPr lang="el-GR" sz="1200" b="0" dirty="0">
                <a:effectLst/>
                <a:latin typeface="PF Bague Sans Pro Medium" panose="02000503000000020003" pitchFamily="2" charset="0"/>
                <a:ea typeface="Calibri" panose="020F0502020204030204" pitchFamily="34" charset="0"/>
                <a:cs typeface="Times New Roman" panose="02020603050405020304" pitchFamily="18" charset="0"/>
              </a:rPr>
              <a:t>ο κόστος θα καλύπτεται µέσω µ</a:t>
            </a:r>
            <a:r>
              <a:rPr lang="el-GR" sz="1200" b="0" dirty="0" err="1">
                <a:effectLst/>
                <a:latin typeface="PF Bague Sans Pro Medium" panose="02000503000000020003" pitchFamily="2" charset="0"/>
                <a:ea typeface="Calibri" panose="020F0502020204030204" pitchFamily="34" charset="0"/>
                <a:cs typeface="Times New Roman" panose="02020603050405020304" pitchFamily="18" charset="0"/>
              </a:rPr>
              <a:t>ηχανισµού</a:t>
            </a:r>
            <a:r>
              <a:rPr lang="el-GR" sz="1200" b="0" dirty="0">
                <a:effectLst/>
                <a:latin typeface="PF Bague Sans Pro Medium" panose="02000503000000020003" pitchFamily="2" charset="0"/>
                <a:ea typeface="Calibri" panose="020F0502020204030204" pitchFamily="34" charset="0"/>
                <a:cs typeface="Times New Roman" panose="02020603050405020304" pitchFamily="18" charset="0"/>
              </a:rPr>
              <a:t> που θα αναπτυχθεί από το Υπουργείο Μεταφορών.</a:t>
            </a:r>
          </a:p>
          <a:p>
            <a:pPr eaLnBrk="1" hangingPunct="1"/>
            <a:endParaRPr lang="el-GR" altLang="el-GR" dirty="0"/>
          </a:p>
        </p:txBody>
      </p:sp>
      <p:sp>
        <p:nvSpPr>
          <p:cNvPr id="4" name="Θέση αριθμού διαφάνειας 3">
            <a:extLst>
              <a:ext uri="{FF2B5EF4-FFF2-40B4-BE49-F238E27FC236}">
                <a16:creationId xmlns:a16="http://schemas.microsoft.com/office/drawing/2014/main" id="{6DF566EE-73B9-0D6F-6C28-3DFE72962B65}"/>
              </a:ext>
            </a:extLst>
          </p:cNvPr>
          <p:cNvSpPr>
            <a:spLocks noGrp="1"/>
          </p:cNvSpPr>
          <p:nvPr>
            <p:ph type="sldNum" sz="quarter" idx="5"/>
          </p:nvPr>
        </p:nvSpPr>
        <p:spPr/>
        <p:txBody>
          <a:bodyPr/>
          <a:lstStyle/>
          <a:p>
            <a:pPr>
              <a:defRPr/>
            </a:pPr>
            <a:fld id="{BDD9C448-C0C7-4448-A244-7AFFDA78A14B}" type="slidenum">
              <a:rPr lang="el-GR" smtClean="0"/>
              <a:pPr>
                <a:defRPr/>
              </a:pPr>
              <a:t>17</a:t>
            </a:fld>
            <a:endParaRPr lang="el-GR" dirty="0"/>
          </a:p>
        </p:txBody>
      </p:sp>
    </p:spTree>
    <p:extLst>
      <p:ext uri="{BB962C8B-B14F-4D97-AF65-F5344CB8AC3E}">
        <p14:creationId xmlns:p14="http://schemas.microsoft.com/office/powerpoint/2010/main" val="3777539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41FFA-C92B-85EE-5B5F-D6199B45DC48}"/>
            </a:ext>
          </a:extLst>
        </p:cNvPr>
        <p:cNvGrpSpPr/>
        <p:nvPr/>
      </p:nvGrpSpPr>
      <p:grpSpPr>
        <a:xfrm>
          <a:off x="0" y="0"/>
          <a:ext cx="0" cy="0"/>
          <a:chOff x="0" y="0"/>
          <a:chExt cx="0" cy="0"/>
        </a:xfrm>
      </p:grpSpPr>
      <p:sp>
        <p:nvSpPr>
          <p:cNvPr id="47105" name="Θέση εικόνας διαφάνειας 1">
            <a:extLst>
              <a:ext uri="{FF2B5EF4-FFF2-40B4-BE49-F238E27FC236}">
                <a16:creationId xmlns:a16="http://schemas.microsoft.com/office/drawing/2014/main" id="{53DA0650-4CDA-2538-DBBD-5DFF45856D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Θέση σημειώσεων 2">
            <a:extLst>
              <a:ext uri="{FF2B5EF4-FFF2-40B4-BE49-F238E27FC236}">
                <a16:creationId xmlns:a16="http://schemas.microsoft.com/office/drawing/2014/main" id="{E473E077-6651-8478-2BF0-6EE1428CBF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l-GR" dirty="0"/>
              <a:t>Q4 2026 Social leasing scheme launch</a:t>
            </a:r>
            <a:endParaRPr lang="el-GR" altLang="el-GR" dirty="0"/>
          </a:p>
          <a:p>
            <a:pPr eaLnBrk="1" hangingPunct="1"/>
            <a:r>
              <a:rPr lang="en-US" altLang="el-GR" dirty="0"/>
              <a:t>Q1 2028 20% Zero-emission vehicles supported by the leasing scheme“</a:t>
            </a:r>
            <a:endParaRPr lang="el-GR" alt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l-GR" dirty="0"/>
              <a:t>Q2 2029 60% Zero-emission vehicles supported by the leasing scheme“</a:t>
            </a:r>
          </a:p>
          <a:p>
            <a:pPr eaLnBrk="1" hangingPunct="1"/>
            <a:r>
              <a:rPr lang="en-US" altLang="el-GR" dirty="0"/>
              <a:t>Q3 2031 100% Zero-emission vehicles supported by the leasing scheme“</a:t>
            </a:r>
          </a:p>
          <a:p>
            <a:pPr eaLnBrk="1" hangingPunct="1"/>
            <a:endParaRPr lang="en-US" alt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dirty="0">
                <a:effectLst/>
                <a:latin typeface="PF Bague Sans Pro Medium" panose="02000503000000020003" pitchFamily="2" charset="0"/>
                <a:ea typeface="Calibri" panose="020F0502020204030204" pitchFamily="34" charset="0"/>
                <a:cs typeface="Times New Roman" panose="02020603050405020304" pitchFamily="18" charset="0"/>
              </a:rPr>
              <a:t>Η εφαρμογή του μέτρου αναμένεται να ξεκινήσει το </a:t>
            </a:r>
            <a:r>
              <a:rPr lang="el-GR" sz="1200" b="1" dirty="0">
                <a:solidFill>
                  <a:srgbClr val="FF8001"/>
                </a:solidFill>
                <a:effectLst/>
                <a:latin typeface="PF Bague Sans Pro" panose="02000503000000020003" pitchFamily="2" charset="0"/>
                <a:ea typeface="Calibri" panose="020F0502020204030204" pitchFamily="34" charset="0"/>
                <a:cs typeface="Times New Roman" panose="02020603050405020304" pitchFamily="18" charset="0"/>
              </a:rPr>
              <a:t>τελευταίο τρίμηνο του 2026.</a:t>
            </a:r>
            <a:endParaRPr lang="en-US" sz="1200" b="1" dirty="0">
              <a:solidFill>
                <a:srgbClr val="FF8001"/>
              </a:solidFill>
              <a:latin typeface="PF Bague Sans Pro" panose="02000503000000020003"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dirty="0">
                <a:solidFill>
                  <a:srgbClr val="FF8001"/>
                </a:solidFill>
                <a:latin typeface="PF Bague Sans Pro" panose="02000503000000020003" pitchFamily="2" charset="0"/>
                <a:ea typeface="Calibri" panose="020F0502020204030204" pitchFamily="34" charset="0"/>
                <a:cs typeface="Times New Roman" panose="02020603050405020304" pitchFamily="18" charset="0"/>
              </a:rPr>
              <a:t>Η επιλογή </a:t>
            </a:r>
            <a:r>
              <a:rPr lang="el-GR" sz="1200" b="1" dirty="0">
                <a:solidFill>
                  <a:srgbClr val="FF8001"/>
                </a:solidFill>
                <a:effectLst/>
                <a:latin typeface="PF Bague Sans Pro" panose="02000503000000020003" pitchFamily="2" charset="0"/>
                <a:ea typeface="Calibri" panose="020F0502020204030204" pitchFamily="34" charset="0"/>
                <a:cs typeface="Times New Roman" panose="02020603050405020304" pitchFamily="18" charset="0"/>
              </a:rPr>
              <a:t>µ</a:t>
            </a:r>
            <a:r>
              <a:rPr lang="el-GR" sz="1200" b="1" dirty="0" err="1">
                <a:solidFill>
                  <a:srgbClr val="FF8001"/>
                </a:solidFill>
                <a:effectLst/>
                <a:latin typeface="PF Bague Sans Pro" panose="02000503000000020003" pitchFamily="2" charset="0"/>
                <a:ea typeface="Calibri" panose="020F0502020204030204" pitchFamily="34" charset="0"/>
                <a:cs typeface="Times New Roman" panose="02020603050405020304" pitchFamily="18" charset="0"/>
              </a:rPr>
              <a:t>οντέλου</a:t>
            </a:r>
            <a:r>
              <a:rPr lang="el-GR" sz="1200" b="1" dirty="0">
                <a:solidFill>
                  <a:srgbClr val="FF8001"/>
                </a:solidFill>
                <a:effectLst/>
                <a:latin typeface="PF Bague Sans Pro" panose="02000503000000020003" pitchFamily="2" charset="0"/>
                <a:ea typeface="Calibri" panose="020F0502020204030204" pitchFamily="34" charset="0"/>
                <a:cs typeface="Times New Roman" panose="02020603050405020304" pitchFamily="18" charset="0"/>
              </a:rPr>
              <a:t> </a:t>
            </a:r>
            <a:r>
              <a:rPr lang="el-GR" sz="1200" b="1" dirty="0">
                <a:effectLst/>
                <a:latin typeface="PF Bague Sans Pro Medium" panose="02000503000000020003" pitchFamily="2" charset="0"/>
                <a:ea typeface="Calibri" panose="020F0502020204030204" pitchFamily="34" charset="0"/>
                <a:cs typeface="Times New Roman" panose="02020603050405020304" pitchFamily="18" charset="0"/>
              </a:rPr>
              <a:t>ηλεκτρικού αυτοκινήτου θα γίνεται µ</a:t>
            </a:r>
            <a:r>
              <a:rPr lang="el-GR" sz="1200" b="1" dirty="0" err="1">
                <a:effectLst/>
                <a:latin typeface="PF Bague Sans Pro Medium" panose="02000503000000020003" pitchFamily="2" charset="0"/>
                <a:ea typeface="Calibri" panose="020F0502020204030204" pitchFamily="34" charset="0"/>
                <a:cs typeface="Times New Roman" panose="02020603050405020304" pitchFamily="18" charset="0"/>
              </a:rPr>
              <a:t>έσα</a:t>
            </a:r>
            <a:r>
              <a:rPr lang="el-GR" sz="1200" b="1" dirty="0">
                <a:effectLst/>
                <a:latin typeface="PF Bague Sans Pro Medium" panose="02000503000000020003" pitchFamily="2" charset="0"/>
                <a:ea typeface="Calibri" panose="020F0502020204030204" pitchFamily="34" charset="0"/>
                <a:cs typeface="Times New Roman" panose="02020603050405020304" pitchFamily="18" charset="0"/>
              </a:rPr>
              <a:t> από µ</a:t>
            </a:r>
            <a:r>
              <a:rPr lang="el-GR" sz="1200" b="1" dirty="0" err="1">
                <a:effectLst/>
                <a:latin typeface="PF Bague Sans Pro Medium" panose="02000503000000020003" pitchFamily="2" charset="0"/>
                <a:ea typeface="Calibri" panose="020F0502020204030204" pitchFamily="34" charset="0"/>
                <a:cs typeface="Times New Roman" panose="02020603050405020304" pitchFamily="18" charset="0"/>
              </a:rPr>
              <a:t>ια</a:t>
            </a:r>
            <a:r>
              <a:rPr lang="el-GR" sz="1200" b="1" dirty="0">
                <a:effectLst/>
                <a:latin typeface="PF Bague Sans Pro Medium" panose="02000503000000020003" pitchFamily="2" charset="0"/>
                <a:ea typeface="Calibri" panose="020F0502020204030204" pitchFamily="34" charset="0"/>
                <a:cs typeface="Times New Roman" panose="02020603050405020304" pitchFamily="18" charset="0"/>
              </a:rPr>
              <a:t> </a:t>
            </a:r>
            <a:r>
              <a:rPr lang="el-GR" sz="1200" b="1" dirty="0" err="1">
                <a:effectLst/>
                <a:latin typeface="PF Bague Sans Pro Medium" panose="02000503000000020003" pitchFamily="2" charset="0"/>
                <a:ea typeface="Calibri" panose="020F0502020204030204" pitchFamily="34" charset="0"/>
                <a:cs typeface="Times New Roman" panose="02020603050405020304" pitchFamily="18" charset="0"/>
              </a:rPr>
              <a:t>δηµόσια</a:t>
            </a:r>
            <a:r>
              <a:rPr lang="el-GR" sz="1200" b="1" dirty="0">
                <a:effectLst/>
                <a:latin typeface="PF Bague Sans Pro Medium" panose="02000503000000020003" pitchFamily="2" charset="0"/>
                <a:ea typeface="Calibri" panose="020F0502020204030204" pitchFamily="34" charset="0"/>
                <a:cs typeface="Times New Roman" panose="02020603050405020304" pitchFamily="18" charset="0"/>
              </a:rPr>
              <a:t> </a:t>
            </a:r>
            <a:r>
              <a:rPr lang="el-GR" sz="1200" b="1" dirty="0" err="1">
                <a:effectLst/>
                <a:latin typeface="PF Bague Sans Pro Medium" panose="02000503000000020003" pitchFamily="2" charset="0"/>
                <a:ea typeface="Calibri" panose="020F0502020204030204" pitchFamily="34" charset="0"/>
                <a:cs typeface="Times New Roman" panose="02020603050405020304" pitchFamily="18" charset="0"/>
              </a:rPr>
              <a:t>αναρτηµένη</a:t>
            </a:r>
            <a:r>
              <a:rPr lang="el-GR" sz="1200" b="1" dirty="0">
                <a:effectLst/>
                <a:latin typeface="PF Bague Sans Pro Medium" panose="02000503000000020003" pitchFamily="2" charset="0"/>
                <a:ea typeface="Calibri" panose="020F0502020204030204" pitchFamily="34" charset="0"/>
                <a:cs typeface="Times New Roman" panose="02020603050405020304" pitchFamily="18" charset="0"/>
              </a:rPr>
              <a:t> λίστα </a:t>
            </a:r>
            <a:r>
              <a:rPr lang="el-GR" sz="1200" b="1" dirty="0" err="1">
                <a:effectLst/>
                <a:latin typeface="PF Bague Sans Pro Medium" panose="02000503000000020003" pitchFamily="2" charset="0"/>
                <a:ea typeface="Calibri" panose="020F0502020204030204" pitchFamily="34" charset="0"/>
                <a:cs typeface="Times New Roman" panose="02020603050405020304" pitchFamily="18" charset="0"/>
              </a:rPr>
              <a:t>επιλέξιµων</a:t>
            </a:r>
            <a:r>
              <a:rPr lang="el-GR" sz="1200" b="1" dirty="0">
                <a:effectLst/>
                <a:latin typeface="PF Bague Sans Pro Medium" panose="02000503000000020003" pitchFamily="2" charset="0"/>
                <a:ea typeface="Calibri" panose="020F0502020204030204" pitchFamily="34" charset="0"/>
                <a:cs typeface="Times New Roman" panose="02020603050405020304" pitchFamily="18" charset="0"/>
              </a:rPr>
              <a:t> µ</a:t>
            </a:r>
            <a:r>
              <a:rPr lang="el-GR" sz="1200" b="1" dirty="0" err="1">
                <a:effectLst/>
                <a:latin typeface="PF Bague Sans Pro Medium" panose="02000503000000020003" pitchFamily="2" charset="0"/>
                <a:ea typeface="Calibri" panose="020F0502020204030204" pitchFamily="34" charset="0"/>
                <a:cs typeface="Times New Roman" panose="02020603050405020304" pitchFamily="18" charset="0"/>
              </a:rPr>
              <a:t>οντέλων</a:t>
            </a:r>
            <a:r>
              <a:rPr lang="el-GR" sz="1200" b="1" dirty="0">
                <a:effectLst/>
                <a:latin typeface="PF Bague Sans Pro Medium" panose="02000503000000020003" pitchFamily="2" charset="0"/>
                <a:ea typeface="Calibri" panose="020F0502020204030204" pitchFamily="34" charset="0"/>
                <a:cs typeface="Times New Roman" panose="02020603050405020304" pitchFamily="18" charset="0"/>
              </a:rPr>
              <a:t> που θα είναι τα πιο φθηνά ηλεκτρικά µ</a:t>
            </a:r>
            <a:r>
              <a:rPr lang="el-GR" sz="1200" b="1" dirty="0" err="1">
                <a:effectLst/>
                <a:latin typeface="PF Bague Sans Pro Medium" panose="02000503000000020003" pitchFamily="2" charset="0"/>
                <a:ea typeface="Calibri" panose="020F0502020204030204" pitchFamily="34" charset="0"/>
                <a:cs typeface="Times New Roman" panose="02020603050405020304" pitchFamily="18" charset="0"/>
              </a:rPr>
              <a:t>οντέλα</a:t>
            </a:r>
            <a:r>
              <a:rPr lang="el-GR" sz="1200" b="1" dirty="0">
                <a:effectLst/>
                <a:latin typeface="PF Bague Sans Pro Medium" panose="02000503000000020003" pitchFamily="2" charset="0"/>
                <a:ea typeface="Calibri" panose="020F0502020204030204" pitchFamily="34" charset="0"/>
                <a:cs typeface="Times New Roman" panose="02020603050405020304" pitchFamily="18" charset="0"/>
              </a:rPr>
              <a:t> που κυκλοφορούν.</a:t>
            </a:r>
          </a:p>
          <a:p>
            <a:pPr eaLnBrk="1" hangingPunct="1"/>
            <a:endParaRPr lang="en-US" altLang="el-GR" dirty="0"/>
          </a:p>
          <a:p>
            <a:pPr eaLnBrk="1" hangingPunct="1"/>
            <a:endParaRPr lang="el-GR" altLang="el-GR" dirty="0"/>
          </a:p>
        </p:txBody>
      </p:sp>
      <p:sp>
        <p:nvSpPr>
          <p:cNvPr id="4" name="Θέση αριθμού διαφάνειας 3">
            <a:extLst>
              <a:ext uri="{FF2B5EF4-FFF2-40B4-BE49-F238E27FC236}">
                <a16:creationId xmlns:a16="http://schemas.microsoft.com/office/drawing/2014/main" id="{2D9E0C89-FC60-A607-42FC-03505F13EB34}"/>
              </a:ext>
            </a:extLst>
          </p:cNvPr>
          <p:cNvSpPr>
            <a:spLocks noGrp="1"/>
          </p:cNvSpPr>
          <p:nvPr>
            <p:ph type="sldNum" sz="quarter" idx="5"/>
          </p:nvPr>
        </p:nvSpPr>
        <p:spPr/>
        <p:txBody>
          <a:bodyPr/>
          <a:lstStyle/>
          <a:p>
            <a:pPr>
              <a:defRPr/>
            </a:pPr>
            <a:fld id="{BDD9C448-C0C7-4448-A244-7AFFDA78A14B}" type="slidenum">
              <a:rPr lang="el-GR" smtClean="0"/>
              <a:pPr>
                <a:defRPr/>
              </a:pPr>
              <a:t>18</a:t>
            </a:fld>
            <a:endParaRPr lang="el-GR" dirty="0"/>
          </a:p>
        </p:txBody>
      </p:sp>
    </p:spTree>
    <p:extLst>
      <p:ext uri="{BB962C8B-B14F-4D97-AF65-F5344CB8AC3E}">
        <p14:creationId xmlns:p14="http://schemas.microsoft.com/office/powerpoint/2010/main" val="1802419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AE5E1-5D40-1EB9-2B96-504D5DF11B71}"/>
            </a:ext>
          </a:extLst>
        </p:cNvPr>
        <p:cNvGrpSpPr/>
        <p:nvPr/>
      </p:nvGrpSpPr>
      <p:grpSpPr>
        <a:xfrm>
          <a:off x="0" y="0"/>
          <a:ext cx="0" cy="0"/>
          <a:chOff x="0" y="0"/>
          <a:chExt cx="0" cy="0"/>
        </a:xfrm>
      </p:grpSpPr>
      <p:sp>
        <p:nvSpPr>
          <p:cNvPr id="47105" name="Θέση εικόνας διαφάνειας 1">
            <a:extLst>
              <a:ext uri="{FF2B5EF4-FFF2-40B4-BE49-F238E27FC236}">
                <a16:creationId xmlns:a16="http://schemas.microsoft.com/office/drawing/2014/main" id="{735BEA10-C68A-0034-37CF-AC1FE8B9B1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Θέση σημειώσεων 2">
            <a:extLst>
              <a:ext uri="{FF2B5EF4-FFF2-40B4-BE49-F238E27FC236}">
                <a16:creationId xmlns:a16="http://schemas.microsoft.com/office/drawing/2014/main" id="{64FA1CBB-8067-D6D7-8A51-91DD7DDB8E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dirty="0">
                <a:effectLst/>
                <a:latin typeface="PF Bague Sans Pro Medium" panose="02000503000000020003" pitchFamily="2" charset="0"/>
                <a:ea typeface="Calibri" panose="020F0502020204030204" pitchFamily="34" charset="0"/>
                <a:cs typeface="Times New Roman" panose="02020603050405020304" pitchFamily="18" charset="0"/>
              </a:rPr>
              <a:t>Η πρώτη πρόσκληση που θα αφορά την Αττική και την Θεσσαλονίκη αναμένεται </a:t>
            </a:r>
            <a:r>
              <a:rPr lang="el-GR" sz="1200" b="1" dirty="0">
                <a:solidFill>
                  <a:srgbClr val="2A62DD"/>
                </a:solidFill>
                <a:effectLst/>
                <a:latin typeface="PF Bague Sans Pro" panose="02000503000000020003" pitchFamily="2" charset="0"/>
                <a:ea typeface="Calibri" panose="020F0502020204030204" pitchFamily="34" charset="0"/>
                <a:cs typeface="Times New Roman" panose="02020603050405020304" pitchFamily="18" charset="0"/>
              </a:rPr>
              <a:t>μέχρι τον Μάιο του 2026.</a:t>
            </a:r>
          </a:p>
          <a:p>
            <a:pPr eaLnBrk="1" hangingPunct="1"/>
            <a:endParaRPr lang="el-GR" altLang="el-GR" dirty="0"/>
          </a:p>
        </p:txBody>
      </p:sp>
      <p:sp>
        <p:nvSpPr>
          <p:cNvPr id="4" name="Θέση αριθμού διαφάνειας 3">
            <a:extLst>
              <a:ext uri="{FF2B5EF4-FFF2-40B4-BE49-F238E27FC236}">
                <a16:creationId xmlns:a16="http://schemas.microsoft.com/office/drawing/2014/main" id="{03CBAB6E-C648-B0D8-6109-F78179F18B9F}"/>
              </a:ext>
            </a:extLst>
          </p:cNvPr>
          <p:cNvSpPr>
            <a:spLocks noGrp="1"/>
          </p:cNvSpPr>
          <p:nvPr>
            <p:ph type="sldNum" sz="quarter" idx="5"/>
          </p:nvPr>
        </p:nvSpPr>
        <p:spPr/>
        <p:txBody>
          <a:bodyPr/>
          <a:lstStyle/>
          <a:p>
            <a:pPr>
              <a:defRPr/>
            </a:pPr>
            <a:fld id="{BDD9C448-C0C7-4448-A244-7AFFDA78A14B}" type="slidenum">
              <a:rPr lang="el-GR" smtClean="0"/>
              <a:pPr>
                <a:defRPr/>
              </a:pPr>
              <a:t>19</a:t>
            </a:fld>
            <a:endParaRPr lang="el-GR" dirty="0"/>
          </a:p>
        </p:txBody>
      </p:sp>
    </p:spTree>
    <p:extLst>
      <p:ext uri="{BB962C8B-B14F-4D97-AF65-F5344CB8AC3E}">
        <p14:creationId xmlns:p14="http://schemas.microsoft.com/office/powerpoint/2010/main" val="1148919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4FA46-C1CC-5B74-F2CA-294CCF907FDA}"/>
            </a:ext>
          </a:extLst>
        </p:cNvPr>
        <p:cNvGrpSpPr/>
        <p:nvPr/>
      </p:nvGrpSpPr>
      <p:grpSpPr>
        <a:xfrm>
          <a:off x="0" y="0"/>
          <a:ext cx="0" cy="0"/>
          <a:chOff x="0" y="0"/>
          <a:chExt cx="0" cy="0"/>
        </a:xfrm>
      </p:grpSpPr>
      <p:sp>
        <p:nvSpPr>
          <p:cNvPr id="47105" name="Θέση εικόνας διαφάνειας 1">
            <a:extLst>
              <a:ext uri="{FF2B5EF4-FFF2-40B4-BE49-F238E27FC236}">
                <a16:creationId xmlns:a16="http://schemas.microsoft.com/office/drawing/2014/main" id="{22B7F86F-384F-E69C-D721-E9EB952CE4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Θέση σημειώσεων 2">
            <a:extLst>
              <a:ext uri="{FF2B5EF4-FFF2-40B4-BE49-F238E27FC236}">
                <a16:creationId xmlns:a16="http://schemas.microsoft.com/office/drawing/2014/main" id="{C80CDA8E-0764-6986-B7A1-98A0BFE471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l-GR" altLang="el-GR" dirty="0"/>
              <a:t>Αντίγραφο πιστοποιητικού εγγυτέρων συγγενών</a:t>
            </a:r>
          </a:p>
          <a:p>
            <a:pPr eaLnBrk="1" hangingPunct="1"/>
            <a:endParaRPr lang="el-GR" altLang="el-GR" dirty="0"/>
          </a:p>
        </p:txBody>
      </p:sp>
      <p:sp>
        <p:nvSpPr>
          <p:cNvPr id="4" name="Θέση αριθμού διαφάνειας 3">
            <a:extLst>
              <a:ext uri="{FF2B5EF4-FFF2-40B4-BE49-F238E27FC236}">
                <a16:creationId xmlns:a16="http://schemas.microsoft.com/office/drawing/2014/main" id="{FE84278A-28DB-2831-31F6-E78AB1FE279D}"/>
              </a:ext>
            </a:extLst>
          </p:cNvPr>
          <p:cNvSpPr>
            <a:spLocks noGrp="1"/>
          </p:cNvSpPr>
          <p:nvPr>
            <p:ph type="sldNum" sz="quarter" idx="5"/>
          </p:nvPr>
        </p:nvSpPr>
        <p:spPr/>
        <p:txBody>
          <a:bodyPr/>
          <a:lstStyle/>
          <a:p>
            <a:pPr>
              <a:defRPr/>
            </a:pPr>
            <a:fld id="{BDD9C448-C0C7-4448-A244-7AFFDA78A14B}" type="slidenum">
              <a:rPr lang="el-GR" smtClean="0"/>
              <a:pPr>
                <a:defRPr/>
              </a:pPr>
              <a:t>2</a:t>
            </a:fld>
            <a:endParaRPr lang="el-GR" dirty="0"/>
          </a:p>
        </p:txBody>
      </p:sp>
    </p:spTree>
    <p:extLst>
      <p:ext uri="{BB962C8B-B14F-4D97-AF65-F5344CB8AC3E}">
        <p14:creationId xmlns:p14="http://schemas.microsoft.com/office/powerpoint/2010/main" val="1752513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AE5E1-5D40-1EB9-2B96-504D5DF11B71}"/>
            </a:ext>
          </a:extLst>
        </p:cNvPr>
        <p:cNvGrpSpPr/>
        <p:nvPr/>
      </p:nvGrpSpPr>
      <p:grpSpPr>
        <a:xfrm>
          <a:off x="0" y="0"/>
          <a:ext cx="0" cy="0"/>
          <a:chOff x="0" y="0"/>
          <a:chExt cx="0" cy="0"/>
        </a:xfrm>
      </p:grpSpPr>
      <p:sp>
        <p:nvSpPr>
          <p:cNvPr id="47105" name="Θέση εικόνας διαφάνειας 1">
            <a:extLst>
              <a:ext uri="{FF2B5EF4-FFF2-40B4-BE49-F238E27FC236}">
                <a16:creationId xmlns:a16="http://schemas.microsoft.com/office/drawing/2014/main" id="{735BEA10-C68A-0034-37CF-AC1FE8B9B1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Θέση σημειώσεων 2">
            <a:extLst>
              <a:ext uri="{FF2B5EF4-FFF2-40B4-BE49-F238E27FC236}">
                <a16:creationId xmlns:a16="http://schemas.microsoft.com/office/drawing/2014/main" id="{64FA1CBB-8067-D6D7-8A51-91DD7DDB8E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l-GR" altLang="el-GR" dirty="0"/>
              <a:t>Αντίγραφο πιστοποιητικού εγγυτέρων συγγενών</a:t>
            </a:r>
          </a:p>
          <a:p>
            <a:pPr eaLnBrk="1" hangingPunct="1"/>
            <a:endParaRPr lang="el-GR" altLang="el-GR" dirty="0"/>
          </a:p>
        </p:txBody>
      </p:sp>
      <p:sp>
        <p:nvSpPr>
          <p:cNvPr id="4" name="Θέση αριθμού διαφάνειας 3">
            <a:extLst>
              <a:ext uri="{FF2B5EF4-FFF2-40B4-BE49-F238E27FC236}">
                <a16:creationId xmlns:a16="http://schemas.microsoft.com/office/drawing/2014/main" id="{03CBAB6E-C648-B0D8-6109-F78179F18B9F}"/>
              </a:ext>
            </a:extLst>
          </p:cNvPr>
          <p:cNvSpPr>
            <a:spLocks noGrp="1"/>
          </p:cNvSpPr>
          <p:nvPr>
            <p:ph type="sldNum" sz="quarter" idx="5"/>
          </p:nvPr>
        </p:nvSpPr>
        <p:spPr/>
        <p:txBody>
          <a:bodyPr/>
          <a:lstStyle/>
          <a:p>
            <a:pPr>
              <a:defRPr/>
            </a:pPr>
            <a:fld id="{BDD9C448-C0C7-4448-A244-7AFFDA78A14B}" type="slidenum">
              <a:rPr lang="el-GR" smtClean="0"/>
              <a:pPr>
                <a:defRPr/>
              </a:pPr>
              <a:t>20</a:t>
            </a:fld>
            <a:endParaRPr lang="el-GR" dirty="0"/>
          </a:p>
        </p:txBody>
      </p:sp>
    </p:spTree>
    <p:extLst>
      <p:ext uri="{BB962C8B-B14F-4D97-AF65-F5344CB8AC3E}">
        <p14:creationId xmlns:p14="http://schemas.microsoft.com/office/powerpoint/2010/main" val="104280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AE5E1-5D40-1EB9-2B96-504D5DF11B71}"/>
            </a:ext>
          </a:extLst>
        </p:cNvPr>
        <p:cNvGrpSpPr/>
        <p:nvPr/>
      </p:nvGrpSpPr>
      <p:grpSpPr>
        <a:xfrm>
          <a:off x="0" y="0"/>
          <a:ext cx="0" cy="0"/>
          <a:chOff x="0" y="0"/>
          <a:chExt cx="0" cy="0"/>
        </a:xfrm>
      </p:grpSpPr>
      <p:sp>
        <p:nvSpPr>
          <p:cNvPr id="47105" name="Θέση εικόνας διαφάνειας 1">
            <a:extLst>
              <a:ext uri="{FF2B5EF4-FFF2-40B4-BE49-F238E27FC236}">
                <a16:creationId xmlns:a16="http://schemas.microsoft.com/office/drawing/2014/main" id="{735BEA10-C68A-0034-37CF-AC1FE8B9B1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Θέση σημειώσεων 2">
            <a:extLst>
              <a:ext uri="{FF2B5EF4-FFF2-40B4-BE49-F238E27FC236}">
                <a16:creationId xmlns:a16="http://schemas.microsoft.com/office/drawing/2014/main" id="{64FA1CBB-8067-D6D7-8A51-91DD7DDB8E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l-GR" altLang="el-GR" dirty="0"/>
              <a:t>Αντίγραφο πιστοποιητικού εγγυτέρων συγγενών</a:t>
            </a:r>
          </a:p>
          <a:p>
            <a:pPr eaLnBrk="1" hangingPunct="1"/>
            <a:endParaRPr lang="el-GR" altLang="el-GR" dirty="0"/>
          </a:p>
        </p:txBody>
      </p:sp>
      <p:sp>
        <p:nvSpPr>
          <p:cNvPr id="4" name="Θέση αριθμού διαφάνειας 3">
            <a:extLst>
              <a:ext uri="{FF2B5EF4-FFF2-40B4-BE49-F238E27FC236}">
                <a16:creationId xmlns:a16="http://schemas.microsoft.com/office/drawing/2014/main" id="{03CBAB6E-C648-B0D8-6109-F78179F18B9F}"/>
              </a:ext>
            </a:extLst>
          </p:cNvPr>
          <p:cNvSpPr>
            <a:spLocks noGrp="1"/>
          </p:cNvSpPr>
          <p:nvPr>
            <p:ph type="sldNum" sz="quarter" idx="5"/>
          </p:nvPr>
        </p:nvSpPr>
        <p:spPr/>
        <p:txBody>
          <a:bodyPr/>
          <a:lstStyle/>
          <a:p>
            <a:pPr>
              <a:defRPr/>
            </a:pPr>
            <a:fld id="{BDD9C448-C0C7-4448-A244-7AFFDA78A14B}" type="slidenum">
              <a:rPr lang="el-GR" smtClean="0"/>
              <a:pPr>
                <a:defRPr/>
              </a:pPr>
              <a:t>21</a:t>
            </a:fld>
            <a:endParaRPr lang="el-GR" dirty="0"/>
          </a:p>
        </p:txBody>
      </p:sp>
    </p:spTree>
    <p:extLst>
      <p:ext uri="{BB962C8B-B14F-4D97-AF65-F5344CB8AC3E}">
        <p14:creationId xmlns:p14="http://schemas.microsoft.com/office/powerpoint/2010/main" val="4191641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887DF-4AD3-1CC7-A720-C181747282D4}"/>
            </a:ext>
          </a:extLst>
        </p:cNvPr>
        <p:cNvGrpSpPr/>
        <p:nvPr/>
      </p:nvGrpSpPr>
      <p:grpSpPr>
        <a:xfrm>
          <a:off x="0" y="0"/>
          <a:ext cx="0" cy="0"/>
          <a:chOff x="0" y="0"/>
          <a:chExt cx="0" cy="0"/>
        </a:xfrm>
      </p:grpSpPr>
      <p:sp>
        <p:nvSpPr>
          <p:cNvPr id="47105" name="Θέση εικόνας διαφάνειας 1">
            <a:extLst>
              <a:ext uri="{FF2B5EF4-FFF2-40B4-BE49-F238E27FC236}">
                <a16:creationId xmlns:a16="http://schemas.microsoft.com/office/drawing/2014/main" id="{92F9ADFC-A9BD-110C-3BD2-5FDD80360B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Θέση σημειώσεων 2">
            <a:extLst>
              <a:ext uri="{FF2B5EF4-FFF2-40B4-BE49-F238E27FC236}">
                <a16:creationId xmlns:a16="http://schemas.microsoft.com/office/drawing/2014/main" id="{8B801678-6B8E-7050-75D5-89CCB8F8E1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l-GR" altLang="el-GR" dirty="0"/>
              <a:t>Αντίγραφο πιστοποιητικού εγγυτέρων συγγενών</a:t>
            </a:r>
          </a:p>
          <a:p>
            <a:pPr eaLnBrk="1" hangingPunct="1"/>
            <a:endParaRPr lang="el-GR" altLang="el-GR" dirty="0"/>
          </a:p>
        </p:txBody>
      </p:sp>
      <p:sp>
        <p:nvSpPr>
          <p:cNvPr id="4" name="Θέση αριθμού διαφάνειας 3">
            <a:extLst>
              <a:ext uri="{FF2B5EF4-FFF2-40B4-BE49-F238E27FC236}">
                <a16:creationId xmlns:a16="http://schemas.microsoft.com/office/drawing/2014/main" id="{4C7AB2B4-7D2F-BD5B-347A-709449F7DB38}"/>
              </a:ext>
            </a:extLst>
          </p:cNvPr>
          <p:cNvSpPr>
            <a:spLocks noGrp="1"/>
          </p:cNvSpPr>
          <p:nvPr>
            <p:ph type="sldNum" sz="quarter" idx="5"/>
          </p:nvPr>
        </p:nvSpPr>
        <p:spPr/>
        <p:txBody>
          <a:bodyPr/>
          <a:lstStyle/>
          <a:p>
            <a:pPr>
              <a:defRPr/>
            </a:pPr>
            <a:fld id="{BDD9C448-C0C7-4448-A244-7AFFDA78A14B}" type="slidenum">
              <a:rPr lang="el-GR" smtClean="0"/>
              <a:pPr>
                <a:defRPr/>
              </a:pPr>
              <a:t>22</a:t>
            </a:fld>
            <a:endParaRPr lang="el-GR" dirty="0"/>
          </a:p>
        </p:txBody>
      </p:sp>
    </p:spTree>
    <p:extLst>
      <p:ext uri="{BB962C8B-B14F-4D97-AF65-F5344CB8AC3E}">
        <p14:creationId xmlns:p14="http://schemas.microsoft.com/office/powerpoint/2010/main" val="1461352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887DF-4AD3-1CC7-A720-C181747282D4}"/>
            </a:ext>
          </a:extLst>
        </p:cNvPr>
        <p:cNvGrpSpPr/>
        <p:nvPr/>
      </p:nvGrpSpPr>
      <p:grpSpPr>
        <a:xfrm>
          <a:off x="0" y="0"/>
          <a:ext cx="0" cy="0"/>
          <a:chOff x="0" y="0"/>
          <a:chExt cx="0" cy="0"/>
        </a:xfrm>
      </p:grpSpPr>
      <p:sp>
        <p:nvSpPr>
          <p:cNvPr id="47105" name="Θέση εικόνας διαφάνειας 1">
            <a:extLst>
              <a:ext uri="{FF2B5EF4-FFF2-40B4-BE49-F238E27FC236}">
                <a16:creationId xmlns:a16="http://schemas.microsoft.com/office/drawing/2014/main" id="{92F9ADFC-A9BD-110C-3BD2-5FDD80360B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Θέση σημειώσεων 2">
            <a:extLst>
              <a:ext uri="{FF2B5EF4-FFF2-40B4-BE49-F238E27FC236}">
                <a16:creationId xmlns:a16="http://schemas.microsoft.com/office/drawing/2014/main" id="{8B801678-6B8E-7050-75D5-89CCB8F8E1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l-GR" altLang="el-GR" dirty="0"/>
              <a:t>Αντίγραφο πιστοποιητικού εγγυτέρων συγγενών</a:t>
            </a:r>
          </a:p>
          <a:p>
            <a:pPr eaLnBrk="1" hangingPunct="1"/>
            <a:endParaRPr lang="el-GR" altLang="el-GR" dirty="0"/>
          </a:p>
        </p:txBody>
      </p:sp>
      <p:sp>
        <p:nvSpPr>
          <p:cNvPr id="4" name="Θέση αριθμού διαφάνειας 3">
            <a:extLst>
              <a:ext uri="{FF2B5EF4-FFF2-40B4-BE49-F238E27FC236}">
                <a16:creationId xmlns:a16="http://schemas.microsoft.com/office/drawing/2014/main" id="{4C7AB2B4-7D2F-BD5B-347A-709449F7DB38}"/>
              </a:ext>
            </a:extLst>
          </p:cNvPr>
          <p:cNvSpPr>
            <a:spLocks noGrp="1"/>
          </p:cNvSpPr>
          <p:nvPr>
            <p:ph type="sldNum" sz="quarter" idx="5"/>
          </p:nvPr>
        </p:nvSpPr>
        <p:spPr/>
        <p:txBody>
          <a:bodyPr/>
          <a:lstStyle/>
          <a:p>
            <a:pPr>
              <a:defRPr/>
            </a:pPr>
            <a:fld id="{BDD9C448-C0C7-4448-A244-7AFFDA78A14B}" type="slidenum">
              <a:rPr lang="el-GR" smtClean="0"/>
              <a:pPr>
                <a:defRPr/>
              </a:pPr>
              <a:t>23</a:t>
            </a:fld>
            <a:endParaRPr lang="el-GR" dirty="0"/>
          </a:p>
        </p:txBody>
      </p:sp>
    </p:spTree>
    <p:extLst>
      <p:ext uri="{BB962C8B-B14F-4D97-AF65-F5344CB8AC3E}">
        <p14:creationId xmlns:p14="http://schemas.microsoft.com/office/powerpoint/2010/main" val="3368446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887DF-4AD3-1CC7-A720-C181747282D4}"/>
            </a:ext>
          </a:extLst>
        </p:cNvPr>
        <p:cNvGrpSpPr/>
        <p:nvPr/>
      </p:nvGrpSpPr>
      <p:grpSpPr>
        <a:xfrm>
          <a:off x="0" y="0"/>
          <a:ext cx="0" cy="0"/>
          <a:chOff x="0" y="0"/>
          <a:chExt cx="0" cy="0"/>
        </a:xfrm>
      </p:grpSpPr>
      <p:sp>
        <p:nvSpPr>
          <p:cNvPr id="47105" name="Θέση εικόνας διαφάνειας 1">
            <a:extLst>
              <a:ext uri="{FF2B5EF4-FFF2-40B4-BE49-F238E27FC236}">
                <a16:creationId xmlns:a16="http://schemas.microsoft.com/office/drawing/2014/main" id="{92F9ADFC-A9BD-110C-3BD2-5FDD80360B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Θέση σημειώσεων 2">
            <a:extLst>
              <a:ext uri="{FF2B5EF4-FFF2-40B4-BE49-F238E27FC236}">
                <a16:creationId xmlns:a16="http://schemas.microsoft.com/office/drawing/2014/main" id="{8B801678-6B8E-7050-75D5-89CCB8F8E1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l-GR" altLang="el-GR" dirty="0"/>
              <a:t>Αντίγραφο πιστοποιητικού εγγυτέρων συγγενών</a:t>
            </a:r>
          </a:p>
          <a:p>
            <a:pPr eaLnBrk="1" hangingPunct="1"/>
            <a:endParaRPr lang="el-GR" altLang="el-GR" dirty="0"/>
          </a:p>
        </p:txBody>
      </p:sp>
      <p:sp>
        <p:nvSpPr>
          <p:cNvPr id="4" name="Θέση αριθμού διαφάνειας 3">
            <a:extLst>
              <a:ext uri="{FF2B5EF4-FFF2-40B4-BE49-F238E27FC236}">
                <a16:creationId xmlns:a16="http://schemas.microsoft.com/office/drawing/2014/main" id="{4C7AB2B4-7D2F-BD5B-347A-709449F7DB38}"/>
              </a:ext>
            </a:extLst>
          </p:cNvPr>
          <p:cNvSpPr>
            <a:spLocks noGrp="1"/>
          </p:cNvSpPr>
          <p:nvPr>
            <p:ph type="sldNum" sz="quarter" idx="5"/>
          </p:nvPr>
        </p:nvSpPr>
        <p:spPr/>
        <p:txBody>
          <a:bodyPr/>
          <a:lstStyle/>
          <a:p>
            <a:pPr>
              <a:defRPr/>
            </a:pPr>
            <a:fld id="{BDD9C448-C0C7-4448-A244-7AFFDA78A14B}" type="slidenum">
              <a:rPr lang="el-GR" smtClean="0"/>
              <a:pPr>
                <a:defRPr/>
              </a:pPr>
              <a:t>24</a:t>
            </a:fld>
            <a:endParaRPr lang="el-GR" dirty="0"/>
          </a:p>
        </p:txBody>
      </p:sp>
    </p:spTree>
    <p:extLst>
      <p:ext uri="{BB962C8B-B14F-4D97-AF65-F5344CB8AC3E}">
        <p14:creationId xmlns:p14="http://schemas.microsoft.com/office/powerpoint/2010/main" val="2588744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887DF-4AD3-1CC7-A720-C181747282D4}"/>
            </a:ext>
          </a:extLst>
        </p:cNvPr>
        <p:cNvGrpSpPr/>
        <p:nvPr/>
      </p:nvGrpSpPr>
      <p:grpSpPr>
        <a:xfrm>
          <a:off x="0" y="0"/>
          <a:ext cx="0" cy="0"/>
          <a:chOff x="0" y="0"/>
          <a:chExt cx="0" cy="0"/>
        </a:xfrm>
      </p:grpSpPr>
      <p:sp>
        <p:nvSpPr>
          <p:cNvPr id="47105" name="Θέση εικόνας διαφάνειας 1">
            <a:extLst>
              <a:ext uri="{FF2B5EF4-FFF2-40B4-BE49-F238E27FC236}">
                <a16:creationId xmlns:a16="http://schemas.microsoft.com/office/drawing/2014/main" id="{92F9ADFC-A9BD-110C-3BD2-5FDD80360B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Θέση σημειώσεων 2">
            <a:extLst>
              <a:ext uri="{FF2B5EF4-FFF2-40B4-BE49-F238E27FC236}">
                <a16:creationId xmlns:a16="http://schemas.microsoft.com/office/drawing/2014/main" id="{8B801678-6B8E-7050-75D5-89CCB8F8E1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l-GR" altLang="el-GR" dirty="0"/>
              <a:t>Αντίγραφο πιστοποιητικού εγγυτέρων συγγενών</a:t>
            </a:r>
          </a:p>
          <a:p>
            <a:pPr eaLnBrk="1" hangingPunct="1"/>
            <a:endParaRPr lang="el-GR" altLang="el-GR" dirty="0"/>
          </a:p>
        </p:txBody>
      </p:sp>
      <p:sp>
        <p:nvSpPr>
          <p:cNvPr id="4" name="Θέση αριθμού διαφάνειας 3">
            <a:extLst>
              <a:ext uri="{FF2B5EF4-FFF2-40B4-BE49-F238E27FC236}">
                <a16:creationId xmlns:a16="http://schemas.microsoft.com/office/drawing/2014/main" id="{4C7AB2B4-7D2F-BD5B-347A-709449F7DB38}"/>
              </a:ext>
            </a:extLst>
          </p:cNvPr>
          <p:cNvSpPr>
            <a:spLocks noGrp="1"/>
          </p:cNvSpPr>
          <p:nvPr>
            <p:ph type="sldNum" sz="quarter" idx="5"/>
          </p:nvPr>
        </p:nvSpPr>
        <p:spPr/>
        <p:txBody>
          <a:bodyPr/>
          <a:lstStyle/>
          <a:p>
            <a:pPr>
              <a:defRPr/>
            </a:pPr>
            <a:fld id="{BDD9C448-C0C7-4448-A244-7AFFDA78A14B}" type="slidenum">
              <a:rPr lang="el-GR" smtClean="0"/>
              <a:pPr>
                <a:defRPr/>
              </a:pPr>
              <a:t>25</a:t>
            </a:fld>
            <a:endParaRPr lang="el-GR" dirty="0"/>
          </a:p>
        </p:txBody>
      </p:sp>
    </p:spTree>
    <p:extLst>
      <p:ext uri="{BB962C8B-B14F-4D97-AF65-F5344CB8AC3E}">
        <p14:creationId xmlns:p14="http://schemas.microsoft.com/office/powerpoint/2010/main" val="3559242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93A45-35AC-3816-644F-053851E8C9C6}"/>
            </a:ext>
          </a:extLst>
        </p:cNvPr>
        <p:cNvGrpSpPr/>
        <p:nvPr/>
      </p:nvGrpSpPr>
      <p:grpSpPr>
        <a:xfrm>
          <a:off x="0" y="0"/>
          <a:ext cx="0" cy="0"/>
          <a:chOff x="0" y="0"/>
          <a:chExt cx="0" cy="0"/>
        </a:xfrm>
      </p:grpSpPr>
      <p:sp>
        <p:nvSpPr>
          <p:cNvPr id="47105" name="Θέση εικόνας διαφάνειας 1">
            <a:extLst>
              <a:ext uri="{FF2B5EF4-FFF2-40B4-BE49-F238E27FC236}">
                <a16:creationId xmlns:a16="http://schemas.microsoft.com/office/drawing/2014/main" id="{610A96B5-B1E8-7F21-AC5A-3F1F9D8DA6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Θέση σημειώσεων 2">
            <a:extLst>
              <a:ext uri="{FF2B5EF4-FFF2-40B4-BE49-F238E27FC236}">
                <a16:creationId xmlns:a16="http://schemas.microsoft.com/office/drawing/2014/main" id="{30B4A38D-A83D-20A6-9740-9AF8133440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l-GR" altLang="el-GR" dirty="0"/>
              <a:t>Αντίγραφο πιστοποιητικού εγγυτέρων συγγενών</a:t>
            </a:r>
          </a:p>
          <a:p>
            <a:pPr eaLnBrk="1" hangingPunct="1"/>
            <a:endParaRPr lang="el-GR" altLang="el-GR" dirty="0"/>
          </a:p>
        </p:txBody>
      </p:sp>
      <p:sp>
        <p:nvSpPr>
          <p:cNvPr id="4" name="Θέση αριθμού διαφάνειας 3">
            <a:extLst>
              <a:ext uri="{FF2B5EF4-FFF2-40B4-BE49-F238E27FC236}">
                <a16:creationId xmlns:a16="http://schemas.microsoft.com/office/drawing/2014/main" id="{6C836FE2-F1DA-6E80-BA16-DE7365C16432}"/>
              </a:ext>
            </a:extLst>
          </p:cNvPr>
          <p:cNvSpPr>
            <a:spLocks noGrp="1"/>
          </p:cNvSpPr>
          <p:nvPr>
            <p:ph type="sldNum" sz="quarter" idx="5"/>
          </p:nvPr>
        </p:nvSpPr>
        <p:spPr/>
        <p:txBody>
          <a:bodyPr/>
          <a:lstStyle/>
          <a:p>
            <a:pPr>
              <a:defRPr/>
            </a:pPr>
            <a:fld id="{BDD9C448-C0C7-4448-A244-7AFFDA78A14B}" type="slidenum">
              <a:rPr lang="el-GR" smtClean="0"/>
              <a:pPr>
                <a:defRPr/>
              </a:pPr>
              <a:t>26</a:t>
            </a:fld>
            <a:endParaRPr lang="el-GR" dirty="0"/>
          </a:p>
        </p:txBody>
      </p:sp>
    </p:spTree>
    <p:extLst>
      <p:ext uri="{BB962C8B-B14F-4D97-AF65-F5344CB8AC3E}">
        <p14:creationId xmlns:p14="http://schemas.microsoft.com/office/powerpoint/2010/main" val="2471205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B05F2-1599-EF47-C7AA-47AE1313DC4F}"/>
            </a:ext>
          </a:extLst>
        </p:cNvPr>
        <p:cNvGrpSpPr/>
        <p:nvPr/>
      </p:nvGrpSpPr>
      <p:grpSpPr>
        <a:xfrm>
          <a:off x="0" y="0"/>
          <a:ext cx="0" cy="0"/>
          <a:chOff x="0" y="0"/>
          <a:chExt cx="0" cy="0"/>
        </a:xfrm>
      </p:grpSpPr>
      <p:sp>
        <p:nvSpPr>
          <p:cNvPr id="47105" name="Θέση εικόνας διαφάνειας 1">
            <a:extLst>
              <a:ext uri="{FF2B5EF4-FFF2-40B4-BE49-F238E27FC236}">
                <a16:creationId xmlns:a16="http://schemas.microsoft.com/office/drawing/2014/main" id="{42F8EFC3-AB22-4ED7-D43B-F6997D2DD7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Θέση σημειώσεων 2">
            <a:extLst>
              <a:ext uri="{FF2B5EF4-FFF2-40B4-BE49-F238E27FC236}">
                <a16:creationId xmlns:a16="http://schemas.microsoft.com/office/drawing/2014/main" id="{918980AE-1DBB-DB85-B4FA-6920B86EF3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l-GR" altLang="el-GR" dirty="0"/>
              <a:t>Αντίγραφο πιστοποιητικού εγγυτέρων συγγενών</a:t>
            </a:r>
          </a:p>
          <a:p>
            <a:pPr eaLnBrk="1" hangingPunct="1"/>
            <a:endParaRPr lang="el-GR" altLang="el-GR" dirty="0"/>
          </a:p>
        </p:txBody>
      </p:sp>
      <p:sp>
        <p:nvSpPr>
          <p:cNvPr id="4" name="Θέση αριθμού διαφάνειας 3">
            <a:extLst>
              <a:ext uri="{FF2B5EF4-FFF2-40B4-BE49-F238E27FC236}">
                <a16:creationId xmlns:a16="http://schemas.microsoft.com/office/drawing/2014/main" id="{5B2DF0FC-3493-D58D-DE0D-F626C965786E}"/>
              </a:ext>
            </a:extLst>
          </p:cNvPr>
          <p:cNvSpPr>
            <a:spLocks noGrp="1"/>
          </p:cNvSpPr>
          <p:nvPr>
            <p:ph type="sldNum" sz="quarter" idx="5"/>
          </p:nvPr>
        </p:nvSpPr>
        <p:spPr/>
        <p:txBody>
          <a:bodyPr/>
          <a:lstStyle/>
          <a:p>
            <a:pPr>
              <a:defRPr/>
            </a:pPr>
            <a:fld id="{BDD9C448-C0C7-4448-A244-7AFFDA78A14B}" type="slidenum">
              <a:rPr lang="el-GR" smtClean="0"/>
              <a:pPr>
                <a:defRPr/>
              </a:pPr>
              <a:t>27</a:t>
            </a:fld>
            <a:endParaRPr lang="el-GR" dirty="0"/>
          </a:p>
        </p:txBody>
      </p:sp>
    </p:spTree>
    <p:extLst>
      <p:ext uri="{BB962C8B-B14F-4D97-AF65-F5344CB8AC3E}">
        <p14:creationId xmlns:p14="http://schemas.microsoft.com/office/powerpoint/2010/main" val="4137243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p:txBody>
      </p:sp>
      <p:sp>
        <p:nvSpPr>
          <p:cNvPr id="4" name="Θέση αριθμού διαφάνειας 3"/>
          <p:cNvSpPr>
            <a:spLocks noGrp="1"/>
          </p:cNvSpPr>
          <p:nvPr>
            <p:ph type="sldNum" sz="quarter" idx="5"/>
          </p:nvPr>
        </p:nvSpPr>
        <p:spPr/>
        <p:txBody>
          <a:bodyPr/>
          <a:lstStyle/>
          <a:p>
            <a:fld id="{418C0BFB-175E-9141-A206-2ACE6308B6B4}" type="slidenum">
              <a:rPr lang="el-GR" smtClean="0"/>
              <a:t>28</a:t>
            </a:fld>
            <a:endParaRPr lang="el-GR" dirty="0"/>
          </a:p>
        </p:txBody>
      </p:sp>
    </p:spTree>
    <p:extLst>
      <p:ext uri="{BB962C8B-B14F-4D97-AF65-F5344CB8AC3E}">
        <p14:creationId xmlns:p14="http://schemas.microsoft.com/office/powerpoint/2010/main" val="32513058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p:txBody>
      </p:sp>
      <p:sp>
        <p:nvSpPr>
          <p:cNvPr id="4" name="Θέση αριθμού διαφάνειας 3"/>
          <p:cNvSpPr>
            <a:spLocks noGrp="1"/>
          </p:cNvSpPr>
          <p:nvPr>
            <p:ph type="sldNum" sz="quarter" idx="5"/>
          </p:nvPr>
        </p:nvSpPr>
        <p:spPr/>
        <p:txBody>
          <a:bodyPr/>
          <a:lstStyle/>
          <a:p>
            <a:fld id="{418C0BFB-175E-9141-A206-2ACE6308B6B4}" type="slidenum">
              <a:rPr lang="el-GR" smtClean="0"/>
              <a:t>29</a:t>
            </a:fld>
            <a:endParaRPr lang="el-GR" dirty="0"/>
          </a:p>
        </p:txBody>
      </p:sp>
    </p:spTree>
    <p:extLst>
      <p:ext uri="{BB962C8B-B14F-4D97-AF65-F5344CB8AC3E}">
        <p14:creationId xmlns:p14="http://schemas.microsoft.com/office/powerpoint/2010/main" val="1486168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71645-82D4-6885-1454-F5FA50F41E55}"/>
            </a:ext>
          </a:extLst>
        </p:cNvPr>
        <p:cNvGrpSpPr/>
        <p:nvPr/>
      </p:nvGrpSpPr>
      <p:grpSpPr>
        <a:xfrm>
          <a:off x="0" y="0"/>
          <a:ext cx="0" cy="0"/>
          <a:chOff x="0" y="0"/>
          <a:chExt cx="0" cy="0"/>
        </a:xfrm>
      </p:grpSpPr>
      <p:sp>
        <p:nvSpPr>
          <p:cNvPr id="47105" name="Θέση εικόνας διαφάνειας 1">
            <a:extLst>
              <a:ext uri="{FF2B5EF4-FFF2-40B4-BE49-F238E27FC236}">
                <a16:creationId xmlns:a16="http://schemas.microsoft.com/office/drawing/2014/main" id="{1F19EF77-BAEB-AA73-939F-2C67FA3F14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Θέση σημειώσεων 2">
            <a:extLst>
              <a:ext uri="{FF2B5EF4-FFF2-40B4-BE49-F238E27FC236}">
                <a16:creationId xmlns:a16="http://schemas.microsoft.com/office/drawing/2014/main" id="{5779D1CD-F6EE-681F-7B0A-4505955C5F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l-GR" altLang="el-GR" dirty="0"/>
              <a:t>Αντίγραφο πιστοποιητικού εγγυτέρων συγγενών</a:t>
            </a:r>
          </a:p>
          <a:p>
            <a:pPr eaLnBrk="1" hangingPunct="1"/>
            <a:endParaRPr lang="el-GR" altLang="el-GR" dirty="0"/>
          </a:p>
        </p:txBody>
      </p:sp>
      <p:sp>
        <p:nvSpPr>
          <p:cNvPr id="4" name="Θέση αριθμού διαφάνειας 3">
            <a:extLst>
              <a:ext uri="{FF2B5EF4-FFF2-40B4-BE49-F238E27FC236}">
                <a16:creationId xmlns:a16="http://schemas.microsoft.com/office/drawing/2014/main" id="{C4699880-5616-741F-21E6-E41A97DA9AAA}"/>
              </a:ext>
            </a:extLst>
          </p:cNvPr>
          <p:cNvSpPr>
            <a:spLocks noGrp="1"/>
          </p:cNvSpPr>
          <p:nvPr>
            <p:ph type="sldNum" sz="quarter" idx="5"/>
          </p:nvPr>
        </p:nvSpPr>
        <p:spPr/>
        <p:txBody>
          <a:bodyPr/>
          <a:lstStyle/>
          <a:p>
            <a:pPr>
              <a:defRPr/>
            </a:pPr>
            <a:fld id="{BDD9C448-C0C7-4448-A244-7AFFDA78A14B}" type="slidenum">
              <a:rPr lang="el-GR" smtClean="0"/>
              <a:pPr>
                <a:defRPr/>
              </a:pPr>
              <a:t>3</a:t>
            </a:fld>
            <a:endParaRPr lang="el-GR" dirty="0"/>
          </a:p>
        </p:txBody>
      </p:sp>
    </p:spTree>
    <p:extLst>
      <p:ext uri="{BB962C8B-B14F-4D97-AF65-F5344CB8AC3E}">
        <p14:creationId xmlns:p14="http://schemas.microsoft.com/office/powerpoint/2010/main" val="944339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p:txBody>
      </p:sp>
      <p:sp>
        <p:nvSpPr>
          <p:cNvPr id="4" name="Θέση αριθμού διαφάνειας 3"/>
          <p:cNvSpPr>
            <a:spLocks noGrp="1"/>
          </p:cNvSpPr>
          <p:nvPr>
            <p:ph type="sldNum" sz="quarter" idx="5"/>
          </p:nvPr>
        </p:nvSpPr>
        <p:spPr/>
        <p:txBody>
          <a:bodyPr/>
          <a:lstStyle/>
          <a:p>
            <a:fld id="{418C0BFB-175E-9141-A206-2ACE6308B6B4}" type="slidenum">
              <a:rPr lang="el-GR" smtClean="0"/>
              <a:t>4</a:t>
            </a:fld>
            <a:endParaRPr lang="el-GR" dirty="0"/>
          </a:p>
        </p:txBody>
      </p:sp>
    </p:spTree>
    <p:extLst>
      <p:ext uri="{BB962C8B-B14F-4D97-AF65-F5344CB8AC3E}">
        <p14:creationId xmlns:p14="http://schemas.microsoft.com/office/powerpoint/2010/main" val="83950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p:txBody>
      </p:sp>
      <p:sp>
        <p:nvSpPr>
          <p:cNvPr id="4" name="Θέση αριθμού διαφάνειας 3"/>
          <p:cNvSpPr>
            <a:spLocks noGrp="1"/>
          </p:cNvSpPr>
          <p:nvPr>
            <p:ph type="sldNum" sz="quarter" idx="5"/>
          </p:nvPr>
        </p:nvSpPr>
        <p:spPr/>
        <p:txBody>
          <a:bodyPr/>
          <a:lstStyle/>
          <a:p>
            <a:fld id="{418C0BFB-175E-9141-A206-2ACE6308B6B4}" type="slidenum">
              <a:rPr lang="el-GR" smtClean="0"/>
              <a:t>5</a:t>
            </a:fld>
            <a:endParaRPr lang="el-GR" dirty="0"/>
          </a:p>
        </p:txBody>
      </p:sp>
    </p:spTree>
    <p:extLst>
      <p:ext uri="{BB962C8B-B14F-4D97-AF65-F5344CB8AC3E}">
        <p14:creationId xmlns:p14="http://schemas.microsoft.com/office/powerpoint/2010/main" val="3408865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p:txBody>
      </p:sp>
      <p:sp>
        <p:nvSpPr>
          <p:cNvPr id="4" name="Θέση αριθμού διαφάνειας 3"/>
          <p:cNvSpPr>
            <a:spLocks noGrp="1"/>
          </p:cNvSpPr>
          <p:nvPr>
            <p:ph type="sldNum" sz="quarter" idx="5"/>
          </p:nvPr>
        </p:nvSpPr>
        <p:spPr/>
        <p:txBody>
          <a:bodyPr/>
          <a:lstStyle/>
          <a:p>
            <a:fld id="{418C0BFB-175E-9141-A206-2ACE6308B6B4}" type="slidenum">
              <a:rPr lang="el-GR" smtClean="0"/>
              <a:t>6</a:t>
            </a:fld>
            <a:endParaRPr lang="el-GR" dirty="0"/>
          </a:p>
        </p:txBody>
      </p:sp>
    </p:spTree>
    <p:extLst>
      <p:ext uri="{BB962C8B-B14F-4D97-AF65-F5344CB8AC3E}">
        <p14:creationId xmlns:p14="http://schemas.microsoft.com/office/powerpoint/2010/main" val="1013529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p:txBody>
      </p:sp>
      <p:sp>
        <p:nvSpPr>
          <p:cNvPr id="4" name="Θέση αριθμού διαφάνειας 3"/>
          <p:cNvSpPr>
            <a:spLocks noGrp="1"/>
          </p:cNvSpPr>
          <p:nvPr>
            <p:ph type="sldNum" sz="quarter" idx="5"/>
          </p:nvPr>
        </p:nvSpPr>
        <p:spPr/>
        <p:txBody>
          <a:bodyPr/>
          <a:lstStyle/>
          <a:p>
            <a:fld id="{418C0BFB-175E-9141-A206-2ACE6308B6B4}" type="slidenum">
              <a:rPr lang="el-GR" smtClean="0"/>
              <a:t>7</a:t>
            </a:fld>
            <a:endParaRPr lang="el-GR" dirty="0"/>
          </a:p>
        </p:txBody>
      </p:sp>
    </p:spTree>
    <p:extLst>
      <p:ext uri="{BB962C8B-B14F-4D97-AF65-F5344CB8AC3E}">
        <p14:creationId xmlns:p14="http://schemas.microsoft.com/office/powerpoint/2010/main" val="1694087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2A9DC-7961-0379-7926-71A052F894D6}"/>
            </a:ext>
          </a:extLst>
        </p:cNvPr>
        <p:cNvGrpSpPr/>
        <p:nvPr/>
      </p:nvGrpSpPr>
      <p:grpSpPr>
        <a:xfrm>
          <a:off x="0" y="0"/>
          <a:ext cx="0" cy="0"/>
          <a:chOff x="0" y="0"/>
          <a:chExt cx="0" cy="0"/>
        </a:xfrm>
      </p:grpSpPr>
      <p:sp>
        <p:nvSpPr>
          <p:cNvPr id="47105" name="Θέση εικόνας διαφάνειας 1">
            <a:extLst>
              <a:ext uri="{FF2B5EF4-FFF2-40B4-BE49-F238E27FC236}">
                <a16:creationId xmlns:a16="http://schemas.microsoft.com/office/drawing/2014/main" id="{5401FBEE-9CAE-F2CC-085F-542C8881E6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Θέση σημειώσεων 2">
            <a:extLst>
              <a:ext uri="{FF2B5EF4-FFF2-40B4-BE49-F238E27FC236}">
                <a16:creationId xmlns:a16="http://schemas.microsoft.com/office/drawing/2014/main" id="{3FF40B3D-EBBE-81B8-34EF-30947FB43A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l-GR" altLang="el-GR" dirty="0"/>
              <a:t>Αντίγραφο πιστοποιητικού εγγυτέρων συγγενών</a:t>
            </a:r>
          </a:p>
          <a:p>
            <a:pPr eaLnBrk="1" hangingPunct="1"/>
            <a:endParaRPr lang="el-GR" altLang="el-GR" dirty="0"/>
          </a:p>
        </p:txBody>
      </p:sp>
      <p:sp>
        <p:nvSpPr>
          <p:cNvPr id="4" name="Θέση αριθμού διαφάνειας 3">
            <a:extLst>
              <a:ext uri="{FF2B5EF4-FFF2-40B4-BE49-F238E27FC236}">
                <a16:creationId xmlns:a16="http://schemas.microsoft.com/office/drawing/2014/main" id="{16171348-A393-4DAB-EBF5-252BF40848E6}"/>
              </a:ext>
            </a:extLst>
          </p:cNvPr>
          <p:cNvSpPr>
            <a:spLocks noGrp="1"/>
          </p:cNvSpPr>
          <p:nvPr>
            <p:ph type="sldNum" sz="quarter" idx="5"/>
          </p:nvPr>
        </p:nvSpPr>
        <p:spPr/>
        <p:txBody>
          <a:bodyPr/>
          <a:lstStyle/>
          <a:p>
            <a:pPr>
              <a:defRPr/>
            </a:pPr>
            <a:fld id="{BDD9C448-C0C7-4448-A244-7AFFDA78A14B}" type="slidenum">
              <a:rPr lang="el-GR" smtClean="0"/>
              <a:pPr>
                <a:defRPr/>
              </a:pPr>
              <a:t>8</a:t>
            </a:fld>
            <a:endParaRPr lang="el-GR" dirty="0"/>
          </a:p>
        </p:txBody>
      </p:sp>
    </p:spTree>
    <p:extLst>
      <p:ext uri="{BB962C8B-B14F-4D97-AF65-F5344CB8AC3E}">
        <p14:creationId xmlns:p14="http://schemas.microsoft.com/office/powerpoint/2010/main" val="3332990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2A9DC-7961-0379-7926-71A052F894D6}"/>
            </a:ext>
          </a:extLst>
        </p:cNvPr>
        <p:cNvGrpSpPr/>
        <p:nvPr/>
      </p:nvGrpSpPr>
      <p:grpSpPr>
        <a:xfrm>
          <a:off x="0" y="0"/>
          <a:ext cx="0" cy="0"/>
          <a:chOff x="0" y="0"/>
          <a:chExt cx="0" cy="0"/>
        </a:xfrm>
      </p:grpSpPr>
      <p:sp>
        <p:nvSpPr>
          <p:cNvPr id="47105" name="Θέση εικόνας διαφάνειας 1">
            <a:extLst>
              <a:ext uri="{FF2B5EF4-FFF2-40B4-BE49-F238E27FC236}">
                <a16:creationId xmlns:a16="http://schemas.microsoft.com/office/drawing/2014/main" id="{5401FBEE-9CAE-F2CC-085F-542C8881E6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Θέση σημειώσεων 2">
            <a:extLst>
              <a:ext uri="{FF2B5EF4-FFF2-40B4-BE49-F238E27FC236}">
                <a16:creationId xmlns:a16="http://schemas.microsoft.com/office/drawing/2014/main" id="{3FF40B3D-EBBE-81B8-34EF-30947FB43A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l-GR" altLang="el-GR" dirty="0"/>
              <a:t>Αντίγραφο πιστοποιητικού εγγυτέρων συγγενών</a:t>
            </a:r>
          </a:p>
          <a:p>
            <a:pPr eaLnBrk="1" hangingPunct="1"/>
            <a:endParaRPr lang="el-GR" altLang="el-GR" dirty="0"/>
          </a:p>
        </p:txBody>
      </p:sp>
      <p:sp>
        <p:nvSpPr>
          <p:cNvPr id="4" name="Θέση αριθμού διαφάνειας 3">
            <a:extLst>
              <a:ext uri="{FF2B5EF4-FFF2-40B4-BE49-F238E27FC236}">
                <a16:creationId xmlns:a16="http://schemas.microsoft.com/office/drawing/2014/main" id="{16171348-A393-4DAB-EBF5-252BF40848E6}"/>
              </a:ext>
            </a:extLst>
          </p:cNvPr>
          <p:cNvSpPr>
            <a:spLocks noGrp="1"/>
          </p:cNvSpPr>
          <p:nvPr>
            <p:ph type="sldNum" sz="quarter" idx="5"/>
          </p:nvPr>
        </p:nvSpPr>
        <p:spPr/>
        <p:txBody>
          <a:bodyPr/>
          <a:lstStyle/>
          <a:p>
            <a:pPr>
              <a:defRPr/>
            </a:pPr>
            <a:fld id="{BDD9C448-C0C7-4448-A244-7AFFDA78A14B}" type="slidenum">
              <a:rPr lang="el-GR" smtClean="0"/>
              <a:pPr>
                <a:defRPr/>
              </a:pPr>
              <a:t>9</a:t>
            </a:fld>
            <a:endParaRPr lang="el-GR" dirty="0"/>
          </a:p>
        </p:txBody>
      </p:sp>
    </p:spTree>
    <p:extLst>
      <p:ext uri="{BB962C8B-B14F-4D97-AF65-F5344CB8AC3E}">
        <p14:creationId xmlns:p14="http://schemas.microsoft.com/office/powerpoint/2010/main" val="3695640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7E90FC-AE79-FD3E-54F6-958EA4FB1B84}"/>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0E6453A2-B4A5-2EA8-233F-B1D9CF7B59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C62424FE-FB44-F0CE-5914-11D012280934}"/>
              </a:ext>
            </a:extLst>
          </p:cNvPr>
          <p:cNvSpPr>
            <a:spLocks noGrp="1"/>
          </p:cNvSpPr>
          <p:nvPr>
            <p:ph type="dt" sz="half" idx="10"/>
          </p:nvPr>
        </p:nvSpPr>
        <p:spPr/>
        <p:txBody>
          <a:bodyPr/>
          <a:lstStyle/>
          <a:p>
            <a:fld id="{DBA060CF-906A-3545-B894-6E2188088DB1}" type="datetimeFigureOut">
              <a:rPr lang="el-GR" smtClean="0"/>
              <a:t>4/5/2026</a:t>
            </a:fld>
            <a:endParaRPr lang="el-GR"/>
          </a:p>
        </p:txBody>
      </p:sp>
      <p:sp>
        <p:nvSpPr>
          <p:cNvPr id="5" name="Θέση υποσέλιδου 4">
            <a:extLst>
              <a:ext uri="{FF2B5EF4-FFF2-40B4-BE49-F238E27FC236}">
                <a16:creationId xmlns:a16="http://schemas.microsoft.com/office/drawing/2014/main" id="{608A6653-8887-D44D-00E9-340B8B8943A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8BB45C9-8CE5-8E18-D296-2B8290CB07BA}"/>
              </a:ext>
            </a:extLst>
          </p:cNvPr>
          <p:cNvSpPr>
            <a:spLocks noGrp="1"/>
          </p:cNvSpPr>
          <p:nvPr>
            <p:ph type="sldNum" sz="quarter" idx="12"/>
          </p:nvPr>
        </p:nvSpPr>
        <p:spPr/>
        <p:txBody>
          <a:bodyPr/>
          <a:lstStyle/>
          <a:p>
            <a:fld id="{BC3EB25C-36A2-244C-93FC-D7832E022473}" type="slidenum">
              <a:rPr lang="el-GR" smtClean="0"/>
              <a:t>‹#›</a:t>
            </a:fld>
            <a:endParaRPr lang="el-GR"/>
          </a:p>
        </p:txBody>
      </p:sp>
    </p:spTree>
    <p:extLst>
      <p:ext uri="{BB962C8B-B14F-4D97-AF65-F5344CB8AC3E}">
        <p14:creationId xmlns:p14="http://schemas.microsoft.com/office/powerpoint/2010/main" val="1713238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990B97-6007-5455-04D2-4A80EE2B47C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5F9F66F4-FD37-FC08-A2E9-F2F5377C52E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156AF3B-3B4F-41D3-4716-A157D218F68D}"/>
              </a:ext>
            </a:extLst>
          </p:cNvPr>
          <p:cNvSpPr>
            <a:spLocks noGrp="1"/>
          </p:cNvSpPr>
          <p:nvPr>
            <p:ph type="dt" sz="half" idx="10"/>
          </p:nvPr>
        </p:nvSpPr>
        <p:spPr/>
        <p:txBody>
          <a:bodyPr/>
          <a:lstStyle/>
          <a:p>
            <a:fld id="{DBA060CF-906A-3545-B894-6E2188088DB1}" type="datetimeFigureOut">
              <a:rPr lang="el-GR" smtClean="0"/>
              <a:t>4/5/2026</a:t>
            </a:fld>
            <a:endParaRPr lang="el-GR"/>
          </a:p>
        </p:txBody>
      </p:sp>
      <p:sp>
        <p:nvSpPr>
          <p:cNvPr id="5" name="Θέση υποσέλιδου 4">
            <a:extLst>
              <a:ext uri="{FF2B5EF4-FFF2-40B4-BE49-F238E27FC236}">
                <a16:creationId xmlns:a16="http://schemas.microsoft.com/office/drawing/2014/main" id="{BC3D736B-C957-C8ED-D5D0-3A20511E470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BBCE33A-592B-DA2B-B364-B9FD81356749}"/>
              </a:ext>
            </a:extLst>
          </p:cNvPr>
          <p:cNvSpPr>
            <a:spLocks noGrp="1"/>
          </p:cNvSpPr>
          <p:nvPr>
            <p:ph type="sldNum" sz="quarter" idx="12"/>
          </p:nvPr>
        </p:nvSpPr>
        <p:spPr/>
        <p:txBody>
          <a:bodyPr/>
          <a:lstStyle/>
          <a:p>
            <a:fld id="{BC3EB25C-36A2-244C-93FC-D7832E022473}" type="slidenum">
              <a:rPr lang="el-GR" smtClean="0"/>
              <a:t>‹#›</a:t>
            </a:fld>
            <a:endParaRPr lang="el-GR"/>
          </a:p>
        </p:txBody>
      </p:sp>
    </p:spTree>
    <p:extLst>
      <p:ext uri="{BB962C8B-B14F-4D97-AF65-F5344CB8AC3E}">
        <p14:creationId xmlns:p14="http://schemas.microsoft.com/office/powerpoint/2010/main" val="93488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DAD925BD-1CDF-E00B-9109-E22213E588E5}"/>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FD8CC5F-70D9-283E-51B6-D744B72001F4}"/>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650B38B-C4D8-463A-1518-962CA7DDAC97}"/>
              </a:ext>
            </a:extLst>
          </p:cNvPr>
          <p:cNvSpPr>
            <a:spLocks noGrp="1"/>
          </p:cNvSpPr>
          <p:nvPr>
            <p:ph type="dt" sz="half" idx="10"/>
          </p:nvPr>
        </p:nvSpPr>
        <p:spPr/>
        <p:txBody>
          <a:bodyPr/>
          <a:lstStyle/>
          <a:p>
            <a:fld id="{DBA060CF-906A-3545-B894-6E2188088DB1}" type="datetimeFigureOut">
              <a:rPr lang="el-GR" smtClean="0"/>
              <a:t>4/5/2026</a:t>
            </a:fld>
            <a:endParaRPr lang="el-GR"/>
          </a:p>
        </p:txBody>
      </p:sp>
      <p:sp>
        <p:nvSpPr>
          <p:cNvPr id="5" name="Θέση υποσέλιδου 4">
            <a:extLst>
              <a:ext uri="{FF2B5EF4-FFF2-40B4-BE49-F238E27FC236}">
                <a16:creationId xmlns:a16="http://schemas.microsoft.com/office/drawing/2014/main" id="{466FB379-8611-548E-15B8-94F8ACDB852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97DE874-ED12-ABCE-27AC-AD0EBE4CD2D9}"/>
              </a:ext>
            </a:extLst>
          </p:cNvPr>
          <p:cNvSpPr>
            <a:spLocks noGrp="1"/>
          </p:cNvSpPr>
          <p:nvPr>
            <p:ph type="sldNum" sz="quarter" idx="12"/>
          </p:nvPr>
        </p:nvSpPr>
        <p:spPr/>
        <p:txBody>
          <a:bodyPr/>
          <a:lstStyle/>
          <a:p>
            <a:fld id="{BC3EB25C-36A2-244C-93FC-D7832E022473}" type="slidenum">
              <a:rPr lang="el-GR" smtClean="0"/>
              <a:t>‹#›</a:t>
            </a:fld>
            <a:endParaRPr lang="el-GR"/>
          </a:p>
        </p:txBody>
      </p:sp>
    </p:spTree>
    <p:extLst>
      <p:ext uri="{BB962C8B-B14F-4D97-AF65-F5344CB8AC3E}">
        <p14:creationId xmlns:p14="http://schemas.microsoft.com/office/powerpoint/2010/main" val="757660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1AF18FF-13CE-50F6-BF60-5305927E80C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E9588FC-B16B-D2A7-9AA5-D171CA873C38}"/>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E0C0A1C-BBB5-6B99-998C-518652482B6B}"/>
              </a:ext>
            </a:extLst>
          </p:cNvPr>
          <p:cNvSpPr>
            <a:spLocks noGrp="1"/>
          </p:cNvSpPr>
          <p:nvPr>
            <p:ph type="dt" sz="half" idx="10"/>
          </p:nvPr>
        </p:nvSpPr>
        <p:spPr/>
        <p:txBody>
          <a:bodyPr/>
          <a:lstStyle/>
          <a:p>
            <a:fld id="{DBA060CF-906A-3545-B894-6E2188088DB1}" type="datetimeFigureOut">
              <a:rPr lang="el-GR" smtClean="0"/>
              <a:t>4/5/2026</a:t>
            </a:fld>
            <a:endParaRPr lang="el-GR"/>
          </a:p>
        </p:txBody>
      </p:sp>
      <p:sp>
        <p:nvSpPr>
          <p:cNvPr id="5" name="Θέση υποσέλιδου 4">
            <a:extLst>
              <a:ext uri="{FF2B5EF4-FFF2-40B4-BE49-F238E27FC236}">
                <a16:creationId xmlns:a16="http://schemas.microsoft.com/office/drawing/2014/main" id="{E8A20103-5F77-23C5-621E-D2202D355C5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141F7BA-B602-5358-41C2-FBC32D5F3836}"/>
              </a:ext>
            </a:extLst>
          </p:cNvPr>
          <p:cNvSpPr>
            <a:spLocks noGrp="1"/>
          </p:cNvSpPr>
          <p:nvPr>
            <p:ph type="sldNum" sz="quarter" idx="12"/>
          </p:nvPr>
        </p:nvSpPr>
        <p:spPr/>
        <p:txBody>
          <a:bodyPr/>
          <a:lstStyle/>
          <a:p>
            <a:fld id="{BC3EB25C-36A2-244C-93FC-D7832E022473}" type="slidenum">
              <a:rPr lang="el-GR" smtClean="0"/>
              <a:t>‹#›</a:t>
            </a:fld>
            <a:endParaRPr lang="el-GR"/>
          </a:p>
        </p:txBody>
      </p:sp>
    </p:spTree>
    <p:extLst>
      <p:ext uri="{BB962C8B-B14F-4D97-AF65-F5344CB8AC3E}">
        <p14:creationId xmlns:p14="http://schemas.microsoft.com/office/powerpoint/2010/main" val="3020357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7EF39C-7AC4-CBF9-33D7-757A51955B33}"/>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D03AA0D4-8BAC-2373-901A-92E9539BD7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251EE996-5786-F096-8E68-84814B2A1C57}"/>
              </a:ext>
            </a:extLst>
          </p:cNvPr>
          <p:cNvSpPr>
            <a:spLocks noGrp="1"/>
          </p:cNvSpPr>
          <p:nvPr>
            <p:ph type="dt" sz="half" idx="10"/>
          </p:nvPr>
        </p:nvSpPr>
        <p:spPr/>
        <p:txBody>
          <a:bodyPr/>
          <a:lstStyle/>
          <a:p>
            <a:fld id="{DBA060CF-906A-3545-B894-6E2188088DB1}" type="datetimeFigureOut">
              <a:rPr lang="el-GR" smtClean="0"/>
              <a:t>4/5/2026</a:t>
            </a:fld>
            <a:endParaRPr lang="el-GR"/>
          </a:p>
        </p:txBody>
      </p:sp>
      <p:sp>
        <p:nvSpPr>
          <p:cNvPr id="5" name="Θέση υποσέλιδου 4">
            <a:extLst>
              <a:ext uri="{FF2B5EF4-FFF2-40B4-BE49-F238E27FC236}">
                <a16:creationId xmlns:a16="http://schemas.microsoft.com/office/drawing/2014/main" id="{20CA74D8-BA9D-B03B-3A5E-A290D866EBB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9E71394-871D-62BB-2A6B-5F5B3B811631}"/>
              </a:ext>
            </a:extLst>
          </p:cNvPr>
          <p:cNvSpPr>
            <a:spLocks noGrp="1"/>
          </p:cNvSpPr>
          <p:nvPr>
            <p:ph type="sldNum" sz="quarter" idx="12"/>
          </p:nvPr>
        </p:nvSpPr>
        <p:spPr/>
        <p:txBody>
          <a:bodyPr/>
          <a:lstStyle/>
          <a:p>
            <a:fld id="{BC3EB25C-36A2-244C-93FC-D7832E022473}" type="slidenum">
              <a:rPr lang="el-GR" smtClean="0"/>
              <a:t>‹#›</a:t>
            </a:fld>
            <a:endParaRPr lang="el-GR"/>
          </a:p>
        </p:txBody>
      </p:sp>
    </p:spTree>
    <p:extLst>
      <p:ext uri="{BB962C8B-B14F-4D97-AF65-F5344CB8AC3E}">
        <p14:creationId xmlns:p14="http://schemas.microsoft.com/office/powerpoint/2010/main" val="262577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A9A050-5018-BBF8-9F6B-49F5E4D5C6B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CE45DC3-5A42-72F1-8BA5-A0893B4B8A17}"/>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DF2B2A53-0FB5-1143-A1A7-E05C87B63F37}"/>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A4086ECB-3872-8E38-AB81-720CEDE44158}"/>
              </a:ext>
            </a:extLst>
          </p:cNvPr>
          <p:cNvSpPr>
            <a:spLocks noGrp="1"/>
          </p:cNvSpPr>
          <p:nvPr>
            <p:ph type="dt" sz="half" idx="10"/>
          </p:nvPr>
        </p:nvSpPr>
        <p:spPr/>
        <p:txBody>
          <a:bodyPr/>
          <a:lstStyle/>
          <a:p>
            <a:fld id="{DBA060CF-906A-3545-B894-6E2188088DB1}" type="datetimeFigureOut">
              <a:rPr lang="el-GR" smtClean="0"/>
              <a:t>4/5/2026</a:t>
            </a:fld>
            <a:endParaRPr lang="el-GR"/>
          </a:p>
        </p:txBody>
      </p:sp>
      <p:sp>
        <p:nvSpPr>
          <p:cNvPr id="6" name="Θέση υποσέλιδου 5">
            <a:extLst>
              <a:ext uri="{FF2B5EF4-FFF2-40B4-BE49-F238E27FC236}">
                <a16:creationId xmlns:a16="http://schemas.microsoft.com/office/drawing/2014/main" id="{2853F65C-8AEF-06BF-5329-C5DDD45B4BC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A275AB9-AF8F-84A7-D378-B14B4E732670}"/>
              </a:ext>
            </a:extLst>
          </p:cNvPr>
          <p:cNvSpPr>
            <a:spLocks noGrp="1"/>
          </p:cNvSpPr>
          <p:nvPr>
            <p:ph type="sldNum" sz="quarter" idx="12"/>
          </p:nvPr>
        </p:nvSpPr>
        <p:spPr/>
        <p:txBody>
          <a:bodyPr/>
          <a:lstStyle/>
          <a:p>
            <a:fld id="{BC3EB25C-36A2-244C-93FC-D7832E022473}" type="slidenum">
              <a:rPr lang="el-GR" smtClean="0"/>
              <a:t>‹#›</a:t>
            </a:fld>
            <a:endParaRPr lang="el-GR"/>
          </a:p>
        </p:txBody>
      </p:sp>
    </p:spTree>
    <p:extLst>
      <p:ext uri="{BB962C8B-B14F-4D97-AF65-F5344CB8AC3E}">
        <p14:creationId xmlns:p14="http://schemas.microsoft.com/office/powerpoint/2010/main" val="3227447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8840A9-F060-74E9-B6C1-A90A809AEEEC}"/>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795A5BD-D73F-AB12-E036-884484C5F8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A3FBA50F-F62C-AAB9-04A9-92D1FCA3B50E}"/>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EC8300B-D034-073C-9102-BB12AFAF72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E7E204DD-2EA2-E38A-A395-E7573AF74F66}"/>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85746D57-EFC7-6311-FEAF-46B5B8185BD7}"/>
              </a:ext>
            </a:extLst>
          </p:cNvPr>
          <p:cNvSpPr>
            <a:spLocks noGrp="1"/>
          </p:cNvSpPr>
          <p:nvPr>
            <p:ph type="dt" sz="half" idx="10"/>
          </p:nvPr>
        </p:nvSpPr>
        <p:spPr/>
        <p:txBody>
          <a:bodyPr/>
          <a:lstStyle/>
          <a:p>
            <a:fld id="{DBA060CF-906A-3545-B894-6E2188088DB1}" type="datetimeFigureOut">
              <a:rPr lang="el-GR" smtClean="0"/>
              <a:t>4/5/2026</a:t>
            </a:fld>
            <a:endParaRPr lang="el-GR"/>
          </a:p>
        </p:txBody>
      </p:sp>
      <p:sp>
        <p:nvSpPr>
          <p:cNvPr id="8" name="Θέση υποσέλιδου 7">
            <a:extLst>
              <a:ext uri="{FF2B5EF4-FFF2-40B4-BE49-F238E27FC236}">
                <a16:creationId xmlns:a16="http://schemas.microsoft.com/office/drawing/2014/main" id="{0AFD13D7-CBBA-CF28-7553-48547882D8CD}"/>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05829601-01D6-D513-E942-15D8617ED53E}"/>
              </a:ext>
            </a:extLst>
          </p:cNvPr>
          <p:cNvSpPr>
            <a:spLocks noGrp="1"/>
          </p:cNvSpPr>
          <p:nvPr>
            <p:ph type="sldNum" sz="quarter" idx="12"/>
          </p:nvPr>
        </p:nvSpPr>
        <p:spPr/>
        <p:txBody>
          <a:bodyPr/>
          <a:lstStyle/>
          <a:p>
            <a:fld id="{BC3EB25C-36A2-244C-93FC-D7832E022473}" type="slidenum">
              <a:rPr lang="el-GR" smtClean="0"/>
              <a:t>‹#›</a:t>
            </a:fld>
            <a:endParaRPr lang="el-GR"/>
          </a:p>
        </p:txBody>
      </p:sp>
    </p:spTree>
    <p:extLst>
      <p:ext uri="{BB962C8B-B14F-4D97-AF65-F5344CB8AC3E}">
        <p14:creationId xmlns:p14="http://schemas.microsoft.com/office/powerpoint/2010/main" val="3677006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4AED3D-2853-5287-7234-72AAF3044A1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66D39F2B-FA94-A706-1603-A157FAA4C721}"/>
              </a:ext>
            </a:extLst>
          </p:cNvPr>
          <p:cNvSpPr>
            <a:spLocks noGrp="1"/>
          </p:cNvSpPr>
          <p:nvPr>
            <p:ph type="dt" sz="half" idx="10"/>
          </p:nvPr>
        </p:nvSpPr>
        <p:spPr/>
        <p:txBody>
          <a:bodyPr/>
          <a:lstStyle/>
          <a:p>
            <a:fld id="{DBA060CF-906A-3545-B894-6E2188088DB1}" type="datetimeFigureOut">
              <a:rPr lang="el-GR" smtClean="0"/>
              <a:t>4/5/2026</a:t>
            </a:fld>
            <a:endParaRPr lang="el-GR"/>
          </a:p>
        </p:txBody>
      </p:sp>
      <p:sp>
        <p:nvSpPr>
          <p:cNvPr id="4" name="Θέση υποσέλιδου 3">
            <a:extLst>
              <a:ext uri="{FF2B5EF4-FFF2-40B4-BE49-F238E27FC236}">
                <a16:creationId xmlns:a16="http://schemas.microsoft.com/office/drawing/2014/main" id="{53AA7D9F-2461-CB05-7742-F4BD11194C7D}"/>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3B430855-92B9-1EF4-B0D5-C3EA5C7A8CBE}"/>
              </a:ext>
            </a:extLst>
          </p:cNvPr>
          <p:cNvSpPr>
            <a:spLocks noGrp="1"/>
          </p:cNvSpPr>
          <p:nvPr>
            <p:ph type="sldNum" sz="quarter" idx="12"/>
          </p:nvPr>
        </p:nvSpPr>
        <p:spPr/>
        <p:txBody>
          <a:bodyPr/>
          <a:lstStyle/>
          <a:p>
            <a:fld id="{BC3EB25C-36A2-244C-93FC-D7832E022473}" type="slidenum">
              <a:rPr lang="el-GR" smtClean="0"/>
              <a:t>‹#›</a:t>
            </a:fld>
            <a:endParaRPr lang="el-GR"/>
          </a:p>
        </p:txBody>
      </p:sp>
    </p:spTree>
    <p:extLst>
      <p:ext uri="{BB962C8B-B14F-4D97-AF65-F5344CB8AC3E}">
        <p14:creationId xmlns:p14="http://schemas.microsoft.com/office/powerpoint/2010/main" val="1692996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22808F77-633C-28DE-BDBC-2C42A4AC5365}"/>
              </a:ext>
            </a:extLst>
          </p:cNvPr>
          <p:cNvSpPr>
            <a:spLocks noGrp="1"/>
          </p:cNvSpPr>
          <p:nvPr>
            <p:ph type="dt" sz="half" idx="10"/>
          </p:nvPr>
        </p:nvSpPr>
        <p:spPr/>
        <p:txBody>
          <a:bodyPr/>
          <a:lstStyle/>
          <a:p>
            <a:fld id="{DBA060CF-906A-3545-B894-6E2188088DB1}" type="datetimeFigureOut">
              <a:rPr lang="el-GR" smtClean="0"/>
              <a:t>4/5/2026</a:t>
            </a:fld>
            <a:endParaRPr lang="el-GR"/>
          </a:p>
        </p:txBody>
      </p:sp>
      <p:sp>
        <p:nvSpPr>
          <p:cNvPr id="3" name="Θέση υποσέλιδου 2">
            <a:extLst>
              <a:ext uri="{FF2B5EF4-FFF2-40B4-BE49-F238E27FC236}">
                <a16:creationId xmlns:a16="http://schemas.microsoft.com/office/drawing/2014/main" id="{153A0E8C-B94E-2AA9-EA75-CB9633EC204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4059618F-24E5-EC7E-6FEA-E2B92A054998}"/>
              </a:ext>
            </a:extLst>
          </p:cNvPr>
          <p:cNvSpPr>
            <a:spLocks noGrp="1"/>
          </p:cNvSpPr>
          <p:nvPr>
            <p:ph type="sldNum" sz="quarter" idx="12"/>
          </p:nvPr>
        </p:nvSpPr>
        <p:spPr/>
        <p:txBody>
          <a:bodyPr/>
          <a:lstStyle/>
          <a:p>
            <a:fld id="{BC3EB25C-36A2-244C-93FC-D7832E022473}" type="slidenum">
              <a:rPr lang="el-GR" smtClean="0"/>
              <a:t>‹#›</a:t>
            </a:fld>
            <a:endParaRPr lang="el-GR"/>
          </a:p>
        </p:txBody>
      </p:sp>
    </p:spTree>
    <p:extLst>
      <p:ext uri="{BB962C8B-B14F-4D97-AF65-F5344CB8AC3E}">
        <p14:creationId xmlns:p14="http://schemas.microsoft.com/office/powerpoint/2010/main" val="608194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D4D06E-3C4C-FC5B-4FC7-3A3AF9C1632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0B8882C-1EE0-A93D-1999-91166A8209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73CAB2C0-98CC-4A8C-0FE1-CFE3D3E5D6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9B75817D-AE6E-591D-8B3C-52724DE69193}"/>
              </a:ext>
            </a:extLst>
          </p:cNvPr>
          <p:cNvSpPr>
            <a:spLocks noGrp="1"/>
          </p:cNvSpPr>
          <p:nvPr>
            <p:ph type="dt" sz="half" idx="10"/>
          </p:nvPr>
        </p:nvSpPr>
        <p:spPr/>
        <p:txBody>
          <a:bodyPr/>
          <a:lstStyle/>
          <a:p>
            <a:fld id="{DBA060CF-906A-3545-B894-6E2188088DB1}" type="datetimeFigureOut">
              <a:rPr lang="el-GR" smtClean="0"/>
              <a:t>4/5/2026</a:t>
            </a:fld>
            <a:endParaRPr lang="el-GR"/>
          </a:p>
        </p:txBody>
      </p:sp>
      <p:sp>
        <p:nvSpPr>
          <p:cNvPr id="6" name="Θέση υποσέλιδου 5">
            <a:extLst>
              <a:ext uri="{FF2B5EF4-FFF2-40B4-BE49-F238E27FC236}">
                <a16:creationId xmlns:a16="http://schemas.microsoft.com/office/drawing/2014/main" id="{C814913E-0AD3-9556-3E29-BCA62835E07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9D18EEF-A955-842F-F336-12E6FAE83CC6}"/>
              </a:ext>
            </a:extLst>
          </p:cNvPr>
          <p:cNvSpPr>
            <a:spLocks noGrp="1"/>
          </p:cNvSpPr>
          <p:nvPr>
            <p:ph type="sldNum" sz="quarter" idx="12"/>
          </p:nvPr>
        </p:nvSpPr>
        <p:spPr/>
        <p:txBody>
          <a:bodyPr/>
          <a:lstStyle/>
          <a:p>
            <a:fld id="{BC3EB25C-36A2-244C-93FC-D7832E022473}" type="slidenum">
              <a:rPr lang="el-GR" smtClean="0"/>
              <a:t>‹#›</a:t>
            </a:fld>
            <a:endParaRPr lang="el-GR"/>
          </a:p>
        </p:txBody>
      </p:sp>
    </p:spTree>
    <p:extLst>
      <p:ext uri="{BB962C8B-B14F-4D97-AF65-F5344CB8AC3E}">
        <p14:creationId xmlns:p14="http://schemas.microsoft.com/office/powerpoint/2010/main" val="3902729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97D094-D231-9E0F-4EA6-4ADFB20F96A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C9AD1AE1-C563-B247-0F68-AEC4EF5688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008BCC40-2993-0911-E796-79716F8B67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C81179FA-AACE-690B-A6AE-398989CCD2E9}"/>
              </a:ext>
            </a:extLst>
          </p:cNvPr>
          <p:cNvSpPr>
            <a:spLocks noGrp="1"/>
          </p:cNvSpPr>
          <p:nvPr>
            <p:ph type="dt" sz="half" idx="10"/>
          </p:nvPr>
        </p:nvSpPr>
        <p:spPr/>
        <p:txBody>
          <a:bodyPr/>
          <a:lstStyle/>
          <a:p>
            <a:fld id="{DBA060CF-906A-3545-B894-6E2188088DB1}" type="datetimeFigureOut">
              <a:rPr lang="el-GR" smtClean="0"/>
              <a:t>4/5/2026</a:t>
            </a:fld>
            <a:endParaRPr lang="el-GR"/>
          </a:p>
        </p:txBody>
      </p:sp>
      <p:sp>
        <p:nvSpPr>
          <p:cNvPr id="6" name="Θέση υποσέλιδου 5">
            <a:extLst>
              <a:ext uri="{FF2B5EF4-FFF2-40B4-BE49-F238E27FC236}">
                <a16:creationId xmlns:a16="http://schemas.microsoft.com/office/drawing/2014/main" id="{2CAA1314-8DC6-AE87-D616-3B1055F8A76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DAE422BA-310F-7D9B-A6B5-2450E04ECFF4}"/>
              </a:ext>
            </a:extLst>
          </p:cNvPr>
          <p:cNvSpPr>
            <a:spLocks noGrp="1"/>
          </p:cNvSpPr>
          <p:nvPr>
            <p:ph type="sldNum" sz="quarter" idx="12"/>
          </p:nvPr>
        </p:nvSpPr>
        <p:spPr/>
        <p:txBody>
          <a:bodyPr/>
          <a:lstStyle/>
          <a:p>
            <a:fld id="{BC3EB25C-36A2-244C-93FC-D7832E022473}" type="slidenum">
              <a:rPr lang="el-GR" smtClean="0"/>
              <a:t>‹#›</a:t>
            </a:fld>
            <a:endParaRPr lang="el-GR"/>
          </a:p>
        </p:txBody>
      </p:sp>
    </p:spTree>
    <p:extLst>
      <p:ext uri="{BB962C8B-B14F-4D97-AF65-F5344CB8AC3E}">
        <p14:creationId xmlns:p14="http://schemas.microsoft.com/office/powerpoint/2010/main" val="235784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5F12063D-1BDC-92F6-FF90-3D1C2803C4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45BA16F-B398-AF4C-C53A-21FCABF455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2765391-D500-D93B-7A0F-85D824542D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060CF-906A-3545-B894-6E2188088DB1}" type="datetimeFigureOut">
              <a:rPr lang="el-GR" smtClean="0"/>
              <a:t>4/5/2026</a:t>
            </a:fld>
            <a:endParaRPr lang="el-GR"/>
          </a:p>
        </p:txBody>
      </p:sp>
      <p:sp>
        <p:nvSpPr>
          <p:cNvPr id="5" name="Θέση υποσέλιδου 4">
            <a:extLst>
              <a:ext uri="{FF2B5EF4-FFF2-40B4-BE49-F238E27FC236}">
                <a16:creationId xmlns:a16="http://schemas.microsoft.com/office/drawing/2014/main" id="{2F7DCFD6-E3FE-98C1-92FA-696BCC49D3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D613146E-EB44-BCEC-AAAA-897FBD1E5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EB25C-36A2-244C-93FC-D7832E022473}" type="slidenum">
              <a:rPr lang="el-GR" smtClean="0"/>
              <a:t>‹#›</a:t>
            </a:fld>
            <a:endParaRPr lang="el-GR"/>
          </a:p>
        </p:txBody>
      </p:sp>
    </p:spTree>
    <p:extLst>
      <p:ext uri="{BB962C8B-B14F-4D97-AF65-F5344CB8AC3E}">
        <p14:creationId xmlns:p14="http://schemas.microsoft.com/office/powerpoint/2010/main" val="1199615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3.xml"/><Relationship Id="rId7"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13.jpg"/><Relationship Id="rId4" Type="http://schemas.openxmlformats.org/officeDocument/2006/relationships/tags" Target="../tags/tag4.xml"/><Relationship Id="rId9" Type="http://schemas.openxmlformats.org/officeDocument/2006/relationships/image" Target="../media/image12.jp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9.xml"/><Relationship Id="rId7"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10" Type="http://schemas.openxmlformats.org/officeDocument/2006/relationships/image" Target="../media/image15.jpg"/><Relationship Id="rId4" Type="http://schemas.openxmlformats.org/officeDocument/2006/relationships/tags" Target="../tags/tag10.xml"/><Relationship Id="rId9" Type="http://schemas.openxmlformats.org/officeDocument/2006/relationships/image" Target="../media/image14.jp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15.xml"/><Relationship Id="rId7"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10" Type="http://schemas.openxmlformats.org/officeDocument/2006/relationships/image" Target="../media/image16.jpg"/><Relationship Id="rId4" Type="http://schemas.openxmlformats.org/officeDocument/2006/relationships/tags" Target="../tags/tag16.xml"/><Relationship Id="rId9" Type="http://schemas.openxmlformats.org/officeDocument/2006/relationships/image" Target="../media/image12.jp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21.xml"/><Relationship Id="rId7"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image" Target="../media/image17.emf"/></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27.xml"/><Relationship Id="rId7"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10" Type="http://schemas.openxmlformats.org/officeDocument/2006/relationships/image" Target="../media/image18.png"/><Relationship Id="rId4" Type="http://schemas.openxmlformats.org/officeDocument/2006/relationships/tags" Target="../tags/tag28.xml"/><Relationship Id="rId9" Type="http://schemas.openxmlformats.org/officeDocument/2006/relationships/image" Target="../media/image14.jp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33.xml"/><Relationship Id="rId7"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20.jpg"/><Relationship Id="rId5" Type="http://schemas.openxmlformats.org/officeDocument/2006/relationships/tags" Target="../tags/tag35.xml"/><Relationship Id="rId10" Type="http://schemas.openxmlformats.org/officeDocument/2006/relationships/image" Target="../media/image19.png"/><Relationship Id="rId4" Type="http://schemas.openxmlformats.org/officeDocument/2006/relationships/tags" Target="../tags/tag34.xml"/><Relationship Id="rId9" Type="http://schemas.openxmlformats.org/officeDocument/2006/relationships/image" Target="../media/image12.jp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39.xml"/><Relationship Id="rId7"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image" Target="../media/image21.jpg"/><Relationship Id="rId5" Type="http://schemas.openxmlformats.org/officeDocument/2006/relationships/tags" Target="../tags/tag41.xml"/><Relationship Id="rId10" Type="http://schemas.openxmlformats.org/officeDocument/2006/relationships/image" Target="../media/image16.jpg"/><Relationship Id="rId4" Type="http://schemas.openxmlformats.org/officeDocument/2006/relationships/tags" Target="../tags/tag40.xml"/><Relationship Id="rId9" Type="http://schemas.openxmlformats.org/officeDocument/2006/relationships/image" Target="../media/image12.jp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45.xml"/><Relationship Id="rId7"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51.xml"/><Relationship Id="rId7"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image" Target="../media/image12.jp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tags" Target="../tags/tag57.xml"/><Relationship Id="rId7" Type="http://schemas.openxmlformats.org/officeDocument/2006/relationships/slideLayout" Target="../slideLayouts/slideLayout2.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www.amea.gov.gr/"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0B62CF47-DCAC-89D1-57E1-9E9EA7F6F1CB}"/>
              </a:ext>
            </a:extLst>
          </p:cNvPr>
          <p:cNvPicPr>
            <a:picLocks noChangeAspect="1"/>
          </p:cNvPicPr>
          <p:nvPr/>
        </p:nvPicPr>
        <p:blipFill>
          <a:blip r:embed="rId3"/>
          <a:srcRect l="9889" t="7337" r="5918" b="8254"/>
          <a:stretch>
            <a:fillRect/>
          </a:stretch>
        </p:blipFill>
        <p:spPr>
          <a:xfrm>
            <a:off x="0" y="2814"/>
            <a:ext cx="12192000" cy="6848863"/>
          </a:xfrm>
          <a:prstGeom prst="rect">
            <a:avLst/>
          </a:prstGeom>
        </p:spPr>
      </p:pic>
      <p:sp>
        <p:nvSpPr>
          <p:cNvPr id="9" name="Ορθογώνιο 8">
            <a:extLst>
              <a:ext uri="{FF2B5EF4-FFF2-40B4-BE49-F238E27FC236}">
                <a16:creationId xmlns:a16="http://schemas.microsoft.com/office/drawing/2014/main" id="{E61D40DB-6E0C-C5E9-FACB-8E04FBAE72EF}"/>
              </a:ext>
            </a:extLst>
          </p:cNvPr>
          <p:cNvSpPr/>
          <p:nvPr/>
        </p:nvSpPr>
        <p:spPr>
          <a:xfrm>
            <a:off x="0" y="0"/>
            <a:ext cx="12192001" cy="6858000"/>
          </a:xfrm>
          <a:prstGeom prst="rect">
            <a:avLst/>
          </a:prstGeom>
          <a:solidFill>
            <a:srgbClr val="002060">
              <a:alpha val="5407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solidFill>
                <a:srgbClr val="002060"/>
              </a:solidFill>
              <a:latin typeface="☞NOIR PRO" pitchFamily="2" charset="0"/>
            </a:endParaRPr>
          </a:p>
        </p:txBody>
      </p:sp>
      <p:sp>
        <p:nvSpPr>
          <p:cNvPr id="7" name="TextBox 3">
            <a:extLst>
              <a:ext uri="{FF2B5EF4-FFF2-40B4-BE49-F238E27FC236}">
                <a16:creationId xmlns:a16="http://schemas.microsoft.com/office/drawing/2014/main" id="{91CE6BCB-EBA4-02D1-E955-442D852DE2E6}"/>
              </a:ext>
            </a:extLst>
          </p:cNvPr>
          <p:cNvSpPr txBox="1">
            <a:spLocks noChangeArrowheads="1"/>
          </p:cNvSpPr>
          <p:nvPr/>
        </p:nvSpPr>
        <p:spPr bwMode="auto">
          <a:xfrm>
            <a:off x="1102519" y="2993280"/>
            <a:ext cx="9986962" cy="181331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l-GR" sz="2900" b="1" dirty="0">
                <a:solidFill>
                  <a:schemeClr val="bg1"/>
                </a:solidFill>
                <a:latin typeface="+mn-lt"/>
              </a:rPr>
              <a:t>2026–2032 Κοινωνικό Κλιματικό Ταμείο: </a:t>
            </a:r>
            <a:endParaRPr lang="en-US" sz="2900" b="1" dirty="0">
              <a:solidFill>
                <a:schemeClr val="bg1"/>
              </a:solidFill>
              <a:latin typeface="+mn-lt"/>
            </a:endParaRPr>
          </a:p>
          <a:p>
            <a:pPr algn="ctr">
              <a:buNone/>
            </a:pPr>
            <a:r>
              <a:rPr lang="en-US" sz="2900" b="1" dirty="0">
                <a:solidFill>
                  <a:schemeClr val="bg1"/>
                </a:solidFill>
                <a:latin typeface="+mn-lt"/>
              </a:rPr>
              <a:t>10</a:t>
            </a:r>
            <a:r>
              <a:rPr lang="el-GR" sz="2900" b="1" dirty="0">
                <a:solidFill>
                  <a:schemeClr val="bg1"/>
                </a:solidFill>
                <a:latin typeface="+mn-lt"/>
              </a:rPr>
              <a:t>+</a:t>
            </a:r>
            <a:r>
              <a:rPr lang="en-US" sz="2900" b="1" dirty="0">
                <a:solidFill>
                  <a:schemeClr val="bg1"/>
                </a:solidFill>
                <a:latin typeface="+mn-lt"/>
              </a:rPr>
              <a:t>2</a:t>
            </a:r>
            <a:r>
              <a:rPr lang="el-GR" sz="2900" b="1" dirty="0">
                <a:solidFill>
                  <a:schemeClr val="bg1"/>
                </a:solidFill>
                <a:latin typeface="+mn-lt"/>
              </a:rPr>
              <a:t> εθνικές δράσεις για την ενίσχυση των ατόμων με αναπηρία</a:t>
            </a:r>
          </a:p>
          <a:p>
            <a:pPr algn="ctr">
              <a:spcBef>
                <a:spcPct val="0"/>
              </a:spcBef>
              <a:buFontTx/>
              <a:buNone/>
            </a:pPr>
            <a:endParaRPr lang="el-GR" altLang="el-GR" b="1" dirty="0">
              <a:solidFill>
                <a:schemeClr val="bg1"/>
              </a:solidFill>
              <a:latin typeface="☞NOIR PRO" pitchFamily="2" charset="0"/>
            </a:endParaRPr>
          </a:p>
        </p:txBody>
      </p:sp>
      <p:pic>
        <p:nvPicPr>
          <p:cNvPr id="8" name="Picture 2" descr="ΕΛΛΗΝΙΚΗ ΚΥΒΕΡΝΗΣΗ">
            <a:extLst>
              <a:ext uri="{FF2B5EF4-FFF2-40B4-BE49-F238E27FC236}">
                <a16:creationId xmlns:a16="http://schemas.microsoft.com/office/drawing/2014/main" id="{62542E4D-5D3F-1DDE-AC10-D9400F58D957}"/>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9431078" y="6323"/>
            <a:ext cx="2663421" cy="8789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ΕΛΛΗΝΙΚΗ ΚΥΒΕΡΝΗΣΗ">
            <a:extLst>
              <a:ext uri="{FF2B5EF4-FFF2-40B4-BE49-F238E27FC236}">
                <a16:creationId xmlns:a16="http://schemas.microsoft.com/office/drawing/2014/main" id="{23C72820-4E79-9BEC-4DB5-0462C336B178}"/>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9431077" y="6323"/>
            <a:ext cx="2663421" cy="878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784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99546-F4D8-037C-1707-33F52AA591DE}"/>
            </a:ext>
          </a:extLst>
        </p:cNvPr>
        <p:cNvGrpSpPr/>
        <p:nvPr/>
      </p:nvGrpSpPr>
      <p:grpSpPr>
        <a:xfrm>
          <a:off x="0" y="0"/>
          <a:ext cx="0" cy="0"/>
          <a:chOff x="0" y="0"/>
          <a:chExt cx="0" cy="0"/>
        </a:xfrm>
      </p:grpSpPr>
      <p:sp>
        <p:nvSpPr>
          <p:cNvPr id="7" name="TextBox 17">
            <a:extLst>
              <a:ext uri="{FF2B5EF4-FFF2-40B4-BE49-F238E27FC236}">
                <a16:creationId xmlns:a16="http://schemas.microsoft.com/office/drawing/2014/main" id="{EEA2D44F-8A3E-6165-5153-8974F0460074}"/>
              </a:ext>
            </a:extLst>
          </p:cNvPr>
          <p:cNvSpPr txBox="1">
            <a:spLocks noChangeArrowheads="1"/>
          </p:cNvSpPr>
          <p:nvPr/>
        </p:nvSpPr>
        <p:spPr bwMode="auto">
          <a:xfrm>
            <a:off x="4985885" y="803048"/>
            <a:ext cx="6679934" cy="707886"/>
          </a:xfrm>
          <a:prstGeom prst="rect">
            <a:avLst/>
          </a:prstGeom>
          <a:solidFill>
            <a:srgbClr val="1054D9"/>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l-GR" altLang="el-GR" sz="2000" b="1" dirty="0">
                <a:solidFill>
                  <a:schemeClr val="bg1"/>
                </a:solidFill>
                <a:latin typeface="☞NOIR PRO" pitchFamily="2" charset="0"/>
              </a:rPr>
              <a:t>1. Νέα ενίσχυση του στόλου αστικών λεωφορείων σε Αθήνα και Θεσσαλονίκη (129 εκατ. €)</a:t>
            </a:r>
          </a:p>
        </p:txBody>
      </p:sp>
      <p:sp>
        <p:nvSpPr>
          <p:cNvPr id="5" name="TextBox 4">
            <a:extLst>
              <a:ext uri="{FF2B5EF4-FFF2-40B4-BE49-F238E27FC236}">
                <a16:creationId xmlns:a16="http://schemas.microsoft.com/office/drawing/2014/main" id="{2DB7582C-A3B5-E066-21AC-E5F9C8B903F7}"/>
              </a:ext>
            </a:extLst>
          </p:cNvPr>
          <p:cNvSpPr txBox="1"/>
          <p:nvPr/>
        </p:nvSpPr>
        <p:spPr>
          <a:xfrm>
            <a:off x="4720388" y="1655081"/>
            <a:ext cx="7170821" cy="3616375"/>
          </a:xfrm>
          <a:prstGeom prst="rect">
            <a:avLst/>
          </a:prstGeom>
          <a:noFill/>
        </p:spPr>
        <p:txBody>
          <a:bodyPr wrap="square">
            <a:spAutoFit/>
          </a:bodyPr>
          <a:lstStyle/>
          <a:p>
            <a:pPr marL="285750" lvl="0" indent="-285750" algn="just">
              <a:buFont typeface="Arial" panose="020B0604020202020204" pitchFamily="34" charset="0"/>
              <a:buChar char="•"/>
            </a:pPr>
            <a:r>
              <a:rPr lang="el-GR" b="1" dirty="0">
                <a:ea typeface="Calibri" panose="020F0502020204030204" pitchFamily="34" charset="0"/>
                <a:cs typeface="Times New Roman" panose="02020603050405020304" pitchFamily="18" charset="0"/>
              </a:rPr>
              <a:t>Συνεχίζεται ο εκσυγχρονισμός και η αναβάθμιση του</a:t>
            </a:r>
            <a:r>
              <a:rPr lang="el-GR" b="1" dirty="0">
                <a:solidFill>
                  <a:srgbClr val="FF8001"/>
                </a:solidFill>
                <a:ea typeface="Calibri" panose="020F0502020204030204" pitchFamily="34" charset="0"/>
                <a:cs typeface="Times New Roman" panose="02020603050405020304" pitchFamily="18" charset="0"/>
              </a:rPr>
              <a:t> στόλου</a:t>
            </a:r>
            <a:r>
              <a:rPr lang="el-GR" b="1" dirty="0">
                <a:ea typeface="Calibri" panose="020F0502020204030204" pitchFamily="34" charset="0"/>
                <a:cs typeface="Times New Roman" panose="02020603050405020304" pitchFamily="18" charset="0"/>
              </a:rPr>
              <a:t> των ΟΑΣΑ και ΟΑΣΘ µε την προσθήκη </a:t>
            </a:r>
            <a:r>
              <a:rPr lang="el-GR" b="1" dirty="0">
                <a:solidFill>
                  <a:srgbClr val="FF8001"/>
                </a:solidFill>
                <a:ea typeface="Calibri" panose="020F0502020204030204" pitchFamily="34" charset="0"/>
                <a:cs typeface="Times New Roman" panose="02020603050405020304" pitchFamily="18" charset="0"/>
              </a:rPr>
              <a:t>210</a:t>
            </a:r>
            <a:r>
              <a:rPr lang="el-GR" b="1" dirty="0">
                <a:ea typeface="Calibri" panose="020F0502020204030204" pitchFamily="34" charset="0"/>
                <a:cs typeface="Times New Roman" panose="02020603050405020304" pitchFamily="18" charset="0"/>
              </a:rPr>
              <a:t> νέων ηλεκτρικών λεωφορείων.</a:t>
            </a:r>
          </a:p>
          <a:p>
            <a:pPr marL="285750" lvl="0" indent="-285750" algn="just">
              <a:buFont typeface="Arial" panose="020B0604020202020204" pitchFamily="34" charset="0"/>
              <a:buChar char="•"/>
            </a:pPr>
            <a:endParaRPr lang="el-GR" sz="800" b="1" dirty="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b="1" dirty="0">
                <a:ea typeface="Calibri" panose="020F0502020204030204" pitchFamily="34" charset="0"/>
                <a:cs typeface="Times New Roman" panose="02020603050405020304" pitchFamily="18" charset="0"/>
              </a:rPr>
              <a:t>Τα 210 νέα ηλεκτρικά λεωφορεία θα ενισχύσουν κατά προτεραιότητα τις αστικές </a:t>
            </a:r>
            <a:r>
              <a:rPr lang="el-GR" b="1" dirty="0" err="1">
                <a:ea typeface="Calibri" panose="020F0502020204030204" pitchFamily="34" charset="0"/>
                <a:cs typeface="Times New Roman" panose="02020603050405020304" pitchFamily="18" charset="0"/>
              </a:rPr>
              <a:t>γρα</a:t>
            </a:r>
            <a:r>
              <a:rPr lang="el-GR" b="1" dirty="0">
                <a:ea typeface="Calibri" panose="020F0502020204030204" pitchFamily="34" charset="0"/>
                <a:cs typeface="Times New Roman" panose="02020603050405020304" pitchFamily="18" charset="0"/>
              </a:rPr>
              <a:t>µµ</a:t>
            </a:r>
            <a:r>
              <a:rPr lang="el-GR" b="1" dirty="0" err="1">
                <a:ea typeface="Calibri" panose="020F0502020204030204" pitchFamily="34" charset="0"/>
                <a:cs typeface="Times New Roman" panose="02020603050405020304" pitchFamily="18" charset="0"/>
              </a:rPr>
              <a:t>ές</a:t>
            </a:r>
            <a:r>
              <a:rPr lang="el-GR" b="1" dirty="0">
                <a:ea typeface="Calibri" panose="020F0502020204030204" pitchFamily="34" charset="0"/>
                <a:cs typeface="Times New Roman" panose="02020603050405020304" pitchFamily="18" charset="0"/>
              </a:rPr>
              <a:t> που εξυπηρετούν </a:t>
            </a:r>
            <a:r>
              <a:rPr lang="el-GR" b="1" dirty="0">
                <a:solidFill>
                  <a:srgbClr val="FF8001"/>
                </a:solidFill>
                <a:ea typeface="Calibri" panose="020F0502020204030204" pitchFamily="34" charset="0"/>
                <a:cs typeface="Times New Roman" panose="02020603050405020304" pitchFamily="18" charset="0"/>
              </a:rPr>
              <a:t>περιοχές </a:t>
            </a:r>
            <a:br>
              <a:rPr lang="el-GR" b="1" dirty="0">
                <a:solidFill>
                  <a:srgbClr val="FF8001"/>
                </a:solidFill>
                <a:ea typeface="Calibri" panose="020F0502020204030204" pitchFamily="34" charset="0"/>
                <a:cs typeface="Times New Roman" panose="02020603050405020304" pitchFamily="18" charset="0"/>
              </a:rPr>
            </a:br>
            <a:r>
              <a:rPr lang="el-GR" b="1" dirty="0">
                <a:solidFill>
                  <a:srgbClr val="FF8001"/>
                </a:solidFill>
                <a:ea typeface="Calibri" panose="020F0502020204030204" pitchFamily="34" charset="0"/>
                <a:cs typeface="Times New Roman" panose="02020603050405020304" pitchFamily="18" charset="0"/>
              </a:rPr>
              <a:t>µε αυξημένες µ</a:t>
            </a:r>
            <a:r>
              <a:rPr lang="el-GR" b="1" dirty="0" err="1">
                <a:solidFill>
                  <a:srgbClr val="FF8001"/>
                </a:solidFill>
                <a:ea typeface="Calibri" panose="020F0502020204030204" pitchFamily="34" charset="0"/>
                <a:cs typeface="Times New Roman" panose="02020603050405020304" pitchFamily="18" charset="0"/>
              </a:rPr>
              <a:t>εταφορικές</a:t>
            </a:r>
            <a:r>
              <a:rPr lang="el-GR" b="1" dirty="0">
                <a:solidFill>
                  <a:srgbClr val="FF8001"/>
                </a:solidFill>
                <a:ea typeface="Calibri" panose="020F0502020204030204" pitchFamily="34" charset="0"/>
                <a:cs typeface="Times New Roman" panose="02020603050405020304" pitchFamily="18" charset="0"/>
              </a:rPr>
              <a:t> ανάγκες,</a:t>
            </a:r>
            <a:r>
              <a:rPr lang="el-GR" b="1" dirty="0">
                <a:ea typeface="Calibri" panose="020F0502020204030204" pitchFamily="34" charset="0"/>
                <a:cs typeface="Times New Roman" panose="02020603050405020304" pitchFamily="18" charset="0"/>
              </a:rPr>
              <a:t> </a:t>
            </a:r>
            <a:r>
              <a:rPr lang="el-GR" b="1" dirty="0" err="1">
                <a:ea typeface="Calibri" panose="020F0502020204030204" pitchFamily="34" charset="0"/>
                <a:cs typeface="Times New Roman" panose="02020603050405020304" pitchFamily="18" charset="0"/>
              </a:rPr>
              <a:t>χαµηλότερα</a:t>
            </a:r>
            <a:r>
              <a:rPr lang="el-GR" b="1" dirty="0">
                <a:ea typeface="Calibri" panose="020F0502020204030204" pitchFamily="34" charset="0"/>
                <a:cs typeface="Times New Roman" panose="02020603050405020304" pitchFamily="18" charset="0"/>
              </a:rPr>
              <a:t> </a:t>
            </a:r>
            <a:r>
              <a:rPr lang="el-GR" b="1" dirty="0" err="1">
                <a:ea typeface="Calibri" panose="020F0502020204030204" pitchFamily="34" charset="0"/>
                <a:cs typeface="Times New Roman" panose="02020603050405020304" pitchFamily="18" charset="0"/>
              </a:rPr>
              <a:t>εισοδήµατα</a:t>
            </a:r>
            <a:r>
              <a:rPr lang="el-GR" b="1" dirty="0">
                <a:ea typeface="Calibri" panose="020F0502020204030204" pitchFamily="34" charset="0"/>
                <a:cs typeface="Times New Roman" panose="02020603050405020304" pitchFamily="18" charset="0"/>
              </a:rPr>
              <a:t> </a:t>
            </a:r>
            <a:br>
              <a:rPr lang="el-GR" b="1" dirty="0">
                <a:ea typeface="Calibri" panose="020F0502020204030204" pitchFamily="34" charset="0"/>
                <a:cs typeface="Times New Roman" panose="02020603050405020304" pitchFamily="18" charset="0"/>
              </a:rPr>
            </a:br>
            <a:r>
              <a:rPr lang="el-GR" b="1" dirty="0">
                <a:ea typeface="Calibri" panose="020F0502020204030204" pitchFamily="34" charset="0"/>
                <a:cs typeface="Times New Roman" panose="02020603050405020304" pitchFamily="18" charset="0"/>
              </a:rPr>
              <a:t>και </a:t>
            </a:r>
            <a:r>
              <a:rPr lang="el-GR" b="1" dirty="0" err="1">
                <a:ea typeface="Calibri" panose="020F0502020204030204" pitchFamily="34" charset="0"/>
                <a:cs typeface="Times New Roman" panose="02020603050405020304" pitchFamily="18" charset="0"/>
              </a:rPr>
              <a:t>περιορισµένη</a:t>
            </a:r>
            <a:r>
              <a:rPr lang="el-GR" b="1" dirty="0">
                <a:ea typeface="Calibri" panose="020F0502020204030204" pitchFamily="34" charset="0"/>
                <a:cs typeface="Times New Roman" panose="02020603050405020304" pitchFamily="18" charset="0"/>
              </a:rPr>
              <a:t> πρόσβαση σε ΙΧ, όπως η Δυτική Αττική και </a:t>
            </a:r>
            <a:br>
              <a:rPr lang="el-GR" b="1" dirty="0">
                <a:ea typeface="Calibri" panose="020F0502020204030204" pitchFamily="34" charset="0"/>
                <a:cs typeface="Times New Roman" panose="02020603050405020304" pitchFamily="18" charset="0"/>
              </a:rPr>
            </a:br>
            <a:r>
              <a:rPr lang="el-GR" b="1" dirty="0">
                <a:ea typeface="Calibri" panose="020F0502020204030204" pitchFamily="34" charset="0"/>
                <a:cs typeface="Times New Roman" panose="02020603050405020304" pitchFamily="18" charset="0"/>
              </a:rPr>
              <a:t>η Δυτική Θεσσαλονίκη.</a:t>
            </a:r>
          </a:p>
          <a:p>
            <a:pPr marL="285750" lvl="0" indent="-285750" algn="just">
              <a:buFont typeface="Arial" panose="020B0604020202020204" pitchFamily="34" charset="0"/>
              <a:buChar char="•"/>
            </a:pPr>
            <a:endParaRPr lang="el-GR" sz="800" b="1" dirty="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b="1" dirty="0">
                <a:solidFill>
                  <a:srgbClr val="FF8001"/>
                </a:solidFill>
                <a:ea typeface="Calibri" panose="020F0502020204030204" pitchFamily="34" charset="0"/>
                <a:cs typeface="Times New Roman" panose="02020603050405020304" pitchFamily="18" charset="0"/>
              </a:rPr>
              <a:t>Μειώνεται κατά 15% ο χρόνος αναμονής </a:t>
            </a:r>
            <a:r>
              <a:rPr lang="el-GR" b="1" dirty="0">
                <a:ea typeface="Calibri" panose="020F0502020204030204" pitchFamily="34" charset="0"/>
                <a:cs typeface="Times New Roman" panose="02020603050405020304" pitchFamily="18" charset="0"/>
              </a:rPr>
              <a:t>στις στάσεις και πυκνώνουν τα </a:t>
            </a:r>
            <a:r>
              <a:rPr lang="el-GR" b="1" dirty="0" err="1">
                <a:ea typeface="Calibri" panose="020F0502020204030204" pitchFamily="34" charset="0"/>
                <a:cs typeface="Times New Roman" panose="02020603050405020304" pitchFamily="18" charset="0"/>
              </a:rPr>
              <a:t>δροµολόγια</a:t>
            </a:r>
            <a:r>
              <a:rPr lang="el-GR" b="1" dirty="0">
                <a:ea typeface="Calibri" panose="020F0502020204030204" pitchFamily="34" charset="0"/>
                <a:cs typeface="Times New Roman" panose="02020603050405020304" pitchFamily="18" charset="0"/>
              </a:rPr>
              <a:t> που εξυπηρετούν το κοινό. </a:t>
            </a:r>
            <a:br>
              <a:rPr lang="el-GR" b="1" dirty="0">
                <a:ea typeface="Calibri" panose="020F0502020204030204" pitchFamily="34" charset="0"/>
                <a:cs typeface="Times New Roman" panose="02020603050405020304" pitchFamily="18" charset="0"/>
              </a:rPr>
            </a:br>
            <a:r>
              <a:rPr lang="el-GR" b="1" dirty="0">
                <a:ea typeface="Calibri" panose="020F0502020204030204" pitchFamily="34" charset="0"/>
                <a:cs typeface="Times New Roman" panose="02020603050405020304" pitchFamily="18" charset="0"/>
              </a:rPr>
              <a:t>Παράλληλα µ</a:t>
            </a:r>
            <a:r>
              <a:rPr lang="el-GR" b="1" dirty="0" err="1">
                <a:ea typeface="Calibri" panose="020F0502020204030204" pitchFamily="34" charset="0"/>
                <a:cs typeface="Times New Roman" panose="02020603050405020304" pitchFamily="18" charset="0"/>
              </a:rPr>
              <a:t>ειώνεται</a:t>
            </a:r>
            <a:r>
              <a:rPr lang="el-GR" b="1" dirty="0">
                <a:ea typeface="Calibri" panose="020F0502020204030204" pitchFamily="34" charset="0"/>
                <a:cs typeface="Times New Roman" panose="02020603050405020304" pitchFamily="18" charset="0"/>
              </a:rPr>
              <a:t> το λειτουργικό κόστος των </a:t>
            </a:r>
            <a:r>
              <a:rPr lang="el-GR" b="1" dirty="0" err="1">
                <a:ea typeface="Calibri" panose="020F0502020204030204" pitchFamily="34" charset="0"/>
                <a:cs typeface="Times New Roman" panose="02020603050405020304" pitchFamily="18" charset="0"/>
              </a:rPr>
              <a:t>δηµόσιων</a:t>
            </a:r>
            <a:r>
              <a:rPr lang="el-GR" b="1" dirty="0">
                <a:ea typeface="Calibri" panose="020F0502020204030204" pitchFamily="34" charset="0"/>
                <a:cs typeface="Times New Roman" panose="02020603050405020304" pitchFamily="18" charset="0"/>
              </a:rPr>
              <a:t> αστικών συγκοινωνιών κατά 35 </a:t>
            </a:r>
            <a:r>
              <a:rPr lang="el-GR" b="1" dirty="0" err="1">
                <a:ea typeface="Calibri" panose="020F0502020204030204" pitchFamily="34" charset="0"/>
                <a:cs typeface="Times New Roman" panose="02020603050405020304" pitchFamily="18" charset="0"/>
              </a:rPr>
              <a:t>εκατ</a:t>
            </a:r>
            <a:r>
              <a:rPr lang="el-GR" b="1" dirty="0">
                <a:ea typeface="Calibri" panose="020F0502020204030204" pitchFamily="34" charset="0"/>
                <a:cs typeface="Times New Roman" panose="02020603050405020304" pitchFamily="18" charset="0"/>
              </a:rPr>
              <a:t> €.</a:t>
            </a:r>
          </a:p>
          <a:p>
            <a:pPr lvl="0"/>
            <a:endParaRPr lang="el-GR" sz="1500" b="1" dirty="0">
              <a:effectLst/>
              <a:latin typeface="PF Bague Sans Pro Medium" panose="02000503000000020003" pitchFamily="2" charset="0"/>
              <a:ea typeface="Calibri" panose="020F0502020204030204" pitchFamily="34" charset="0"/>
              <a:cs typeface="Times New Roman" panose="02020603050405020304" pitchFamily="18" charset="0"/>
            </a:endParaRPr>
          </a:p>
        </p:txBody>
      </p:sp>
      <p:pic>
        <p:nvPicPr>
          <p:cNvPr id="3" name="Εικόνα 2">
            <a:extLst>
              <a:ext uri="{FF2B5EF4-FFF2-40B4-BE49-F238E27FC236}">
                <a16:creationId xmlns:a16="http://schemas.microsoft.com/office/drawing/2014/main" id="{5FED9E23-3CCA-6D3C-2C6A-7D516E981A72}"/>
              </a:ext>
            </a:extLst>
          </p:cNvPr>
          <p:cNvPicPr>
            <a:picLocks noChangeAspect="1"/>
          </p:cNvPicPr>
          <p:nvPr/>
        </p:nvPicPr>
        <p:blipFill>
          <a:blip r:embed="rId9"/>
          <a:stretch>
            <a:fillRect/>
          </a:stretch>
        </p:blipFill>
        <p:spPr>
          <a:xfrm>
            <a:off x="0" y="0"/>
            <a:ext cx="4572000" cy="6858000"/>
          </a:xfrm>
          <a:prstGeom prst="rect">
            <a:avLst/>
          </a:prstGeom>
        </p:spPr>
      </p:pic>
      <p:pic>
        <p:nvPicPr>
          <p:cNvPr id="4" name="Εικόνα 3">
            <a:extLst>
              <a:ext uri="{FF2B5EF4-FFF2-40B4-BE49-F238E27FC236}">
                <a16:creationId xmlns:a16="http://schemas.microsoft.com/office/drawing/2014/main" id="{860044DE-CB17-65D3-483E-3C44B3B40FC4}"/>
              </a:ext>
            </a:extLst>
          </p:cNvPr>
          <p:cNvPicPr>
            <a:picLocks noChangeAspect="1"/>
          </p:cNvPicPr>
          <p:nvPr/>
        </p:nvPicPr>
        <p:blipFill>
          <a:blip r:embed="rId10"/>
          <a:srcRect l="8054" r="44633" b="7160"/>
          <a:stretch>
            <a:fillRect/>
          </a:stretch>
        </p:blipFill>
        <p:spPr>
          <a:xfrm>
            <a:off x="0" y="0"/>
            <a:ext cx="4572000" cy="6858000"/>
          </a:xfrm>
          <a:prstGeom prst="rect">
            <a:avLst/>
          </a:prstGeom>
        </p:spPr>
      </p:pic>
      <p:sp>
        <p:nvSpPr>
          <p:cNvPr id="6" name="Ορθογώνιο 5">
            <a:extLst>
              <a:ext uri="{FF2B5EF4-FFF2-40B4-BE49-F238E27FC236}">
                <a16:creationId xmlns:a16="http://schemas.microsoft.com/office/drawing/2014/main" id="{DEB0C628-1970-456A-47F6-9E9CEC339D9F}"/>
              </a:ext>
            </a:extLst>
          </p:cNvPr>
          <p:cNvSpPr/>
          <p:nvPr/>
        </p:nvSpPr>
        <p:spPr>
          <a:xfrm>
            <a:off x="-2" y="0"/>
            <a:ext cx="4572001" cy="6858000"/>
          </a:xfrm>
          <a:prstGeom prst="rect">
            <a:avLst/>
          </a:prstGeom>
          <a:solidFill>
            <a:srgbClr val="002060">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solidFill>
                <a:srgbClr val="002060"/>
              </a:solidFill>
              <a:latin typeface="☞NOIR PRO" pitchFamily="2" charset="0"/>
            </a:endParaRPr>
          </a:p>
        </p:txBody>
      </p:sp>
      <p:sp>
        <p:nvSpPr>
          <p:cNvPr id="2" name="Ορθογώνιο 1">
            <a:extLst>
              <a:ext uri="{FF2B5EF4-FFF2-40B4-BE49-F238E27FC236}">
                <a16:creationId xmlns:a16="http://schemas.microsoft.com/office/drawing/2014/main" id="{BF9B6345-E986-FBD6-4D7D-DFC42847891E}"/>
              </a:ext>
            </a:extLst>
          </p:cNvPr>
          <p:cNvSpPr/>
          <p:nvPr/>
        </p:nvSpPr>
        <p:spPr>
          <a:xfrm>
            <a:off x="12039600" y="2499360"/>
            <a:ext cx="152400" cy="1859280"/>
          </a:xfrm>
          <a:prstGeom prst="rect">
            <a:avLst/>
          </a:prstGeom>
          <a:solidFill>
            <a:srgbClr val="2A6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grpSp>
        <p:nvGrpSpPr>
          <p:cNvPr id="8" name="Group 38">
            <a:extLst>
              <a:ext uri="{FF2B5EF4-FFF2-40B4-BE49-F238E27FC236}">
                <a16:creationId xmlns:a16="http://schemas.microsoft.com/office/drawing/2014/main" id="{3B6A30C2-4CF3-45E6-8E78-C07B924484BF}"/>
              </a:ext>
            </a:extLst>
          </p:cNvPr>
          <p:cNvGrpSpPr/>
          <p:nvPr/>
        </p:nvGrpSpPr>
        <p:grpSpPr>
          <a:xfrm>
            <a:off x="5361272" y="5169788"/>
            <a:ext cx="6381548" cy="1512411"/>
            <a:chOff x="322263" y="2810788"/>
            <a:chExt cx="11549061" cy="3341452"/>
          </a:xfrm>
        </p:grpSpPr>
        <p:sp>
          <p:nvSpPr>
            <p:cNvPr id="9" name="Rectangle 7">
              <a:extLst>
                <a:ext uri="{FF2B5EF4-FFF2-40B4-BE49-F238E27FC236}">
                  <a16:creationId xmlns:a16="http://schemas.microsoft.com/office/drawing/2014/main" id="{70432868-2855-4028-B448-E2C782E147B4}"/>
                </a:ext>
              </a:extLst>
            </p:cNvPr>
            <p:cNvSpPr/>
            <p:nvPr/>
          </p:nvSpPr>
          <p:spPr>
            <a:xfrm>
              <a:off x="322263" y="3621083"/>
              <a:ext cx="11549061" cy="360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endParaRPr>
            </a:p>
          </p:txBody>
        </p:sp>
        <p:sp>
          <p:nvSpPr>
            <p:cNvPr id="10" name="Rectangle 8">
              <a:extLst>
                <a:ext uri="{FF2B5EF4-FFF2-40B4-BE49-F238E27FC236}">
                  <a16:creationId xmlns:a16="http://schemas.microsoft.com/office/drawing/2014/main" id="{C5240F8B-2A5B-4C72-8536-44124D5EB438}"/>
                </a:ext>
              </a:extLst>
            </p:cNvPr>
            <p:cNvSpPr/>
            <p:nvPr/>
          </p:nvSpPr>
          <p:spPr>
            <a:xfrm>
              <a:off x="822419"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endParaRPr>
            </a:p>
          </p:txBody>
        </p:sp>
        <p:sp>
          <p:nvSpPr>
            <p:cNvPr id="11" name="Rectangle 9">
              <a:extLst>
                <a:ext uri="{FF2B5EF4-FFF2-40B4-BE49-F238E27FC236}">
                  <a16:creationId xmlns:a16="http://schemas.microsoft.com/office/drawing/2014/main" id="{8D877A7F-8870-49F7-801B-B6564A41A47D}"/>
                </a:ext>
              </a:extLst>
            </p:cNvPr>
            <p:cNvSpPr/>
            <p:nvPr/>
          </p:nvSpPr>
          <p:spPr>
            <a:xfrm>
              <a:off x="4338669"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endParaRPr>
            </a:p>
          </p:txBody>
        </p:sp>
        <p:sp>
          <p:nvSpPr>
            <p:cNvPr id="12" name="Rectangle 10">
              <a:extLst>
                <a:ext uri="{FF2B5EF4-FFF2-40B4-BE49-F238E27FC236}">
                  <a16:creationId xmlns:a16="http://schemas.microsoft.com/office/drawing/2014/main" id="{5A1A55F4-CFD2-4820-B1F8-F6D7E920B126}"/>
                </a:ext>
              </a:extLst>
            </p:cNvPr>
            <p:cNvSpPr/>
            <p:nvPr/>
          </p:nvSpPr>
          <p:spPr>
            <a:xfrm>
              <a:off x="7854918"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endParaRPr>
            </a:p>
          </p:txBody>
        </p:sp>
        <p:grpSp>
          <p:nvGrpSpPr>
            <p:cNvPr id="13" name="Ομάδα 16">
              <a:extLst>
                <a:ext uri="{FF2B5EF4-FFF2-40B4-BE49-F238E27FC236}">
                  <a16:creationId xmlns:a16="http://schemas.microsoft.com/office/drawing/2014/main" id="{00E3FF7C-FFFA-4335-9936-A11217F3883E}"/>
                </a:ext>
              </a:extLst>
            </p:cNvPr>
            <p:cNvGrpSpPr/>
            <p:nvPr/>
          </p:nvGrpSpPr>
          <p:grpSpPr>
            <a:xfrm>
              <a:off x="669507" y="2810788"/>
              <a:ext cx="3361143" cy="3040275"/>
              <a:chOff x="1226963" y="2810788"/>
              <a:chExt cx="3361143" cy="3040275"/>
            </a:xfrm>
          </p:grpSpPr>
          <p:sp>
            <p:nvSpPr>
              <p:cNvPr id="22" name="Rectangle 12">
                <a:extLst>
                  <a:ext uri="{FF2B5EF4-FFF2-40B4-BE49-F238E27FC236}">
                    <a16:creationId xmlns:a16="http://schemas.microsoft.com/office/drawing/2014/main" id="{186E46F7-E533-4C2F-A478-1ADA04F65655}"/>
                  </a:ext>
                </a:extLst>
              </p:cNvPr>
              <p:cNvSpPr>
                <a:spLocks noChangeAspect="1"/>
              </p:cNvSpPr>
              <p:nvPr>
                <p:custDataLst>
                  <p:tags r:id="rId5"/>
                </p:custDataLst>
              </p:nvPr>
            </p:nvSpPr>
            <p:spPr>
              <a:xfrm>
                <a:off x="2084492" y="2810788"/>
                <a:ext cx="2088000" cy="718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US" sz="1500" b="1" dirty="0">
                    <a:solidFill>
                      <a:schemeClr val="accent1"/>
                    </a:solidFill>
                  </a:rPr>
                  <a:t>Q</a:t>
                </a:r>
                <a:r>
                  <a:rPr lang="el-GR" sz="1500" b="1" dirty="0">
                    <a:solidFill>
                      <a:schemeClr val="accent1"/>
                    </a:solidFill>
                  </a:rPr>
                  <a:t>1 2027</a:t>
                </a:r>
                <a:endParaRPr lang="en-GB" sz="1500" b="1" dirty="0">
                  <a:solidFill>
                    <a:schemeClr val="accent1"/>
                  </a:solidFill>
                </a:endParaRPr>
              </a:p>
            </p:txBody>
          </p:sp>
          <p:sp>
            <p:nvSpPr>
              <p:cNvPr id="23" name="Rectangle 13">
                <a:extLst>
                  <a:ext uri="{FF2B5EF4-FFF2-40B4-BE49-F238E27FC236}">
                    <a16:creationId xmlns:a16="http://schemas.microsoft.com/office/drawing/2014/main" id="{90623A12-1FF6-4823-A039-306B0F929BCD}"/>
                  </a:ext>
                </a:extLst>
              </p:cNvPr>
              <p:cNvSpPr>
                <a:spLocks noChangeAspect="1"/>
              </p:cNvSpPr>
              <p:nvPr>
                <p:custDataLst>
                  <p:tags r:id="rId6"/>
                </p:custDataLst>
              </p:nvPr>
            </p:nvSpPr>
            <p:spPr>
              <a:xfrm>
                <a:off x="1226963" y="4112278"/>
                <a:ext cx="3361143" cy="1738785"/>
              </a:xfrm>
              <a:prstGeom prst="rect">
                <a:avLst/>
              </a:prstGeom>
            </p:spPr>
            <p:txBody>
              <a:bodyPr wrap="square" lIns="90000" tIns="46800" rIns="90000" bIns="46800">
                <a:spAutoFit/>
              </a:bodyPr>
              <a:lstStyle/>
              <a:p>
                <a:pPr algn="ctr">
                  <a:spcBef>
                    <a:spcPts val="300"/>
                  </a:spcBef>
                  <a:spcAft>
                    <a:spcPts val="300"/>
                  </a:spcAft>
                </a:pPr>
                <a:r>
                  <a:rPr lang="el-GR" sz="1500" b="1" dirty="0">
                    <a:solidFill>
                      <a:srgbClr val="2A62DD"/>
                    </a:solidFill>
                    <a:cs typeface="+mn-ea"/>
                    <a:sym typeface="+mn-lt"/>
                  </a:rPr>
                  <a:t>Προκήρυξη διαγωνισμών</a:t>
                </a:r>
                <a:r>
                  <a:rPr lang="en-US" sz="1500" b="1" dirty="0">
                    <a:solidFill>
                      <a:srgbClr val="2A62DD"/>
                    </a:solidFill>
                    <a:cs typeface="+mn-ea"/>
                    <a:sym typeface="+mn-lt"/>
                  </a:rPr>
                  <a:t> </a:t>
                </a:r>
                <a:r>
                  <a:rPr lang="el-GR" sz="1500" b="1" dirty="0">
                    <a:solidFill>
                      <a:srgbClr val="2A62DD"/>
                    </a:solidFill>
                    <a:cs typeface="+mn-ea"/>
                    <a:sym typeface="+mn-lt"/>
                  </a:rPr>
                  <a:t>προμήθειας</a:t>
                </a:r>
                <a:endParaRPr lang="en-GB" sz="1500" b="1" dirty="0">
                  <a:solidFill>
                    <a:srgbClr val="2A62DD"/>
                  </a:solidFill>
                  <a:cs typeface="+mn-ea"/>
                  <a:sym typeface="+mn-lt"/>
                </a:endParaRPr>
              </a:p>
            </p:txBody>
          </p:sp>
          <p:sp>
            <p:nvSpPr>
              <p:cNvPr id="24" name="Oval 19">
                <a:extLst>
                  <a:ext uri="{FF2B5EF4-FFF2-40B4-BE49-F238E27FC236}">
                    <a16:creationId xmlns:a16="http://schemas.microsoft.com/office/drawing/2014/main" id="{A6574565-FBE8-4BAF-B329-C1C9661E8E12}"/>
                  </a:ext>
                </a:extLst>
              </p:cNvPr>
              <p:cNvSpPr/>
              <p:nvPr/>
            </p:nvSpPr>
            <p:spPr>
              <a:xfrm>
                <a:off x="3128496" y="3697388"/>
                <a:ext cx="207390"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endParaRPr>
              </a:p>
            </p:txBody>
          </p:sp>
        </p:grpSp>
        <p:grpSp>
          <p:nvGrpSpPr>
            <p:cNvPr id="14" name="Ομάδα 18">
              <a:extLst>
                <a:ext uri="{FF2B5EF4-FFF2-40B4-BE49-F238E27FC236}">
                  <a16:creationId xmlns:a16="http://schemas.microsoft.com/office/drawing/2014/main" id="{8D623A41-4435-47E3-BF39-27D318856EFB}"/>
                </a:ext>
              </a:extLst>
            </p:cNvPr>
            <p:cNvGrpSpPr/>
            <p:nvPr/>
          </p:nvGrpSpPr>
          <p:grpSpPr>
            <a:xfrm>
              <a:off x="4234974" y="2825973"/>
              <a:ext cx="3361143" cy="3326267"/>
              <a:chOff x="4060180" y="2825973"/>
              <a:chExt cx="3361143" cy="3326267"/>
            </a:xfrm>
          </p:grpSpPr>
          <p:sp>
            <p:nvSpPr>
              <p:cNvPr id="19" name="Rectangle 21">
                <a:extLst>
                  <a:ext uri="{FF2B5EF4-FFF2-40B4-BE49-F238E27FC236}">
                    <a16:creationId xmlns:a16="http://schemas.microsoft.com/office/drawing/2014/main" id="{C62281D7-C205-434C-B469-017939170272}"/>
                  </a:ext>
                </a:extLst>
              </p:cNvPr>
              <p:cNvSpPr>
                <a:spLocks noChangeAspect="1"/>
              </p:cNvSpPr>
              <p:nvPr>
                <p:custDataLst>
                  <p:tags r:id="rId3"/>
                </p:custDataLst>
              </p:nvPr>
            </p:nvSpPr>
            <p:spPr>
              <a:xfrm>
                <a:off x="4878001" y="2825973"/>
                <a:ext cx="2088000" cy="718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US" sz="1500" b="1" dirty="0">
                    <a:solidFill>
                      <a:schemeClr val="accent2"/>
                    </a:solidFill>
                  </a:rPr>
                  <a:t>Q4 2027</a:t>
                </a:r>
                <a:r>
                  <a:rPr lang="en-GB" sz="1500" b="1" dirty="0">
                    <a:solidFill>
                      <a:schemeClr val="accent2"/>
                    </a:solidFill>
                  </a:rPr>
                  <a:t> </a:t>
                </a:r>
              </a:p>
            </p:txBody>
          </p:sp>
          <p:sp>
            <p:nvSpPr>
              <p:cNvPr id="20" name="Oval 28">
                <a:extLst>
                  <a:ext uri="{FF2B5EF4-FFF2-40B4-BE49-F238E27FC236}">
                    <a16:creationId xmlns:a16="http://schemas.microsoft.com/office/drawing/2014/main" id="{EBC88046-07BA-42AC-A4B2-F04519E62259}"/>
                  </a:ext>
                </a:extLst>
              </p:cNvPr>
              <p:cNvSpPr/>
              <p:nvPr/>
            </p:nvSpPr>
            <p:spPr>
              <a:xfrm>
                <a:off x="5818305" y="3697388"/>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endParaRPr>
              </a:p>
            </p:txBody>
          </p:sp>
          <p:sp>
            <p:nvSpPr>
              <p:cNvPr id="21" name="01-05">
                <a:extLst>
                  <a:ext uri="{FF2B5EF4-FFF2-40B4-BE49-F238E27FC236}">
                    <a16:creationId xmlns:a16="http://schemas.microsoft.com/office/drawing/2014/main" id="{3856C47E-F250-47A3-9BB5-096848E86D41}"/>
                  </a:ext>
                </a:extLst>
              </p:cNvPr>
              <p:cNvSpPr txBox="1">
                <a:spLocks noChangeAspect="1"/>
              </p:cNvSpPr>
              <p:nvPr>
                <p:custDataLst>
                  <p:tags r:id="rId4"/>
                </p:custDataLst>
              </p:nvPr>
            </p:nvSpPr>
            <p:spPr>
              <a:xfrm>
                <a:off x="4060180" y="4112277"/>
                <a:ext cx="3361143" cy="203996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Bef>
                    <a:spcPts val="300"/>
                  </a:spcBef>
                  <a:spcAft>
                    <a:spcPts val="300"/>
                  </a:spcAft>
                </a:pPr>
                <a:r>
                  <a:rPr lang="el-GR" sz="1500" b="1" dirty="0">
                    <a:solidFill>
                      <a:schemeClr val="accent2"/>
                    </a:solidFill>
                    <a:cs typeface="+mn-ea"/>
                    <a:sym typeface="+mn-lt"/>
                  </a:rPr>
                  <a:t>Υπογραφή συμβάσεων προμήθειας με τους αναδόχους </a:t>
                </a:r>
                <a:endParaRPr lang="en-GB" sz="1500" b="1" dirty="0">
                  <a:solidFill>
                    <a:schemeClr val="accent2"/>
                  </a:solidFill>
                  <a:cs typeface="+mn-ea"/>
                  <a:sym typeface="+mn-lt"/>
                </a:endParaRPr>
              </a:p>
            </p:txBody>
          </p:sp>
        </p:grpSp>
        <p:grpSp>
          <p:nvGrpSpPr>
            <p:cNvPr id="15" name="Ομάδα 17">
              <a:extLst>
                <a:ext uri="{FF2B5EF4-FFF2-40B4-BE49-F238E27FC236}">
                  <a16:creationId xmlns:a16="http://schemas.microsoft.com/office/drawing/2014/main" id="{DCD9FAAA-3754-49CB-AC61-F892FAD57435}"/>
                </a:ext>
              </a:extLst>
            </p:cNvPr>
            <p:cNvGrpSpPr/>
            <p:nvPr/>
          </p:nvGrpSpPr>
          <p:grpSpPr>
            <a:xfrm>
              <a:off x="7854658" y="2825973"/>
              <a:ext cx="3361143" cy="3326267"/>
              <a:chOff x="6947615" y="2825973"/>
              <a:chExt cx="3361143" cy="3326267"/>
            </a:xfrm>
          </p:grpSpPr>
          <p:sp>
            <p:nvSpPr>
              <p:cNvPr id="16" name="Rectangle 30">
                <a:extLst>
                  <a:ext uri="{FF2B5EF4-FFF2-40B4-BE49-F238E27FC236}">
                    <a16:creationId xmlns:a16="http://schemas.microsoft.com/office/drawing/2014/main" id="{2106F5E9-896A-47AF-9E63-30394F4528F0}"/>
                  </a:ext>
                </a:extLst>
              </p:cNvPr>
              <p:cNvSpPr>
                <a:spLocks noChangeAspect="1"/>
              </p:cNvSpPr>
              <p:nvPr>
                <p:custDataLst>
                  <p:tags r:id="rId1"/>
                </p:custDataLst>
              </p:nvPr>
            </p:nvSpPr>
            <p:spPr>
              <a:xfrm>
                <a:off x="7661999" y="2825973"/>
                <a:ext cx="2088000" cy="718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GB" sz="1500" b="1" dirty="0">
                    <a:solidFill>
                      <a:schemeClr val="accent3"/>
                    </a:solidFill>
                  </a:rPr>
                  <a:t>Q4 2028</a:t>
                </a:r>
              </a:p>
            </p:txBody>
          </p:sp>
          <p:sp>
            <p:nvSpPr>
              <p:cNvPr id="17" name="Oval 37">
                <a:extLst>
                  <a:ext uri="{FF2B5EF4-FFF2-40B4-BE49-F238E27FC236}">
                    <a16:creationId xmlns:a16="http://schemas.microsoft.com/office/drawing/2014/main" id="{397375AE-4AEF-4EA5-939E-9FC917A885BB}"/>
                  </a:ext>
                </a:extLst>
              </p:cNvPr>
              <p:cNvSpPr/>
              <p:nvPr/>
            </p:nvSpPr>
            <p:spPr>
              <a:xfrm>
                <a:off x="8602305" y="3697388"/>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endParaRPr>
              </a:p>
            </p:txBody>
          </p:sp>
          <p:sp>
            <p:nvSpPr>
              <p:cNvPr id="18" name="01-05">
                <a:extLst>
                  <a:ext uri="{FF2B5EF4-FFF2-40B4-BE49-F238E27FC236}">
                    <a16:creationId xmlns:a16="http://schemas.microsoft.com/office/drawing/2014/main" id="{99C9860B-FA7E-4F39-8113-3162E207D588}"/>
                  </a:ext>
                </a:extLst>
              </p:cNvPr>
              <p:cNvSpPr txBox="1">
                <a:spLocks noChangeAspect="1"/>
              </p:cNvSpPr>
              <p:nvPr>
                <p:custDataLst>
                  <p:tags r:id="rId2"/>
                </p:custDataLst>
              </p:nvPr>
            </p:nvSpPr>
            <p:spPr>
              <a:xfrm>
                <a:off x="6947615" y="4112277"/>
                <a:ext cx="3361143" cy="203996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Bef>
                    <a:spcPts val="300"/>
                  </a:spcBef>
                  <a:spcAft>
                    <a:spcPts val="300"/>
                  </a:spcAft>
                </a:pPr>
                <a:r>
                  <a:rPr lang="el-GR" sz="1500" b="1" dirty="0">
                    <a:solidFill>
                      <a:schemeClr val="accent3"/>
                    </a:solidFill>
                    <a:cs typeface="+mn-ea"/>
                    <a:sym typeface="+mn-lt"/>
                  </a:rPr>
                  <a:t>Ολοκλήρωση παραδόσεων στο σύνολο των λεωφορείων </a:t>
                </a:r>
                <a:endParaRPr lang="en-GB" sz="1500" b="1" dirty="0">
                  <a:solidFill>
                    <a:schemeClr val="accent3"/>
                  </a:solidFill>
                  <a:cs typeface="+mn-ea"/>
                  <a:sym typeface="+mn-lt"/>
                </a:endParaRPr>
              </a:p>
            </p:txBody>
          </p:sp>
        </p:grpSp>
      </p:grpSp>
      <p:sp>
        <p:nvSpPr>
          <p:cNvPr id="25" name="TextBox 17">
            <a:extLst>
              <a:ext uri="{FF2B5EF4-FFF2-40B4-BE49-F238E27FC236}">
                <a16:creationId xmlns:a16="http://schemas.microsoft.com/office/drawing/2014/main" id="{CEC2007E-D3BD-4BE2-AFA0-DB1269A88D1A}"/>
              </a:ext>
            </a:extLst>
          </p:cNvPr>
          <p:cNvSpPr txBox="1">
            <a:spLocks noChangeArrowheads="1"/>
          </p:cNvSpPr>
          <p:nvPr/>
        </p:nvSpPr>
        <p:spPr bwMode="auto">
          <a:xfrm>
            <a:off x="4985885" y="188960"/>
            <a:ext cx="6679934" cy="461665"/>
          </a:xfrm>
          <a:prstGeom prst="rect">
            <a:avLst/>
          </a:prstGeom>
          <a:solidFill>
            <a:srgbClr val="2A62DD"/>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l-GR" altLang="el-GR" sz="2400" b="1" dirty="0">
                <a:solidFill>
                  <a:schemeClr val="bg1"/>
                </a:solidFill>
                <a:latin typeface="+mn-lt"/>
              </a:rPr>
              <a:t>Νέα έργα από το Κοινωνικό Κλιματικό Ταμείο </a:t>
            </a:r>
          </a:p>
        </p:txBody>
      </p:sp>
    </p:spTree>
    <p:extLst>
      <p:ext uri="{BB962C8B-B14F-4D97-AF65-F5344CB8AC3E}">
        <p14:creationId xmlns:p14="http://schemas.microsoft.com/office/powerpoint/2010/main" val="537841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284BD-2A2A-853C-A437-69764A6F3E65}"/>
            </a:ext>
          </a:extLst>
        </p:cNvPr>
        <p:cNvGrpSpPr/>
        <p:nvPr/>
      </p:nvGrpSpPr>
      <p:grpSpPr>
        <a:xfrm>
          <a:off x="0" y="0"/>
          <a:ext cx="0" cy="0"/>
          <a:chOff x="0" y="0"/>
          <a:chExt cx="0" cy="0"/>
        </a:xfrm>
      </p:grpSpPr>
      <p:sp>
        <p:nvSpPr>
          <p:cNvPr id="38" name="Θέση αριθμού διαφάνειας 37">
            <a:extLst>
              <a:ext uri="{FF2B5EF4-FFF2-40B4-BE49-F238E27FC236}">
                <a16:creationId xmlns:a16="http://schemas.microsoft.com/office/drawing/2014/main" id="{B28336F4-9ED8-5CBA-C54D-3A1F1B4116FA}"/>
              </a:ext>
            </a:extLst>
          </p:cNvPr>
          <p:cNvSpPr>
            <a:spLocks noGrp="1"/>
          </p:cNvSpPr>
          <p:nvPr>
            <p:ph type="sldNum" sz="quarter" idx="12"/>
          </p:nvPr>
        </p:nvSpPr>
        <p:spPr/>
        <p:txBody>
          <a:bodyPr/>
          <a:lstStyle/>
          <a:p>
            <a:fld id="{5394CB1E-60E3-2B49-A9B4-3874959294BF}" type="slidenum">
              <a:rPr lang="el-GR" smtClean="0"/>
              <a:pPr/>
              <a:t>11</a:t>
            </a:fld>
            <a:endParaRPr lang="el-GR" dirty="0"/>
          </a:p>
        </p:txBody>
      </p:sp>
      <p:sp>
        <p:nvSpPr>
          <p:cNvPr id="7" name="TextBox 17">
            <a:extLst>
              <a:ext uri="{FF2B5EF4-FFF2-40B4-BE49-F238E27FC236}">
                <a16:creationId xmlns:a16="http://schemas.microsoft.com/office/drawing/2014/main" id="{40AD8289-4084-E6EB-A0C1-756DD79D73E5}"/>
              </a:ext>
            </a:extLst>
          </p:cNvPr>
          <p:cNvSpPr txBox="1">
            <a:spLocks noChangeArrowheads="1"/>
          </p:cNvSpPr>
          <p:nvPr/>
        </p:nvSpPr>
        <p:spPr bwMode="auto">
          <a:xfrm>
            <a:off x="539015" y="290023"/>
            <a:ext cx="6805061" cy="707886"/>
          </a:xfrm>
          <a:prstGeom prst="rect">
            <a:avLst/>
          </a:prstGeom>
          <a:solidFill>
            <a:srgbClr val="1054D9"/>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l-GR" altLang="el-GR" sz="2000" b="1" dirty="0">
                <a:solidFill>
                  <a:schemeClr val="bg1"/>
                </a:solidFill>
                <a:latin typeface="+mn-lt"/>
              </a:rPr>
              <a:t>2.α. Αναβάθμιση 10 συρμών της γραμμής 1 του Μετρό </a:t>
            </a:r>
          </a:p>
          <a:p>
            <a:pPr>
              <a:lnSpc>
                <a:spcPct val="100000"/>
              </a:lnSpc>
              <a:spcBef>
                <a:spcPct val="0"/>
              </a:spcBef>
              <a:buNone/>
            </a:pPr>
            <a:r>
              <a:rPr lang="el-GR" altLang="el-GR" sz="2000" b="1" dirty="0">
                <a:solidFill>
                  <a:schemeClr val="bg1"/>
                </a:solidFill>
                <a:latin typeface="+mn-lt"/>
              </a:rPr>
              <a:t>(60 εκατ. €)</a:t>
            </a:r>
          </a:p>
        </p:txBody>
      </p:sp>
      <p:pic>
        <p:nvPicPr>
          <p:cNvPr id="9" name="Εικόνα 8">
            <a:extLst>
              <a:ext uri="{FF2B5EF4-FFF2-40B4-BE49-F238E27FC236}">
                <a16:creationId xmlns:a16="http://schemas.microsoft.com/office/drawing/2014/main" id="{4B5CD8D4-69C9-D77A-39BF-68EE4B207F35}"/>
              </a:ext>
            </a:extLst>
          </p:cNvPr>
          <p:cNvPicPr>
            <a:picLocks noChangeAspect="1"/>
          </p:cNvPicPr>
          <p:nvPr/>
        </p:nvPicPr>
        <p:blipFill>
          <a:blip r:embed="rId9"/>
          <a:srcRect l="13699" t="5915" r="11094" b="19607"/>
          <a:stretch>
            <a:fillRect/>
          </a:stretch>
        </p:blipFill>
        <p:spPr>
          <a:xfrm>
            <a:off x="7584141" y="0"/>
            <a:ext cx="4607859" cy="6858000"/>
          </a:xfrm>
          <a:prstGeom prst="rect">
            <a:avLst/>
          </a:prstGeom>
        </p:spPr>
      </p:pic>
      <p:sp>
        <p:nvSpPr>
          <p:cNvPr id="2" name="TextBox 1">
            <a:extLst>
              <a:ext uri="{FF2B5EF4-FFF2-40B4-BE49-F238E27FC236}">
                <a16:creationId xmlns:a16="http://schemas.microsoft.com/office/drawing/2014/main" id="{7F50F2DB-835E-4FA1-0A2F-A37E277B95E4}"/>
              </a:ext>
            </a:extLst>
          </p:cNvPr>
          <p:cNvSpPr txBox="1"/>
          <p:nvPr/>
        </p:nvSpPr>
        <p:spPr>
          <a:xfrm>
            <a:off x="418944" y="939007"/>
            <a:ext cx="6925132" cy="4508927"/>
          </a:xfrm>
          <a:prstGeom prst="rect">
            <a:avLst/>
          </a:prstGeom>
          <a:noFill/>
        </p:spPr>
        <p:txBody>
          <a:bodyPr wrap="square">
            <a:spAutoFit/>
          </a:bodyPr>
          <a:lstStyle/>
          <a:p>
            <a:pPr lvl="0" algn="just"/>
            <a:endParaRPr lang="el-GR" sz="1400" b="1" dirty="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b="1" dirty="0">
                <a:ea typeface="Calibri" panose="020F0502020204030204" pitchFamily="34" charset="0"/>
                <a:cs typeface="Times New Roman" panose="02020603050405020304" pitchFamily="18" charset="0"/>
              </a:rPr>
              <a:t>Χάρη στους νέους </a:t>
            </a:r>
            <a:r>
              <a:rPr lang="el-GR" b="1" dirty="0" err="1">
                <a:ea typeface="Calibri" panose="020F0502020204030204" pitchFamily="34" charset="0"/>
                <a:cs typeface="Times New Roman" panose="02020603050405020304" pitchFamily="18" charset="0"/>
              </a:rPr>
              <a:t>συρµούς</a:t>
            </a:r>
            <a:r>
              <a:rPr lang="el-GR" b="1" dirty="0">
                <a:ea typeface="Calibri" panose="020F0502020204030204" pitchFamily="34" charset="0"/>
                <a:cs typeface="Times New Roman" panose="02020603050405020304" pitchFamily="18" charset="0"/>
              </a:rPr>
              <a:t> ο </a:t>
            </a:r>
            <a:r>
              <a:rPr lang="el-GR" b="1" dirty="0">
                <a:solidFill>
                  <a:srgbClr val="FF8001"/>
                </a:solidFill>
                <a:ea typeface="Calibri" panose="020F0502020204030204" pitchFamily="34" charset="0"/>
                <a:cs typeface="Times New Roman" panose="02020603050405020304" pitchFamily="18" charset="0"/>
              </a:rPr>
              <a:t>χρόνος</a:t>
            </a:r>
            <a:r>
              <a:rPr lang="el-GR" b="1" dirty="0">
                <a:ea typeface="Calibri" panose="020F0502020204030204" pitchFamily="34" charset="0"/>
                <a:cs typeface="Times New Roman" panose="02020603050405020304" pitchFamily="18" charset="0"/>
              </a:rPr>
              <a:t> µ</a:t>
            </a:r>
            <a:r>
              <a:rPr lang="el-GR" b="1" dirty="0" err="1">
                <a:ea typeface="Calibri" panose="020F0502020204030204" pitchFamily="34" charset="0"/>
                <a:cs typeface="Times New Roman" panose="02020603050405020304" pitchFamily="18" charset="0"/>
              </a:rPr>
              <a:t>εταξύ</a:t>
            </a:r>
            <a:r>
              <a:rPr lang="el-GR" b="1" dirty="0">
                <a:ea typeface="Calibri" panose="020F0502020204030204" pitchFamily="34" charset="0"/>
                <a:cs typeface="Times New Roman" panose="02020603050405020304" pitchFamily="18" charset="0"/>
              </a:rPr>
              <a:t> των </a:t>
            </a:r>
            <a:r>
              <a:rPr lang="el-GR" b="1" dirty="0" err="1">
                <a:ea typeface="Calibri" panose="020F0502020204030204" pitchFamily="34" charset="0"/>
                <a:cs typeface="Times New Roman" panose="02020603050405020304" pitchFamily="18" charset="0"/>
              </a:rPr>
              <a:t>δροµολογίων</a:t>
            </a:r>
            <a:r>
              <a:rPr lang="el-GR" b="1" dirty="0">
                <a:ea typeface="Calibri" panose="020F0502020204030204" pitchFamily="34" charset="0"/>
                <a:cs typeface="Times New Roman" panose="02020603050405020304" pitchFamily="18" charset="0"/>
              </a:rPr>
              <a:t> στη </a:t>
            </a:r>
            <a:r>
              <a:rPr lang="el-GR" b="1" dirty="0" err="1">
                <a:ea typeface="Calibri" panose="020F0502020204030204" pitchFamily="34" charset="0"/>
                <a:cs typeface="Times New Roman" panose="02020603050405020304" pitchFamily="18" charset="0"/>
              </a:rPr>
              <a:t>Γρα</a:t>
            </a:r>
            <a:r>
              <a:rPr lang="el-GR" b="1" dirty="0">
                <a:ea typeface="Calibri" panose="020F0502020204030204" pitchFamily="34" charset="0"/>
                <a:cs typeface="Times New Roman" panose="02020603050405020304" pitchFamily="18" charset="0"/>
              </a:rPr>
              <a:t>µµή </a:t>
            </a:r>
            <a:r>
              <a:rPr lang="el-GR" b="1" dirty="0">
                <a:solidFill>
                  <a:srgbClr val="FF8001"/>
                </a:solidFill>
                <a:ea typeface="Calibri" panose="020F0502020204030204" pitchFamily="34" charset="0"/>
                <a:cs typeface="Times New Roman" panose="02020603050405020304" pitchFamily="18" charset="0"/>
              </a:rPr>
              <a:t>1 </a:t>
            </a:r>
            <a:r>
              <a:rPr lang="el-GR" b="1" dirty="0" err="1">
                <a:solidFill>
                  <a:srgbClr val="FF8001"/>
                </a:solidFill>
                <a:ea typeface="Calibri" panose="020F0502020204030204" pitchFamily="34" charset="0"/>
                <a:cs typeface="Times New Roman" panose="02020603050405020304" pitchFamily="18" charset="0"/>
              </a:rPr>
              <a:t>αναµένεται</a:t>
            </a:r>
            <a:r>
              <a:rPr lang="el-GR" b="1" dirty="0">
                <a:solidFill>
                  <a:srgbClr val="FF8001"/>
                </a:solidFill>
                <a:ea typeface="Calibri" panose="020F0502020204030204" pitchFamily="34" charset="0"/>
                <a:cs typeface="Times New Roman" panose="02020603050405020304" pitchFamily="18" charset="0"/>
              </a:rPr>
              <a:t> να µ</a:t>
            </a:r>
            <a:r>
              <a:rPr lang="el-GR" b="1" dirty="0" err="1">
                <a:solidFill>
                  <a:srgbClr val="FF8001"/>
                </a:solidFill>
                <a:ea typeface="Calibri" panose="020F0502020204030204" pitchFamily="34" charset="0"/>
                <a:cs typeface="Times New Roman" panose="02020603050405020304" pitchFamily="18" charset="0"/>
              </a:rPr>
              <a:t>ειωθεί</a:t>
            </a:r>
            <a:r>
              <a:rPr lang="el-GR" b="1" dirty="0">
                <a:solidFill>
                  <a:srgbClr val="FF8001"/>
                </a:solidFill>
                <a:ea typeface="Calibri" panose="020F0502020204030204" pitchFamily="34" charset="0"/>
                <a:cs typeface="Times New Roman" panose="02020603050405020304" pitchFamily="18" charset="0"/>
              </a:rPr>
              <a:t> </a:t>
            </a:r>
            <a:r>
              <a:rPr lang="el-GR" b="1" dirty="0">
                <a:ea typeface="Calibri" panose="020F0502020204030204" pitchFamily="34" charset="0"/>
                <a:cs typeface="Times New Roman" panose="02020603050405020304" pitchFamily="18" charset="0"/>
              </a:rPr>
              <a:t>από 7,12 </a:t>
            </a:r>
            <a:r>
              <a:rPr lang="el-GR" b="1" dirty="0">
                <a:solidFill>
                  <a:srgbClr val="FF8001"/>
                </a:solidFill>
                <a:ea typeface="Calibri" panose="020F0502020204030204" pitchFamily="34" charset="0"/>
                <a:cs typeface="Times New Roman" panose="02020603050405020304" pitchFamily="18" charset="0"/>
              </a:rPr>
              <a:t>σε 5,2 λεπτά.</a:t>
            </a:r>
          </a:p>
          <a:p>
            <a:pPr marL="285750" lvl="0" indent="-285750" algn="just">
              <a:buFont typeface="Arial" panose="020B0604020202020204" pitchFamily="34" charset="0"/>
              <a:buChar char="•"/>
            </a:pPr>
            <a:endParaRPr lang="el-GR" b="1" dirty="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b="1" dirty="0">
                <a:solidFill>
                  <a:srgbClr val="FF8001"/>
                </a:solidFill>
                <a:ea typeface="Calibri" panose="020F0502020204030204" pitchFamily="34" charset="0"/>
                <a:cs typeface="Times New Roman" panose="02020603050405020304" pitchFamily="18" charset="0"/>
              </a:rPr>
              <a:t>Το έργο </a:t>
            </a:r>
            <a:r>
              <a:rPr lang="el-GR" b="1" dirty="0" err="1">
                <a:solidFill>
                  <a:srgbClr val="FF8001"/>
                </a:solidFill>
                <a:ea typeface="Calibri" panose="020F0502020204030204" pitchFamily="34" charset="0"/>
                <a:cs typeface="Times New Roman" panose="02020603050405020304" pitchFamily="18" charset="0"/>
              </a:rPr>
              <a:t>περιλαµβάνει</a:t>
            </a:r>
            <a:r>
              <a:rPr lang="el-GR" b="1" dirty="0">
                <a:solidFill>
                  <a:srgbClr val="FF8001"/>
                </a:solidFill>
                <a:ea typeface="Calibri" panose="020F0502020204030204" pitchFamily="34" charset="0"/>
                <a:cs typeface="Times New Roman" panose="02020603050405020304" pitchFamily="18" charset="0"/>
              </a:rPr>
              <a:t> </a:t>
            </a:r>
            <a:r>
              <a:rPr lang="el-GR" b="1" dirty="0">
                <a:ea typeface="Calibri" panose="020F0502020204030204" pitchFamily="34" charset="0"/>
                <a:cs typeface="Times New Roman" panose="02020603050405020304" pitchFamily="18" charset="0"/>
              </a:rPr>
              <a:t>την προσθήκη νέου </a:t>
            </a:r>
            <a:r>
              <a:rPr lang="el-GR" b="1" dirty="0" err="1">
                <a:ea typeface="Calibri" panose="020F0502020204030204" pitchFamily="34" charset="0"/>
                <a:cs typeface="Times New Roman" panose="02020603050405020304" pitchFamily="18" charset="0"/>
              </a:rPr>
              <a:t>εξοπλισµού</a:t>
            </a:r>
            <a:r>
              <a:rPr lang="el-GR" b="1" dirty="0">
                <a:ea typeface="Calibri" panose="020F0502020204030204" pitchFamily="34" charset="0"/>
                <a:cs typeface="Times New Roman" panose="02020603050405020304" pitchFamily="18" charset="0"/>
              </a:rPr>
              <a:t> και την αντικατάσταση ή </a:t>
            </a:r>
            <a:r>
              <a:rPr lang="el-GR" b="1" dirty="0" err="1">
                <a:ea typeface="Calibri" panose="020F0502020204030204" pitchFamily="34" charset="0"/>
                <a:cs typeface="Times New Roman" panose="02020603050405020304" pitchFamily="18" charset="0"/>
              </a:rPr>
              <a:t>αναβάθµιση</a:t>
            </a:r>
            <a:r>
              <a:rPr lang="el-GR" b="1" dirty="0">
                <a:ea typeface="Calibri" panose="020F0502020204030204" pitchFamily="34" charset="0"/>
                <a:cs typeface="Times New Roman" panose="02020603050405020304" pitchFamily="18" charset="0"/>
              </a:rPr>
              <a:t> </a:t>
            </a:r>
            <a:r>
              <a:rPr lang="el-GR" b="1" dirty="0" err="1">
                <a:ea typeface="Calibri" panose="020F0502020204030204" pitchFamily="34" charset="0"/>
                <a:cs typeface="Times New Roman" panose="02020603050405020304" pitchFamily="18" charset="0"/>
              </a:rPr>
              <a:t>παρωχηµένων</a:t>
            </a:r>
            <a:r>
              <a:rPr lang="el-GR" b="1" dirty="0">
                <a:ea typeface="Calibri" panose="020F0502020204030204" pitchFamily="34" charset="0"/>
                <a:cs typeface="Times New Roman" panose="02020603050405020304" pitchFamily="18" charset="0"/>
              </a:rPr>
              <a:t> </a:t>
            </a:r>
            <a:r>
              <a:rPr lang="el-GR" b="1" dirty="0" err="1">
                <a:ea typeface="Calibri" panose="020F0502020204030204" pitchFamily="34" charset="0"/>
                <a:cs typeface="Times New Roman" panose="02020603050405020304" pitchFamily="18" charset="0"/>
              </a:rPr>
              <a:t>συστηµάτων</a:t>
            </a:r>
            <a:r>
              <a:rPr lang="el-GR" b="1" dirty="0">
                <a:ea typeface="Calibri" panose="020F0502020204030204" pitchFamily="34" charset="0"/>
                <a:cs typeface="Times New Roman" panose="02020603050405020304" pitchFamily="18" charset="0"/>
              </a:rPr>
              <a:t>.</a:t>
            </a:r>
          </a:p>
          <a:p>
            <a:pPr marL="285750" lvl="0" indent="-285750" algn="just">
              <a:buFont typeface="Arial" panose="020B0604020202020204" pitchFamily="34" charset="0"/>
              <a:buChar char="•"/>
            </a:pPr>
            <a:endParaRPr lang="el-GR" b="1" dirty="0">
              <a:solidFill>
                <a:srgbClr val="FF8001"/>
              </a:solidFill>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b="1" dirty="0">
                <a:solidFill>
                  <a:srgbClr val="FF8001"/>
                </a:solidFill>
                <a:ea typeface="Calibri" panose="020F0502020204030204" pitchFamily="34" charset="0"/>
                <a:cs typeface="Times New Roman" panose="02020603050405020304" pitchFamily="18" charset="0"/>
              </a:rPr>
              <a:t>Ειδικά για την εξυπηρέτηση των </a:t>
            </a:r>
            <a:r>
              <a:rPr lang="el-GR" b="1" dirty="0" err="1">
                <a:solidFill>
                  <a:srgbClr val="FF8001"/>
                </a:solidFill>
                <a:ea typeface="Calibri" panose="020F0502020204030204" pitchFamily="34" charset="0"/>
                <a:cs typeface="Times New Roman" panose="02020603050405020304" pitchFamily="18" charset="0"/>
              </a:rPr>
              <a:t>ατόµων</a:t>
            </a:r>
            <a:r>
              <a:rPr lang="el-GR" b="1" dirty="0">
                <a:solidFill>
                  <a:srgbClr val="FF8001"/>
                </a:solidFill>
                <a:ea typeface="Calibri" panose="020F0502020204030204" pitchFamily="34" charset="0"/>
                <a:cs typeface="Times New Roman" panose="02020603050405020304" pitchFamily="18" charset="0"/>
              </a:rPr>
              <a:t> µε αναπηρία </a:t>
            </a:r>
            <a:r>
              <a:rPr lang="el-GR" b="1" dirty="0">
                <a:ea typeface="Calibri" panose="020F0502020204030204" pitchFamily="34" charset="0"/>
                <a:cs typeface="Times New Roman" panose="02020603050405020304" pitchFamily="18" charset="0"/>
              </a:rPr>
              <a:t>προβλέπεται η εγκατάσταση νέου </a:t>
            </a:r>
            <a:r>
              <a:rPr lang="el-GR" b="1" dirty="0" err="1">
                <a:ea typeface="Calibri" panose="020F0502020204030204" pitchFamily="34" charset="0"/>
                <a:cs typeface="Times New Roman" panose="02020603050405020304" pitchFamily="18" charset="0"/>
              </a:rPr>
              <a:t>εξοπλισµού</a:t>
            </a:r>
            <a:r>
              <a:rPr lang="el-GR" b="1" dirty="0">
                <a:ea typeface="Calibri" panose="020F0502020204030204" pitchFamily="34" charset="0"/>
                <a:cs typeface="Times New Roman" panose="02020603050405020304" pitchFamily="18" charset="0"/>
              </a:rPr>
              <a:t> </a:t>
            </a:r>
            <a:r>
              <a:rPr lang="el-GR" b="1" dirty="0" err="1">
                <a:ea typeface="Calibri" panose="020F0502020204030204" pitchFamily="34" charset="0"/>
                <a:cs typeface="Times New Roman" panose="02020603050405020304" pitchFamily="18" charset="0"/>
              </a:rPr>
              <a:t>προσβασιµότητας</a:t>
            </a:r>
            <a:r>
              <a:rPr lang="el-GR" b="1" dirty="0">
                <a:ea typeface="Calibri" panose="020F0502020204030204" pitchFamily="34" charset="0"/>
                <a:cs typeface="Times New Roman" panose="02020603050405020304" pitchFamily="18" charset="0"/>
              </a:rPr>
              <a:t> όπως:</a:t>
            </a:r>
          </a:p>
          <a:p>
            <a:pPr lvl="0" algn="just"/>
            <a:endParaRPr lang="el-GR" sz="300" b="1" dirty="0">
              <a:ea typeface="Calibri" panose="020F0502020204030204" pitchFamily="34" charset="0"/>
              <a:cs typeface="Times New Roman" panose="02020603050405020304" pitchFamily="18" charset="0"/>
            </a:endParaRPr>
          </a:p>
          <a:p>
            <a:pPr marL="742950" lvl="1" indent="-285750" algn="just">
              <a:buFont typeface="Arial" panose="020B0604020202020204" pitchFamily="34" charset="0"/>
              <a:buChar char="•"/>
            </a:pPr>
            <a:r>
              <a:rPr lang="el-GR" b="1" dirty="0">
                <a:ea typeface="Calibri" panose="020F0502020204030204" pitchFamily="34" charset="0"/>
                <a:cs typeface="Times New Roman" panose="02020603050405020304" pitchFamily="18" charset="0"/>
              </a:rPr>
              <a:t>Φορητές ράμπες</a:t>
            </a:r>
          </a:p>
          <a:p>
            <a:pPr marL="742950" lvl="1" indent="-285750" algn="just">
              <a:buFont typeface="Arial" panose="020B0604020202020204" pitchFamily="34" charset="0"/>
              <a:buChar char="•"/>
            </a:pPr>
            <a:r>
              <a:rPr lang="el-GR" b="1" dirty="0">
                <a:ea typeface="Calibri" panose="020F0502020204030204" pitchFamily="34" charset="0"/>
                <a:cs typeface="Times New Roman" panose="02020603050405020304" pitchFamily="18" charset="0"/>
              </a:rPr>
              <a:t>Σήμανση υψηλής αντίθεσης </a:t>
            </a:r>
          </a:p>
          <a:p>
            <a:pPr marL="742950" lvl="1" indent="-285750" algn="just">
              <a:buFont typeface="Arial" panose="020B0604020202020204" pitchFamily="34" charset="0"/>
              <a:buChar char="•"/>
            </a:pPr>
            <a:r>
              <a:rPr lang="el-GR" b="1" dirty="0">
                <a:ea typeface="Calibri" panose="020F0502020204030204" pitchFamily="34" charset="0"/>
                <a:cs typeface="Times New Roman" panose="02020603050405020304" pitchFamily="18" charset="0"/>
              </a:rPr>
              <a:t>Ειδικές θέσεις </a:t>
            </a:r>
            <a:r>
              <a:rPr lang="el-GR" b="1" dirty="0" err="1">
                <a:ea typeface="Calibri" panose="020F0502020204030204" pitchFamily="34" charset="0"/>
                <a:cs typeface="Times New Roman" panose="02020603050405020304" pitchFamily="18" charset="0"/>
              </a:rPr>
              <a:t>καθήµενων</a:t>
            </a:r>
            <a:endParaRPr lang="el-GR" b="1" dirty="0">
              <a:ea typeface="Calibri" panose="020F0502020204030204" pitchFamily="34" charset="0"/>
              <a:cs typeface="Times New Roman" panose="02020603050405020304" pitchFamily="18" charset="0"/>
            </a:endParaRPr>
          </a:p>
          <a:p>
            <a:pPr marL="742950" lvl="1" indent="-285750" algn="just">
              <a:buFont typeface="Arial" panose="020B0604020202020204" pitchFamily="34" charset="0"/>
              <a:buChar char="•"/>
            </a:pPr>
            <a:r>
              <a:rPr lang="el-GR" b="1" dirty="0" err="1">
                <a:ea typeface="Calibri" panose="020F0502020204030204" pitchFamily="34" charset="0"/>
                <a:cs typeface="Times New Roman" panose="02020603050405020304" pitchFamily="18" charset="0"/>
              </a:rPr>
              <a:t>Συστήµατα</a:t>
            </a:r>
            <a:r>
              <a:rPr lang="el-GR" b="1" dirty="0">
                <a:ea typeface="Calibri" panose="020F0502020204030204" pitchFamily="34" charset="0"/>
                <a:cs typeface="Times New Roman" panose="02020603050405020304" pitchFamily="18" charset="0"/>
              </a:rPr>
              <a:t> στερέωσης </a:t>
            </a:r>
            <a:r>
              <a:rPr lang="el-GR" b="1" dirty="0" err="1">
                <a:ea typeface="Calibri" panose="020F0502020204030204" pitchFamily="34" charset="0"/>
                <a:cs typeface="Times New Roman" panose="02020603050405020304" pitchFamily="18" charset="0"/>
              </a:rPr>
              <a:t>αµαξιδίων</a:t>
            </a:r>
            <a:endParaRPr lang="el-GR" b="1" dirty="0">
              <a:ea typeface="Calibri" panose="020F0502020204030204" pitchFamily="34" charset="0"/>
              <a:cs typeface="Times New Roman" panose="02020603050405020304" pitchFamily="18" charset="0"/>
            </a:endParaRPr>
          </a:p>
          <a:p>
            <a:pPr marL="742950" lvl="1" indent="-285750" algn="just">
              <a:buFont typeface="Arial" panose="020B0604020202020204" pitchFamily="34" charset="0"/>
              <a:buChar char="•"/>
            </a:pPr>
            <a:r>
              <a:rPr lang="el-GR" b="1" dirty="0" err="1">
                <a:ea typeface="Calibri" panose="020F0502020204030204" pitchFamily="34" charset="0"/>
                <a:cs typeface="Times New Roman" panose="02020603050405020304" pitchFamily="18" charset="0"/>
              </a:rPr>
              <a:t>Προσαρµοσµένα</a:t>
            </a:r>
            <a:r>
              <a:rPr lang="el-GR" b="1" dirty="0">
                <a:ea typeface="Calibri" panose="020F0502020204030204" pitchFamily="34" charset="0"/>
                <a:cs typeface="Times New Roman" panose="02020603050405020304" pitchFamily="18" charset="0"/>
              </a:rPr>
              <a:t> </a:t>
            </a:r>
            <a:r>
              <a:rPr lang="el-GR" b="1" dirty="0" err="1">
                <a:ea typeface="Calibri" panose="020F0502020204030204" pitchFamily="34" charset="0"/>
                <a:cs typeface="Times New Roman" panose="02020603050405020304" pitchFamily="18" charset="0"/>
              </a:rPr>
              <a:t>συστήµατα</a:t>
            </a:r>
            <a:r>
              <a:rPr lang="el-GR" b="1" dirty="0">
                <a:ea typeface="Calibri" panose="020F0502020204030204" pitchFamily="34" charset="0"/>
                <a:cs typeface="Times New Roman" panose="02020603050405020304" pitchFamily="18" charset="0"/>
              </a:rPr>
              <a:t> ηχητικών ανακοινώσεων που </a:t>
            </a:r>
            <a:r>
              <a:rPr lang="el-GR" b="1" dirty="0" err="1">
                <a:ea typeface="Calibri" panose="020F0502020204030204" pitchFamily="34" charset="0"/>
                <a:cs typeface="Times New Roman" panose="02020603050405020304" pitchFamily="18" charset="0"/>
              </a:rPr>
              <a:t>ρυθµίζονται</a:t>
            </a:r>
            <a:r>
              <a:rPr lang="el-GR" b="1" dirty="0">
                <a:ea typeface="Calibri" panose="020F0502020204030204" pitchFamily="34" charset="0"/>
                <a:cs typeface="Times New Roman" panose="02020603050405020304" pitchFamily="18" charset="0"/>
              </a:rPr>
              <a:t> ανάλογα µε τα επίπεδα περιβαλλοντικού θορύβου</a:t>
            </a:r>
          </a:p>
        </p:txBody>
      </p:sp>
      <p:pic>
        <p:nvPicPr>
          <p:cNvPr id="4" name="Εικόνα 3">
            <a:extLst>
              <a:ext uri="{FF2B5EF4-FFF2-40B4-BE49-F238E27FC236}">
                <a16:creationId xmlns:a16="http://schemas.microsoft.com/office/drawing/2014/main" id="{563071E0-8016-3889-15A7-18A074E1ABCA}"/>
              </a:ext>
            </a:extLst>
          </p:cNvPr>
          <p:cNvPicPr>
            <a:picLocks noChangeAspect="1"/>
          </p:cNvPicPr>
          <p:nvPr/>
        </p:nvPicPr>
        <p:blipFill>
          <a:blip r:embed="rId10"/>
          <a:srcRect l="19144" r="36753" b="1540"/>
          <a:stretch>
            <a:fillRect/>
          </a:stretch>
        </p:blipFill>
        <p:spPr>
          <a:xfrm>
            <a:off x="7584141" y="0"/>
            <a:ext cx="4607859" cy="6858000"/>
          </a:xfrm>
          <a:prstGeom prst="rect">
            <a:avLst/>
          </a:prstGeom>
        </p:spPr>
      </p:pic>
      <p:sp>
        <p:nvSpPr>
          <p:cNvPr id="6" name="Ορθογώνιο 5">
            <a:extLst>
              <a:ext uri="{FF2B5EF4-FFF2-40B4-BE49-F238E27FC236}">
                <a16:creationId xmlns:a16="http://schemas.microsoft.com/office/drawing/2014/main" id="{55F5094F-E79E-2013-2876-A35983A109E8}"/>
              </a:ext>
            </a:extLst>
          </p:cNvPr>
          <p:cNvSpPr/>
          <p:nvPr/>
        </p:nvSpPr>
        <p:spPr>
          <a:xfrm>
            <a:off x="7584141" y="0"/>
            <a:ext cx="4607860" cy="6858000"/>
          </a:xfrm>
          <a:prstGeom prst="rect">
            <a:avLst/>
          </a:prstGeom>
          <a:solidFill>
            <a:srgbClr val="002060">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solidFill>
                <a:srgbClr val="002060"/>
              </a:solidFill>
              <a:latin typeface="☞NOIR PRO" pitchFamily="2" charset="0"/>
            </a:endParaRPr>
          </a:p>
        </p:txBody>
      </p:sp>
      <p:sp>
        <p:nvSpPr>
          <p:cNvPr id="3" name="Ορθογώνιο 2">
            <a:extLst>
              <a:ext uri="{FF2B5EF4-FFF2-40B4-BE49-F238E27FC236}">
                <a16:creationId xmlns:a16="http://schemas.microsoft.com/office/drawing/2014/main" id="{ABCD5B98-3EFB-2182-21DD-F25C4C124C95}"/>
              </a:ext>
            </a:extLst>
          </p:cNvPr>
          <p:cNvSpPr/>
          <p:nvPr/>
        </p:nvSpPr>
        <p:spPr>
          <a:xfrm>
            <a:off x="0" y="2499360"/>
            <a:ext cx="152400" cy="1859280"/>
          </a:xfrm>
          <a:prstGeom prst="rect">
            <a:avLst/>
          </a:prstGeom>
          <a:solidFill>
            <a:srgbClr val="2A6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grpSp>
        <p:nvGrpSpPr>
          <p:cNvPr id="10" name="Group 4">
            <a:extLst>
              <a:ext uri="{FF2B5EF4-FFF2-40B4-BE49-F238E27FC236}">
                <a16:creationId xmlns:a16="http://schemas.microsoft.com/office/drawing/2014/main" id="{1142A9A1-CD85-480C-8EBB-DFD4008CDC15}"/>
              </a:ext>
            </a:extLst>
          </p:cNvPr>
          <p:cNvGrpSpPr/>
          <p:nvPr/>
        </p:nvGrpSpPr>
        <p:grpSpPr>
          <a:xfrm>
            <a:off x="761094" y="5447934"/>
            <a:ext cx="6240831" cy="1343134"/>
            <a:chOff x="322263" y="2776788"/>
            <a:chExt cx="11549061" cy="2967458"/>
          </a:xfrm>
        </p:grpSpPr>
        <p:sp>
          <p:nvSpPr>
            <p:cNvPr id="11" name="Rectangle 7">
              <a:extLst>
                <a:ext uri="{FF2B5EF4-FFF2-40B4-BE49-F238E27FC236}">
                  <a16:creationId xmlns:a16="http://schemas.microsoft.com/office/drawing/2014/main" id="{FBB4E184-55DD-4816-AB83-44A9784248EC}"/>
                </a:ext>
              </a:extLst>
            </p:cNvPr>
            <p:cNvSpPr/>
            <p:nvPr/>
          </p:nvSpPr>
          <p:spPr>
            <a:xfrm>
              <a:off x="322263" y="3621083"/>
              <a:ext cx="11549061" cy="360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2" name="Rectangle 9">
              <a:extLst>
                <a:ext uri="{FF2B5EF4-FFF2-40B4-BE49-F238E27FC236}">
                  <a16:creationId xmlns:a16="http://schemas.microsoft.com/office/drawing/2014/main" id="{4E864465-D5DF-42C2-BCA9-7D62C46C2C1F}"/>
                </a:ext>
              </a:extLst>
            </p:cNvPr>
            <p:cNvSpPr/>
            <p:nvPr/>
          </p:nvSpPr>
          <p:spPr>
            <a:xfrm>
              <a:off x="822419"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3" name="Rectangle 10">
              <a:extLst>
                <a:ext uri="{FF2B5EF4-FFF2-40B4-BE49-F238E27FC236}">
                  <a16:creationId xmlns:a16="http://schemas.microsoft.com/office/drawing/2014/main" id="{434E35DD-418F-4727-9A94-224CF968213B}"/>
                </a:ext>
              </a:extLst>
            </p:cNvPr>
            <p:cNvSpPr/>
            <p:nvPr/>
          </p:nvSpPr>
          <p:spPr>
            <a:xfrm>
              <a:off x="4338669"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4" name="Rectangle 11">
              <a:extLst>
                <a:ext uri="{FF2B5EF4-FFF2-40B4-BE49-F238E27FC236}">
                  <a16:creationId xmlns:a16="http://schemas.microsoft.com/office/drawing/2014/main" id="{CD14E63B-0A62-4608-B233-F3100083D16F}"/>
                </a:ext>
              </a:extLst>
            </p:cNvPr>
            <p:cNvSpPr/>
            <p:nvPr/>
          </p:nvSpPr>
          <p:spPr>
            <a:xfrm>
              <a:off x="7854918"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nvGrpSpPr>
            <p:cNvPr id="15" name="Ομάδα 16">
              <a:extLst>
                <a:ext uri="{FF2B5EF4-FFF2-40B4-BE49-F238E27FC236}">
                  <a16:creationId xmlns:a16="http://schemas.microsoft.com/office/drawing/2014/main" id="{FCEFF807-2C36-45B1-8489-07469B33ECEA}"/>
                </a:ext>
              </a:extLst>
            </p:cNvPr>
            <p:cNvGrpSpPr/>
            <p:nvPr/>
          </p:nvGrpSpPr>
          <p:grpSpPr>
            <a:xfrm>
              <a:off x="669507" y="2776788"/>
              <a:ext cx="3361143" cy="2632287"/>
              <a:chOff x="1226963" y="2776788"/>
              <a:chExt cx="3361143" cy="2632287"/>
            </a:xfrm>
          </p:grpSpPr>
          <p:sp>
            <p:nvSpPr>
              <p:cNvPr id="24" name="Rectangle 21">
                <a:extLst>
                  <a:ext uri="{FF2B5EF4-FFF2-40B4-BE49-F238E27FC236}">
                    <a16:creationId xmlns:a16="http://schemas.microsoft.com/office/drawing/2014/main" id="{30B4CA6C-8BC5-40A4-9A5D-9FD5D472D48B}"/>
                  </a:ext>
                </a:extLst>
              </p:cNvPr>
              <p:cNvSpPr>
                <a:spLocks noChangeAspect="1"/>
              </p:cNvSpPr>
              <p:nvPr>
                <p:custDataLst>
                  <p:tags r:id="rId5"/>
                </p:custDataLst>
              </p:nvPr>
            </p:nvSpPr>
            <p:spPr>
              <a:xfrm>
                <a:off x="2084492" y="2776788"/>
                <a:ext cx="2087999" cy="752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US" sz="1600" b="1" dirty="0">
                    <a:solidFill>
                      <a:schemeClr val="accent1"/>
                    </a:solidFill>
                  </a:rPr>
                  <a:t>Q3</a:t>
                </a:r>
                <a:r>
                  <a:rPr lang="el-GR" sz="1600" b="1" dirty="0">
                    <a:solidFill>
                      <a:schemeClr val="accent1"/>
                    </a:solidFill>
                  </a:rPr>
                  <a:t> 2026</a:t>
                </a:r>
                <a:endParaRPr lang="en-GB" sz="1600" b="1" dirty="0">
                  <a:solidFill>
                    <a:schemeClr val="accent1"/>
                  </a:solidFill>
                </a:endParaRPr>
              </a:p>
            </p:txBody>
          </p:sp>
          <p:sp>
            <p:nvSpPr>
              <p:cNvPr id="25" name="Rectangle 22">
                <a:extLst>
                  <a:ext uri="{FF2B5EF4-FFF2-40B4-BE49-F238E27FC236}">
                    <a16:creationId xmlns:a16="http://schemas.microsoft.com/office/drawing/2014/main" id="{B2E7AA38-2E91-4DAD-BD83-DE024E07196C}"/>
                  </a:ext>
                </a:extLst>
              </p:cNvPr>
              <p:cNvSpPr>
                <a:spLocks noChangeAspect="1"/>
              </p:cNvSpPr>
              <p:nvPr>
                <p:custDataLst>
                  <p:tags r:id="rId6"/>
                </p:custDataLst>
              </p:nvPr>
            </p:nvSpPr>
            <p:spPr>
              <a:xfrm>
                <a:off x="1226963" y="4112279"/>
                <a:ext cx="3361143" cy="1296796"/>
              </a:xfrm>
              <a:prstGeom prst="rect">
                <a:avLst/>
              </a:prstGeom>
            </p:spPr>
            <p:txBody>
              <a:bodyPr wrap="square" lIns="90000" tIns="46800" rIns="90000" bIns="46800">
                <a:spAutoFit/>
              </a:bodyPr>
              <a:lstStyle/>
              <a:p>
                <a:pPr algn="ctr">
                  <a:spcBef>
                    <a:spcPts val="300"/>
                  </a:spcBef>
                  <a:spcAft>
                    <a:spcPts val="300"/>
                  </a:spcAft>
                </a:pPr>
                <a:r>
                  <a:rPr lang="el-GR" sz="1600" b="1" dirty="0">
                    <a:solidFill>
                      <a:srgbClr val="2A62DD"/>
                    </a:solidFill>
                    <a:cs typeface="+mn-ea"/>
                    <a:sym typeface="+mn-lt"/>
                  </a:rPr>
                  <a:t>Προκήρυξη διαγωνισμού</a:t>
                </a:r>
                <a:endParaRPr lang="en-GB" sz="1600" b="1" dirty="0">
                  <a:solidFill>
                    <a:srgbClr val="2A62DD"/>
                  </a:solidFill>
                  <a:cs typeface="+mn-ea"/>
                  <a:sym typeface="+mn-lt"/>
                </a:endParaRPr>
              </a:p>
            </p:txBody>
          </p:sp>
          <p:sp>
            <p:nvSpPr>
              <p:cNvPr id="26" name="Oval 23">
                <a:extLst>
                  <a:ext uri="{FF2B5EF4-FFF2-40B4-BE49-F238E27FC236}">
                    <a16:creationId xmlns:a16="http://schemas.microsoft.com/office/drawing/2014/main" id="{B1954843-2D61-4515-9D29-E91A205DE7B2}"/>
                  </a:ext>
                </a:extLst>
              </p:cNvPr>
              <p:cNvSpPr/>
              <p:nvPr/>
            </p:nvSpPr>
            <p:spPr>
              <a:xfrm>
                <a:off x="3128496" y="3697388"/>
                <a:ext cx="207390"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grpSp>
          <p:nvGrpSpPr>
            <p:cNvPr id="16" name="Ομάδα 18">
              <a:extLst>
                <a:ext uri="{FF2B5EF4-FFF2-40B4-BE49-F238E27FC236}">
                  <a16:creationId xmlns:a16="http://schemas.microsoft.com/office/drawing/2014/main" id="{E73317B9-B8B1-4B08-9E72-D80190824912}"/>
                </a:ext>
              </a:extLst>
            </p:cNvPr>
            <p:cNvGrpSpPr/>
            <p:nvPr/>
          </p:nvGrpSpPr>
          <p:grpSpPr>
            <a:xfrm>
              <a:off x="4234974" y="2791973"/>
              <a:ext cx="3361143" cy="2408284"/>
              <a:chOff x="4060180" y="2791973"/>
              <a:chExt cx="3361143" cy="2408284"/>
            </a:xfrm>
          </p:grpSpPr>
          <p:sp>
            <p:nvSpPr>
              <p:cNvPr id="21" name="Rectangle 18">
                <a:extLst>
                  <a:ext uri="{FF2B5EF4-FFF2-40B4-BE49-F238E27FC236}">
                    <a16:creationId xmlns:a16="http://schemas.microsoft.com/office/drawing/2014/main" id="{B935F053-B84B-465A-960F-2D8E16FD9C9E}"/>
                  </a:ext>
                </a:extLst>
              </p:cNvPr>
              <p:cNvSpPr>
                <a:spLocks noChangeAspect="1"/>
              </p:cNvSpPr>
              <p:nvPr>
                <p:custDataLst>
                  <p:tags r:id="rId3"/>
                </p:custDataLst>
              </p:nvPr>
            </p:nvSpPr>
            <p:spPr>
              <a:xfrm>
                <a:off x="4878000" y="2791973"/>
                <a:ext cx="2087999" cy="752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US" sz="1600" b="1" dirty="0">
                    <a:solidFill>
                      <a:schemeClr val="accent2"/>
                    </a:solidFill>
                  </a:rPr>
                  <a:t>Q</a:t>
                </a:r>
                <a:r>
                  <a:rPr lang="el-GR" sz="1600" b="1" dirty="0">
                    <a:solidFill>
                      <a:schemeClr val="accent2"/>
                    </a:solidFill>
                  </a:rPr>
                  <a:t>1</a:t>
                </a:r>
                <a:r>
                  <a:rPr lang="en-US" sz="1600" b="1" dirty="0">
                    <a:solidFill>
                      <a:schemeClr val="accent2"/>
                    </a:solidFill>
                  </a:rPr>
                  <a:t> 2027</a:t>
                </a:r>
                <a:r>
                  <a:rPr lang="en-GB" sz="1600" b="1" dirty="0">
                    <a:solidFill>
                      <a:schemeClr val="accent2"/>
                    </a:solidFill>
                  </a:rPr>
                  <a:t> </a:t>
                </a:r>
              </a:p>
            </p:txBody>
          </p:sp>
          <p:sp>
            <p:nvSpPr>
              <p:cNvPr id="22" name="Oval 19">
                <a:extLst>
                  <a:ext uri="{FF2B5EF4-FFF2-40B4-BE49-F238E27FC236}">
                    <a16:creationId xmlns:a16="http://schemas.microsoft.com/office/drawing/2014/main" id="{2F4AF4C8-8301-4F64-953A-082C18CFE865}"/>
                  </a:ext>
                </a:extLst>
              </p:cNvPr>
              <p:cNvSpPr/>
              <p:nvPr/>
            </p:nvSpPr>
            <p:spPr>
              <a:xfrm>
                <a:off x="5818305" y="3697388"/>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3" name="01-05">
                <a:extLst>
                  <a:ext uri="{FF2B5EF4-FFF2-40B4-BE49-F238E27FC236}">
                    <a16:creationId xmlns:a16="http://schemas.microsoft.com/office/drawing/2014/main" id="{45C693B5-369D-4BE6-954F-D8F0D45C081D}"/>
                  </a:ext>
                </a:extLst>
              </p:cNvPr>
              <p:cNvSpPr txBox="1">
                <a:spLocks noChangeAspect="1"/>
              </p:cNvSpPr>
              <p:nvPr>
                <p:custDataLst>
                  <p:tags r:id="rId4"/>
                </p:custDataLst>
              </p:nvPr>
            </p:nvSpPr>
            <p:spPr>
              <a:xfrm>
                <a:off x="4060180" y="4112276"/>
                <a:ext cx="3361143" cy="108798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Bef>
                    <a:spcPts val="300"/>
                  </a:spcBef>
                  <a:spcAft>
                    <a:spcPts val="300"/>
                  </a:spcAft>
                </a:pPr>
                <a:r>
                  <a:rPr lang="el-GR" sz="1600" b="1" dirty="0">
                    <a:solidFill>
                      <a:schemeClr val="accent2"/>
                    </a:solidFill>
                    <a:cs typeface="+mn-ea"/>
                    <a:sym typeface="+mn-lt"/>
                  </a:rPr>
                  <a:t>Υπογραφή σύμβασης</a:t>
                </a:r>
                <a:endParaRPr lang="en-GB" sz="1600" b="1" dirty="0">
                  <a:solidFill>
                    <a:schemeClr val="accent2"/>
                  </a:solidFill>
                  <a:cs typeface="+mn-ea"/>
                  <a:sym typeface="+mn-lt"/>
                </a:endParaRPr>
              </a:p>
            </p:txBody>
          </p:sp>
        </p:grpSp>
        <p:grpSp>
          <p:nvGrpSpPr>
            <p:cNvPr id="17" name="Ομάδα 17">
              <a:extLst>
                <a:ext uri="{FF2B5EF4-FFF2-40B4-BE49-F238E27FC236}">
                  <a16:creationId xmlns:a16="http://schemas.microsoft.com/office/drawing/2014/main" id="{B56807EF-16E7-488E-BBBD-302BB5AEE269}"/>
                </a:ext>
              </a:extLst>
            </p:cNvPr>
            <p:cNvGrpSpPr/>
            <p:nvPr/>
          </p:nvGrpSpPr>
          <p:grpSpPr>
            <a:xfrm>
              <a:off x="7854658" y="2791973"/>
              <a:ext cx="3361143" cy="2952273"/>
              <a:chOff x="6947615" y="2791973"/>
              <a:chExt cx="3361143" cy="2952273"/>
            </a:xfrm>
          </p:grpSpPr>
          <p:sp>
            <p:nvSpPr>
              <p:cNvPr id="18" name="Rectangle 15">
                <a:extLst>
                  <a:ext uri="{FF2B5EF4-FFF2-40B4-BE49-F238E27FC236}">
                    <a16:creationId xmlns:a16="http://schemas.microsoft.com/office/drawing/2014/main" id="{8CB0FB0A-7847-439F-A9CC-29C743DB40CE}"/>
                  </a:ext>
                </a:extLst>
              </p:cNvPr>
              <p:cNvSpPr>
                <a:spLocks noChangeAspect="1"/>
              </p:cNvSpPr>
              <p:nvPr>
                <p:custDataLst>
                  <p:tags r:id="rId1"/>
                </p:custDataLst>
              </p:nvPr>
            </p:nvSpPr>
            <p:spPr>
              <a:xfrm>
                <a:off x="7661999" y="2791973"/>
                <a:ext cx="2087999" cy="752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GB" sz="1600" b="1" dirty="0">
                    <a:solidFill>
                      <a:schemeClr val="accent3"/>
                    </a:solidFill>
                  </a:rPr>
                  <a:t>Q4 20</a:t>
                </a:r>
                <a:r>
                  <a:rPr lang="en-US" sz="1600" b="1" dirty="0">
                    <a:solidFill>
                      <a:schemeClr val="accent3"/>
                    </a:solidFill>
                  </a:rPr>
                  <a:t>28</a:t>
                </a:r>
                <a:endParaRPr lang="en-GB" sz="1600" b="1" dirty="0">
                  <a:solidFill>
                    <a:schemeClr val="accent3"/>
                  </a:solidFill>
                </a:endParaRPr>
              </a:p>
            </p:txBody>
          </p:sp>
          <p:sp>
            <p:nvSpPr>
              <p:cNvPr id="19" name="Oval 16">
                <a:extLst>
                  <a:ext uri="{FF2B5EF4-FFF2-40B4-BE49-F238E27FC236}">
                    <a16:creationId xmlns:a16="http://schemas.microsoft.com/office/drawing/2014/main" id="{E6C474F7-5930-4BA9-B72E-0EB839298F17}"/>
                  </a:ext>
                </a:extLst>
              </p:cNvPr>
              <p:cNvSpPr/>
              <p:nvPr/>
            </p:nvSpPr>
            <p:spPr>
              <a:xfrm>
                <a:off x="8602305" y="3697388"/>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0" name="01-05">
                <a:extLst>
                  <a:ext uri="{FF2B5EF4-FFF2-40B4-BE49-F238E27FC236}">
                    <a16:creationId xmlns:a16="http://schemas.microsoft.com/office/drawing/2014/main" id="{BF6FBC8B-402B-4EBB-8028-131EB26FDB48}"/>
                  </a:ext>
                </a:extLst>
              </p:cNvPr>
              <p:cNvSpPr txBox="1">
                <a:spLocks noChangeAspect="1"/>
              </p:cNvSpPr>
              <p:nvPr>
                <p:custDataLst>
                  <p:tags r:id="rId2"/>
                </p:custDataLst>
              </p:nvPr>
            </p:nvSpPr>
            <p:spPr>
              <a:xfrm>
                <a:off x="6947615" y="4112276"/>
                <a:ext cx="3361143" cy="16319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Bef>
                    <a:spcPts val="300"/>
                  </a:spcBef>
                  <a:spcAft>
                    <a:spcPts val="300"/>
                  </a:spcAft>
                </a:pPr>
                <a:r>
                  <a:rPr lang="el-GR" sz="1600" b="1" dirty="0">
                    <a:solidFill>
                      <a:schemeClr val="accent3"/>
                    </a:solidFill>
                    <a:cs typeface="+mn-ea"/>
                    <a:sym typeface="+mn-lt"/>
                  </a:rPr>
                  <a:t>Ολοκλήρωση της αναβάθμισης των 10 συρμών</a:t>
                </a:r>
                <a:endParaRPr lang="en-GB" sz="1600" b="1" dirty="0">
                  <a:solidFill>
                    <a:schemeClr val="accent3"/>
                  </a:solidFill>
                  <a:cs typeface="+mn-ea"/>
                  <a:sym typeface="+mn-lt"/>
                </a:endParaRPr>
              </a:p>
            </p:txBody>
          </p:sp>
        </p:grpSp>
      </p:grpSp>
    </p:spTree>
    <p:extLst>
      <p:ext uri="{BB962C8B-B14F-4D97-AF65-F5344CB8AC3E}">
        <p14:creationId xmlns:p14="http://schemas.microsoft.com/office/powerpoint/2010/main" val="1235312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92696-80C1-5DD1-F4B5-278A6610BDEC}"/>
            </a:ext>
          </a:extLst>
        </p:cNvPr>
        <p:cNvGrpSpPr/>
        <p:nvPr/>
      </p:nvGrpSpPr>
      <p:grpSpPr>
        <a:xfrm>
          <a:off x="0" y="0"/>
          <a:ext cx="0" cy="0"/>
          <a:chOff x="0" y="0"/>
          <a:chExt cx="0" cy="0"/>
        </a:xfrm>
      </p:grpSpPr>
      <p:sp>
        <p:nvSpPr>
          <p:cNvPr id="7" name="TextBox 17">
            <a:extLst>
              <a:ext uri="{FF2B5EF4-FFF2-40B4-BE49-F238E27FC236}">
                <a16:creationId xmlns:a16="http://schemas.microsoft.com/office/drawing/2014/main" id="{C24C062B-B928-3651-2181-DD40CCA6D1ED}"/>
              </a:ext>
            </a:extLst>
          </p:cNvPr>
          <p:cNvSpPr txBox="1">
            <a:spLocks noChangeArrowheads="1"/>
          </p:cNvSpPr>
          <p:nvPr/>
        </p:nvSpPr>
        <p:spPr bwMode="auto">
          <a:xfrm>
            <a:off x="4928135" y="203185"/>
            <a:ext cx="6737683" cy="707886"/>
          </a:xfrm>
          <a:prstGeom prst="rect">
            <a:avLst/>
          </a:prstGeom>
          <a:solidFill>
            <a:srgbClr val="1054D9"/>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l-GR" altLang="el-GR" sz="2000" b="1" dirty="0">
                <a:solidFill>
                  <a:schemeClr val="bg1"/>
                </a:solidFill>
                <a:latin typeface="+mn-lt"/>
              </a:rPr>
              <a:t>2.β. Αναβάθμιση των σταθμών της γραμμής 1 του Μετρό της Αθήνας (7 εκατ. €)</a:t>
            </a:r>
          </a:p>
        </p:txBody>
      </p:sp>
      <p:sp>
        <p:nvSpPr>
          <p:cNvPr id="5" name="TextBox 4">
            <a:extLst>
              <a:ext uri="{FF2B5EF4-FFF2-40B4-BE49-F238E27FC236}">
                <a16:creationId xmlns:a16="http://schemas.microsoft.com/office/drawing/2014/main" id="{57E2A2D6-ACF9-70E5-FB2F-0CBAD846D9A6}"/>
              </a:ext>
            </a:extLst>
          </p:cNvPr>
          <p:cNvSpPr txBox="1"/>
          <p:nvPr/>
        </p:nvSpPr>
        <p:spPr>
          <a:xfrm>
            <a:off x="4851133" y="906916"/>
            <a:ext cx="6814685" cy="3970318"/>
          </a:xfrm>
          <a:prstGeom prst="rect">
            <a:avLst/>
          </a:prstGeom>
          <a:noFill/>
        </p:spPr>
        <p:txBody>
          <a:bodyPr wrap="square">
            <a:spAutoFit/>
          </a:bodyPr>
          <a:lstStyle/>
          <a:p>
            <a:pPr marL="285750" lvl="0" indent="-285750" algn="just">
              <a:buFont typeface="Arial" panose="020B0604020202020204" pitchFamily="34" charset="0"/>
              <a:buChar char="•"/>
            </a:pPr>
            <a:endParaRPr lang="el-GR" sz="1500" b="1" dirty="0">
              <a:effectLst/>
              <a:latin typeface="PF Bague Sans Pro Medium" panose="02000503000000020003" pitchFamily="2" charset="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b="1" dirty="0">
                <a:effectLst/>
                <a:ea typeface="Calibri" panose="020F0502020204030204" pitchFamily="34" charset="0"/>
                <a:cs typeface="Times New Roman" panose="02020603050405020304" pitchFamily="18" charset="0"/>
              </a:rPr>
              <a:t>Η δράση στοχεύει στη διασφάλιση </a:t>
            </a:r>
            <a:r>
              <a:rPr lang="el-GR" b="1" dirty="0">
                <a:solidFill>
                  <a:srgbClr val="FF8001"/>
                </a:solidFill>
                <a:effectLst/>
                <a:ea typeface="Calibri" panose="020F0502020204030204" pitchFamily="34" charset="0"/>
                <a:cs typeface="Times New Roman" panose="02020603050405020304" pitchFamily="18" charset="0"/>
              </a:rPr>
              <a:t>πλήρους </a:t>
            </a:r>
            <a:r>
              <a:rPr lang="el-GR" b="1" dirty="0" err="1">
                <a:solidFill>
                  <a:srgbClr val="FF8001"/>
                </a:solidFill>
                <a:effectLst/>
                <a:ea typeface="Calibri" panose="020F0502020204030204" pitchFamily="34" charset="0"/>
                <a:cs typeface="Times New Roman" panose="02020603050405020304" pitchFamily="18" charset="0"/>
              </a:rPr>
              <a:t>προσβασιµότητας</a:t>
            </a:r>
            <a:r>
              <a:rPr lang="el-GR" b="1" dirty="0">
                <a:solidFill>
                  <a:srgbClr val="FF8001"/>
                </a:solidFill>
                <a:effectLst/>
                <a:ea typeface="Calibri" panose="020F0502020204030204" pitchFamily="34" charset="0"/>
                <a:cs typeface="Times New Roman" panose="02020603050405020304" pitchFamily="18" charset="0"/>
              </a:rPr>
              <a:t> </a:t>
            </a:r>
            <a:r>
              <a:rPr lang="el-GR" b="1" dirty="0">
                <a:effectLst/>
                <a:ea typeface="Calibri" panose="020F0502020204030204" pitchFamily="34" charset="0"/>
                <a:cs typeface="Times New Roman" panose="02020603050405020304" pitchFamily="18" charset="0"/>
              </a:rPr>
              <a:t>και στους 24 </a:t>
            </a:r>
            <a:r>
              <a:rPr lang="el-GR" b="1" dirty="0" err="1">
                <a:effectLst/>
                <a:ea typeface="Calibri" panose="020F0502020204030204" pitchFamily="34" charset="0"/>
                <a:cs typeface="Times New Roman" panose="02020603050405020304" pitchFamily="18" charset="0"/>
              </a:rPr>
              <a:t>σταθµούς</a:t>
            </a:r>
            <a:r>
              <a:rPr lang="el-GR" b="1" dirty="0">
                <a:effectLst/>
                <a:ea typeface="Calibri" panose="020F0502020204030204" pitchFamily="34" charset="0"/>
                <a:cs typeface="Times New Roman" panose="02020603050405020304" pitchFamily="18" charset="0"/>
              </a:rPr>
              <a:t> της </a:t>
            </a:r>
            <a:r>
              <a:rPr lang="el-GR" b="1" dirty="0" err="1">
                <a:effectLst/>
                <a:ea typeface="Calibri" panose="020F0502020204030204" pitchFamily="34" charset="0"/>
                <a:cs typeface="Times New Roman" panose="02020603050405020304" pitchFamily="18" charset="0"/>
              </a:rPr>
              <a:t>Γρα</a:t>
            </a:r>
            <a:r>
              <a:rPr lang="el-GR" b="1" dirty="0">
                <a:effectLst/>
                <a:ea typeface="Calibri" panose="020F0502020204030204" pitchFamily="34" charset="0"/>
                <a:cs typeface="Times New Roman" panose="02020603050405020304" pitchFamily="18" charset="0"/>
              </a:rPr>
              <a:t>µµ</a:t>
            </a:r>
            <a:r>
              <a:rPr lang="el-GR" b="1" dirty="0" err="1">
                <a:effectLst/>
                <a:ea typeface="Calibri" panose="020F0502020204030204" pitchFamily="34" charset="0"/>
                <a:cs typeface="Times New Roman" panose="02020603050405020304" pitchFamily="18" charset="0"/>
              </a:rPr>
              <a:t>ής</a:t>
            </a:r>
            <a:r>
              <a:rPr lang="el-GR" b="1" dirty="0">
                <a:effectLst/>
                <a:ea typeface="Calibri" panose="020F0502020204030204" pitchFamily="34" charset="0"/>
                <a:cs typeface="Times New Roman" panose="02020603050405020304" pitchFamily="18" charset="0"/>
              </a:rPr>
              <a:t> 1 του Μετρό της Αθήνας.</a:t>
            </a:r>
          </a:p>
          <a:p>
            <a:pPr marL="285750" lvl="0" indent="-285750" algn="just">
              <a:buFont typeface="Arial" panose="020B0604020202020204" pitchFamily="34" charset="0"/>
              <a:buChar char="•"/>
            </a:pPr>
            <a:endParaRPr lang="el-GR" b="1" dirty="0">
              <a:effectLst/>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b="1" dirty="0">
                <a:effectLst/>
                <a:ea typeface="Calibri" panose="020F0502020204030204" pitchFamily="34" charset="0"/>
                <a:cs typeface="Times New Roman" panose="02020603050405020304" pitchFamily="18" charset="0"/>
              </a:rPr>
              <a:t>Στόχος είναι </a:t>
            </a:r>
            <a:r>
              <a:rPr lang="el-GR" b="1" dirty="0">
                <a:solidFill>
                  <a:srgbClr val="FF8001"/>
                </a:solidFill>
                <a:effectLst/>
                <a:ea typeface="Calibri" panose="020F0502020204030204" pitchFamily="34" charset="0"/>
                <a:cs typeface="Times New Roman" panose="02020603050405020304" pitchFamily="18" charset="0"/>
              </a:rPr>
              <a:t>η αύξηση των </a:t>
            </a:r>
            <a:r>
              <a:rPr lang="el-GR" b="1" dirty="0" err="1">
                <a:solidFill>
                  <a:srgbClr val="FF8001"/>
                </a:solidFill>
                <a:effectLst/>
                <a:ea typeface="Calibri" panose="020F0502020204030204" pitchFamily="34" charset="0"/>
                <a:cs typeface="Times New Roman" panose="02020603050405020304" pitchFamily="18" charset="0"/>
              </a:rPr>
              <a:t>διαδροµών</a:t>
            </a:r>
            <a:r>
              <a:rPr lang="el-GR" b="1" dirty="0">
                <a:solidFill>
                  <a:srgbClr val="FF8001"/>
                </a:solidFill>
                <a:effectLst/>
                <a:ea typeface="Calibri" panose="020F0502020204030204" pitchFamily="34" charset="0"/>
                <a:cs typeface="Times New Roman" panose="02020603050405020304" pitchFamily="18" charset="0"/>
              </a:rPr>
              <a:t> </a:t>
            </a:r>
            <a:r>
              <a:rPr lang="el-GR" b="1" dirty="0">
                <a:effectLst/>
                <a:ea typeface="Calibri" panose="020F0502020204030204" pitchFamily="34" charset="0"/>
                <a:cs typeface="Times New Roman" panose="02020603050405020304" pitchFamily="18" charset="0"/>
              </a:rPr>
              <a:t>από </a:t>
            </a:r>
            <a:r>
              <a:rPr lang="el-GR" b="1" dirty="0" err="1">
                <a:effectLst/>
                <a:ea typeface="Calibri" panose="020F0502020204030204" pitchFamily="34" charset="0"/>
                <a:cs typeface="Times New Roman" panose="02020603050405020304" pitchFamily="18" charset="0"/>
              </a:rPr>
              <a:t>άτοµα</a:t>
            </a:r>
            <a:r>
              <a:rPr lang="el-GR" b="1" dirty="0">
                <a:effectLst/>
                <a:ea typeface="Calibri" panose="020F0502020204030204" pitchFamily="34" charset="0"/>
                <a:cs typeface="Times New Roman" panose="02020603050405020304" pitchFamily="18" charset="0"/>
              </a:rPr>
              <a:t> µε αναπηρία από περίπου 4.000 την </a:t>
            </a:r>
            <a:r>
              <a:rPr lang="el-GR" b="1" dirty="0" err="1">
                <a:effectLst/>
                <a:ea typeface="Calibri" panose="020F0502020204030204" pitchFamily="34" charset="0"/>
                <a:cs typeface="Times New Roman" panose="02020603050405020304" pitchFamily="18" charset="0"/>
              </a:rPr>
              <a:t>ηµέρα</a:t>
            </a:r>
            <a:r>
              <a:rPr lang="el-GR" b="1" dirty="0">
                <a:effectLst/>
                <a:ea typeface="Calibri" panose="020F0502020204030204" pitchFamily="34" charset="0"/>
                <a:cs typeface="Times New Roman" panose="02020603050405020304" pitchFamily="18" charset="0"/>
              </a:rPr>
              <a:t> </a:t>
            </a:r>
            <a:r>
              <a:rPr lang="el-GR" b="1" dirty="0">
                <a:solidFill>
                  <a:srgbClr val="FF8001"/>
                </a:solidFill>
                <a:effectLst/>
                <a:ea typeface="Calibri" panose="020F0502020204030204" pitchFamily="34" charset="0"/>
                <a:cs typeface="Times New Roman" panose="02020603050405020304" pitchFamily="18" charset="0"/>
              </a:rPr>
              <a:t>σε 10.000.</a:t>
            </a:r>
          </a:p>
          <a:p>
            <a:pPr marL="285750" lvl="0" indent="-285750" algn="just">
              <a:buFont typeface="Arial" panose="020B0604020202020204" pitchFamily="34" charset="0"/>
              <a:buChar char="•"/>
            </a:pPr>
            <a:endParaRPr lang="el-GR" b="1" dirty="0">
              <a:effectLst/>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b="1" dirty="0">
                <a:solidFill>
                  <a:srgbClr val="FF8001"/>
                </a:solidFill>
                <a:effectLst/>
                <a:ea typeface="Calibri" panose="020F0502020204030204" pitchFamily="34" charset="0"/>
                <a:cs typeface="Times New Roman" panose="02020603050405020304" pitchFamily="18" charset="0"/>
              </a:rPr>
              <a:t>Οι </a:t>
            </a:r>
            <a:r>
              <a:rPr lang="el-GR" b="1" dirty="0" err="1">
                <a:solidFill>
                  <a:srgbClr val="FF8001"/>
                </a:solidFill>
                <a:effectLst/>
                <a:ea typeface="Calibri" panose="020F0502020204030204" pitchFamily="34" charset="0"/>
                <a:cs typeface="Times New Roman" panose="02020603050405020304" pitchFamily="18" charset="0"/>
              </a:rPr>
              <a:t>παρεµβάσεις</a:t>
            </a:r>
            <a:r>
              <a:rPr lang="el-GR" b="1" dirty="0">
                <a:solidFill>
                  <a:srgbClr val="FF8001"/>
                </a:solidFill>
                <a:effectLst/>
                <a:ea typeface="Calibri" panose="020F0502020204030204" pitchFamily="34" charset="0"/>
                <a:cs typeface="Times New Roman" panose="02020603050405020304" pitchFamily="18" charset="0"/>
              </a:rPr>
              <a:t> </a:t>
            </a:r>
            <a:r>
              <a:rPr lang="el-GR" b="1" dirty="0" err="1">
                <a:solidFill>
                  <a:srgbClr val="FF8001"/>
                </a:solidFill>
                <a:effectLst/>
                <a:ea typeface="Calibri" panose="020F0502020204030204" pitchFamily="34" charset="0"/>
                <a:cs typeface="Times New Roman" panose="02020603050405020304" pitchFamily="18" charset="0"/>
              </a:rPr>
              <a:t>περιλαµβάνουν</a:t>
            </a:r>
            <a:r>
              <a:rPr lang="el-GR" b="1" dirty="0">
                <a:solidFill>
                  <a:srgbClr val="FF8001"/>
                </a:solidFill>
                <a:effectLst/>
                <a:ea typeface="Calibri" panose="020F0502020204030204" pitchFamily="34" charset="0"/>
                <a:cs typeface="Times New Roman" panose="02020603050405020304" pitchFamily="18" charset="0"/>
              </a:rPr>
              <a:t> </a:t>
            </a:r>
            <a:r>
              <a:rPr lang="el-GR" b="1" dirty="0">
                <a:effectLst/>
                <a:ea typeface="Calibri" panose="020F0502020204030204" pitchFamily="34" charset="0"/>
                <a:cs typeface="Times New Roman" panose="02020603050405020304" pitchFamily="18" charset="0"/>
              </a:rPr>
              <a:t>βελτιώσεις:</a:t>
            </a:r>
          </a:p>
          <a:p>
            <a:pPr marL="285750" lvl="0" indent="-285750" algn="just">
              <a:buFont typeface="Arial" panose="020B0604020202020204" pitchFamily="34" charset="0"/>
              <a:buChar char="•"/>
            </a:pPr>
            <a:endParaRPr lang="el-GR" sz="300" b="1" dirty="0">
              <a:effectLst/>
              <a:ea typeface="Calibri" panose="020F0502020204030204" pitchFamily="34" charset="0"/>
              <a:cs typeface="Times New Roman" panose="02020603050405020304" pitchFamily="18" charset="0"/>
            </a:endParaRPr>
          </a:p>
          <a:p>
            <a:pPr marL="742950" lvl="1" indent="-285750" algn="just">
              <a:buFont typeface="Arial" panose="020B0604020202020204" pitchFamily="34" charset="0"/>
              <a:buChar char="•"/>
            </a:pPr>
            <a:r>
              <a:rPr lang="el-GR" b="1" dirty="0">
                <a:ea typeface="Calibri" panose="020F0502020204030204" pitchFamily="34" charset="0"/>
                <a:cs typeface="Times New Roman" panose="02020603050405020304" pitchFamily="18" charset="0"/>
              </a:rPr>
              <a:t>Σ</a:t>
            </a:r>
            <a:r>
              <a:rPr lang="el-GR" b="1" dirty="0">
                <a:effectLst/>
                <a:ea typeface="Calibri" panose="020F0502020204030204" pitchFamily="34" charset="0"/>
                <a:cs typeface="Times New Roman" panose="02020603050405020304" pitchFamily="18" charset="0"/>
              </a:rPr>
              <a:t>τις αποβάθρες</a:t>
            </a:r>
          </a:p>
          <a:p>
            <a:pPr marL="742950" lvl="1" indent="-285750" algn="just">
              <a:buFont typeface="Arial" panose="020B0604020202020204" pitchFamily="34" charset="0"/>
              <a:buChar char="•"/>
            </a:pPr>
            <a:r>
              <a:rPr lang="el-GR" b="1" dirty="0">
                <a:ea typeface="Calibri" panose="020F0502020204030204" pitchFamily="34" charset="0"/>
                <a:cs typeface="Times New Roman" panose="02020603050405020304" pitchFamily="18" charset="0"/>
              </a:rPr>
              <a:t>Σ</a:t>
            </a:r>
            <a:r>
              <a:rPr lang="el-GR" b="1" dirty="0">
                <a:effectLst/>
                <a:ea typeface="Calibri" panose="020F0502020204030204" pitchFamily="34" charset="0"/>
                <a:cs typeface="Times New Roman" panose="02020603050405020304" pitchFamily="18" charset="0"/>
              </a:rPr>
              <a:t>τον </a:t>
            </a:r>
            <a:r>
              <a:rPr lang="el-GR" b="1" dirty="0" err="1">
                <a:effectLst/>
                <a:ea typeface="Calibri" panose="020F0502020204030204" pitchFamily="34" charset="0"/>
                <a:cs typeface="Times New Roman" panose="02020603050405020304" pitchFamily="18" charset="0"/>
              </a:rPr>
              <a:t>φωτισµό</a:t>
            </a:r>
            <a:endParaRPr lang="el-GR" b="1" dirty="0">
              <a:effectLst/>
              <a:ea typeface="Calibri" panose="020F0502020204030204" pitchFamily="34" charset="0"/>
              <a:cs typeface="Times New Roman" panose="02020603050405020304" pitchFamily="18" charset="0"/>
            </a:endParaRPr>
          </a:p>
          <a:p>
            <a:pPr marL="742950" lvl="1" indent="-285750" algn="just">
              <a:buFont typeface="Arial" panose="020B0604020202020204" pitchFamily="34" charset="0"/>
              <a:buChar char="•"/>
            </a:pPr>
            <a:r>
              <a:rPr lang="el-GR" b="1" dirty="0">
                <a:ea typeface="Calibri" panose="020F0502020204030204" pitchFamily="34" charset="0"/>
                <a:cs typeface="Times New Roman" panose="02020603050405020304" pitchFamily="18" charset="0"/>
              </a:rPr>
              <a:t>Σ</a:t>
            </a:r>
            <a:r>
              <a:rPr lang="el-GR" b="1" dirty="0">
                <a:effectLst/>
                <a:ea typeface="Calibri" panose="020F0502020204030204" pitchFamily="34" charset="0"/>
                <a:cs typeface="Times New Roman" panose="02020603050405020304" pitchFamily="18" charset="0"/>
              </a:rPr>
              <a:t>τις </a:t>
            </a:r>
            <a:r>
              <a:rPr lang="el-GR" b="1" dirty="0" err="1">
                <a:effectLst/>
                <a:ea typeface="Calibri" panose="020F0502020204030204" pitchFamily="34" charset="0"/>
                <a:cs typeface="Times New Roman" panose="02020603050405020304" pitchFamily="18" charset="0"/>
              </a:rPr>
              <a:t>ράµπες</a:t>
            </a:r>
            <a:r>
              <a:rPr lang="el-GR" b="1" dirty="0">
                <a:effectLst/>
                <a:ea typeface="Calibri" panose="020F0502020204030204" pitchFamily="34" charset="0"/>
                <a:cs typeface="Times New Roman" panose="02020603050405020304" pitchFamily="18" charset="0"/>
              </a:rPr>
              <a:t> και </a:t>
            </a:r>
            <a:r>
              <a:rPr lang="el-GR" b="1" dirty="0" err="1">
                <a:effectLst/>
                <a:ea typeface="Calibri" panose="020F0502020204030204" pitchFamily="34" charset="0"/>
                <a:cs typeface="Times New Roman" panose="02020603050405020304" pitchFamily="18" charset="0"/>
              </a:rPr>
              <a:t>διαδροµές</a:t>
            </a:r>
            <a:r>
              <a:rPr lang="el-GR" b="1" dirty="0">
                <a:effectLst/>
                <a:ea typeface="Calibri" panose="020F0502020204030204" pitchFamily="34" charset="0"/>
                <a:cs typeface="Times New Roman" panose="02020603050405020304" pitchFamily="18" charset="0"/>
              </a:rPr>
              <a:t> </a:t>
            </a:r>
            <a:r>
              <a:rPr lang="el-GR" b="1" dirty="0" err="1">
                <a:effectLst/>
                <a:ea typeface="Calibri" panose="020F0502020204030204" pitchFamily="34" charset="0"/>
                <a:cs typeface="Times New Roman" panose="02020603050405020304" pitchFamily="18" charset="0"/>
              </a:rPr>
              <a:t>ατόµων</a:t>
            </a:r>
            <a:r>
              <a:rPr lang="el-GR" b="1" dirty="0">
                <a:effectLst/>
                <a:ea typeface="Calibri" panose="020F0502020204030204" pitchFamily="34" charset="0"/>
                <a:cs typeface="Times New Roman" panose="02020603050405020304" pitchFamily="18" charset="0"/>
              </a:rPr>
              <a:t> µε αναπηρία</a:t>
            </a:r>
          </a:p>
          <a:p>
            <a:pPr marL="742950" lvl="1" indent="-285750" algn="just">
              <a:buFont typeface="Arial" panose="020B0604020202020204" pitchFamily="34" charset="0"/>
              <a:buChar char="•"/>
            </a:pPr>
            <a:r>
              <a:rPr lang="el-GR" b="1" dirty="0">
                <a:ea typeface="Calibri" panose="020F0502020204030204" pitchFamily="34" charset="0"/>
                <a:cs typeface="Times New Roman" panose="02020603050405020304" pitchFamily="18" charset="0"/>
              </a:rPr>
              <a:t>Σ</a:t>
            </a:r>
            <a:r>
              <a:rPr lang="el-GR" b="1" dirty="0">
                <a:effectLst/>
                <a:ea typeface="Calibri" panose="020F0502020204030204" pitchFamily="34" charset="0"/>
                <a:cs typeface="Times New Roman" panose="02020603050405020304" pitchFamily="18" charset="0"/>
              </a:rPr>
              <a:t>τις </a:t>
            </a:r>
            <a:r>
              <a:rPr lang="el-GR" b="1" dirty="0" err="1">
                <a:effectLst/>
                <a:ea typeface="Calibri" panose="020F0502020204030204" pitchFamily="34" charset="0"/>
                <a:cs typeface="Times New Roman" panose="02020603050405020304" pitchFamily="18" charset="0"/>
              </a:rPr>
              <a:t>κυλιόµενες</a:t>
            </a:r>
            <a:r>
              <a:rPr lang="el-GR" b="1" dirty="0">
                <a:effectLst/>
                <a:ea typeface="Calibri" panose="020F0502020204030204" pitchFamily="34" charset="0"/>
                <a:cs typeface="Times New Roman" panose="02020603050405020304" pitchFamily="18" charset="0"/>
              </a:rPr>
              <a:t> σκάλες </a:t>
            </a:r>
          </a:p>
          <a:p>
            <a:pPr marL="742950" lvl="1" indent="-285750" algn="just">
              <a:buFont typeface="Arial" panose="020B0604020202020204" pitchFamily="34" charset="0"/>
              <a:buChar char="•"/>
            </a:pPr>
            <a:r>
              <a:rPr lang="el-GR" b="1" dirty="0">
                <a:ea typeface="Calibri" panose="020F0502020204030204" pitchFamily="34" charset="0"/>
                <a:cs typeface="Times New Roman" panose="02020603050405020304" pitchFamily="18" charset="0"/>
              </a:rPr>
              <a:t>Σ</a:t>
            </a:r>
            <a:r>
              <a:rPr lang="el-GR" b="1" dirty="0">
                <a:effectLst/>
                <a:ea typeface="Calibri" panose="020F0502020204030204" pitchFamily="34" charset="0"/>
                <a:cs typeface="Times New Roman" panose="02020603050405020304" pitchFamily="18" charset="0"/>
              </a:rPr>
              <a:t>τους ανελκυστήρες </a:t>
            </a:r>
          </a:p>
          <a:p>
            <a:pPr marL="742950" lvl="1" indent="-285750" algn="just">
              <a:buFont typeface="Arial" panose="020B0604020202020204" pitchFamily="34" charset="0"/>
              <a:buChar char="•"/>
            </a:pPr>
            <a:r>
              <a:rPr lang="el-GR" b="1" dirty="0">
                <a:ea typeface="Calibri" panose="020F0502020204030204" pitchFamily="34" charset="0"/>
                <a:cs typeface="Times New Roman" panose="02020603050405020304" pitchFamily="18" charset="0"/>
              </a:rPr>
              <a:t>Σ</a:t>
            </a:r>
            <a:r>
              <a:rPr lang="el-GR" b="1" dirty="0">
                <a:effectLst/>
                <a:ea typeface="Calibri" panose="020F0502020204030204" pitchFamily="34" charset="0"/>
                <a:cs typeface="Times New Roman" panose="02020603050405020304" pitchFamily="18" charset="0"/>
              </a:rPr>
              <a:t>τα συστήματα πληροφόρησης επιβατών</a:t>
            </a:r>
          </a:p>
        </p:txBody>
      </p:sp>
      <p:pic>
        <p:nvPicPr>
          <p:cNvPr id="3" name="Εικόνα 2">
            <a:extLst>
              <a:ext uri="{FF2B5EF4-FFF2-40B4-BE49-F238E27FC236}">
                <a16:creationId xmlns:a16="http://schemas.microsoft.com/office/drawing/2014/main" id="{FB0BA637-A1B7-6FEE-801F-373BEDA51710}"/>
              </a:ext>
            </a:extLst>
          </p:cNvPr>
          <p:cNvPicPr>
            <a:picLocks noChangeAspect="1"/>
          </p:cNvPicPr>
          <p:nvPr/>
        </p:nvPicPr>
        <p:blipFill>
          <a:blip r:embed="rId9"/>
          <a:stretch>
            <a:fillRect/>
          </a:stretch>
        </p:blipFill>
        <p:spPr>
          <a:xfrm>
            <a:off x="0" y="0"/>
            <a:ext cx="4572000" cy="6858000"/>
          </a:xfrm>
          <a:prstGeom prst="rect">
            <a:avLst/>
          </a:prstGeom>
        </p:spPr>
      </p:pic>
      <p:pic>
        <p:nvPicPr>
          <p:cNvPr id="6" name="Εικόνα 5">
            <a:extLst>
              <a:ext uri="{FF2B5EF4-FFF2-40B4-BE49-F238E27FC236}">
                <a16:creationId xmlns:a16="http://schemas.microsoft.com/office/drawing/2014/main" id="{6082AD99-C278-2EAD-DE10-50D080923832}"/>
              </a:ext>
            </a:extLst>
          </p:cNvPr>
          <p:cNvPicPr>
            <a:picLocks noChangeAspect="1"/>
          </p:cNvPicPr>
          <p:nvPr/>
        </p:nvPicPr>
        <p:blipFill>
          <a:blip r:embed="rId10"/>
          <a:srcRect l="23359" r="32240"/>
          <a:stretch>
            <a:fillRect/>
          </a:stretch>
        </p:blipFill>
        <p:spPr>
          <a:xfrm>
            <a:off x="0" y="0"/>
            <a:ext cx="4572000" cy="6857999"/>
          </a:xfrm>
          <a:prstGeom prst="rect">
            <a:avLst/>
          </a:prstGeom>
        </p:spPr>
      </p:pic>
      <p:sp>
        <p:nvSpPr>
          <p:cNvPr id="9" name="Ορθογώνιο 8">
            <a:extLst>
              <a:ext uri="{FF2B5EF4-FFF2-40B4-BE49-F238E27FC236}">
                <a16:creationId xmlns:a16="http://schemas.microsoft.com/office/drawing/2014/main" id="{DD96F905-8BE4-BFC4-73F9-C3C473B8584F}"/>
              </a:ext>
            </a:extLst>
          </p:cNvPr>
          <p:cNvSpPr/>
          <p:nvPr/>
        </p:nvSpPr>
        <p:spPr>
          <a:xfrm>
            <a:off x="-2" y="0"/>
            <a:ext cx="4572001" cy="6858000"/>
          </a:xfrm>
          <a:prstGeom prst="rect">
            <a:avLst/>
          </a:prstGeom>
          <a:solidFill>
            <a:srgbClr val="002060">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solidFill>
                <a:srgbClr val="002060"/>
              </a:solidFill>
              <a:latin typeface="☞NOIR PRO" pitchFamily="2" charset="0"/>
            </a:endParaRPr>
          </a:p>
        </p:txBody>
      </p:sp>
      <p:sp>
        <p:nvSpPr>
          <p:cNvPr id="2" name="Ορθογώνιο 1">
            <a:extLst>
              <a:ext uri="{FF2B5EF4-FFF2-40B4-BE49-F238E27FC236}">
                <a16:creationId xmlns:a16="http://schemas.microsoft.com/office/drawing/2014/main" id="{2106D26B-621A-B443-E8B7-85FB96774E9A}"/>
              </a:ext>
            </a:extLst>
          </p:cNvPr>
          <p:cNvSpPr/>
          <p:nvPr/>
        </p:nvSpPr>
        <p:spPr>
          <a:xfrm>
            <a:off x="12039600" y="2499360"/>
            <a:ext cx="152400" cy="1859280"/>
          </a:xfrm>
          <a:prstGeom prst="rect">
            <a:avLst/>
          </a:prstGeom>
          <a:solidFill>
            <a:srgbClr val="2A6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grpSp>
        <p:nvGrpSpPr>
          <p:cNvPr id="4" name="Group 3">
            <a:extLst>
              <a:ext uri="{FF2B5EF4-FFF2-40B4-BE49-F238E27FC236}">
                <a16:creationId xmlns:a16="http://schemas.microsoft.com/office/drawing/2014/main" id="{CF375B47-51CA-E59B-0432-86BC50B8D097}"/>
              </a:ext>
            </a:extLst>
          </p:cNvPr>
          <p:cNvGrpSpPr/>
          <p:nvPr/>
        </p:nvGrpSpPr>
        <p:grpSpPr>
          <a:xfrm>
            <a:off x="5210885" y="5094056"/>
            <a:ext cx="6095179" cy="1683870"/>
            <a:chOff x="322263" y="2776788"/>
            <a:chExt cx="11549061" cy="3720264"/>
          </a:xfrm>
        </p:grpSpPr>
        <p:sp>
          <p:nvSpPr>
            <p:cNvPr id="8" name="Rectangle 7">
              <a:extLst>
                <a:ext uri="{FF2B5EF4-FFF2-40B4-BE49-F238E27FC236}">
                  <a16:creationId xmlns:a16="http://schemas.microsoft.com/office/drawing/2014/main" id="{D838856D-F228-88D1-4FCC-CA1B7E007721}"/>
                </a:ext>
              </a:extLst>
            </p:cNvPr>
            <p:cNvSpPr/>
            <p:nvPr/>
          </p:nvSpPr>
          <p:spPr>
            <a:xfrm>
              <a:off x="322263" y="3621083"/>
              <a:ext cx="11549061" cy="360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0" name="Rectangle 9">
              <a:extLst>
                <a:ext uri="{FF2B5EF4-FFF2-40B4-BE49-F238E27FC236}">
                  <a16:creationId xmlns:a16="http://schemas.microsoft.com/office/drawing/2014/main" id="{0A209B0B-0055-427B-8E59-05B63D5D15E5}"/>
                </a:ext>
              </a:extLst>
            </p:cNvPr>
            <p:cNvSpPr/>
            <p:nvPr/>
          </p:nvSpPr>
          <p:spPr>
            <a:xfrm>
              <a:off x="822419"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 name="Rectangle 10">
              <a:extLst>
                <a:ext uri="{FF2B5EF4-FFF2-40B4-BE49-F238E27FC236}">
                  <a16:creationId xmlns:a16="http://schemas.microsoft.com/office/drawing/2014/main" id="{8C7B3CEE-08F3-AF21-66B2-7EF9D1346272}"/>
                </a:ext>
              </a:extLst>
            </p:cNvPr>
            <p:cNvSpPr/>
            <p:nvPr/>
          </p:nvSpPr>
          <p:spPr>
            <a:xfrm>
              <a:off x="4338669"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2" name="Rectangle 11">
              <a:extLst>
                <a:ext uri="{FF2B5EF4-FFF2-40B4-BE49-F238E27FC236}">
                  <a16:creationId xmlns:a16="http://schemas.microsoft.com/office/drawing/2014/main" id="{25C5DF85-B971-1AD2-C50F-E850F92B555C}"/>
                </a:ext>
              </a:extLst>
            </p:cNvPr>
            <p:cNvSpPr/>
            <p:nvPr/>
          </p:nvSpPr>
          <p:spPr>
            <a:xfrm>
              <a:off x="7854918"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nvGrpSpPr>
            <p:cNvPr id="13" name="Ομάδα 16">
              <a:extLst>
                <a:ext uri="{FF2B5EF4-FFF2-40B4-BE49-F238E27FC236}">
                  <a16:creationId xmlns:a16="http://schemas.microsoft.com/office/drawing/2014/main" id="{94E51986-01A6-BE18-8235-34BC487BE1AE}"/>
                </a:ext>
              </a:extLst>
            </p:cNvPr>
            <p:cNvGrpSpPr/>
            <p:nvPr/>
          </p:nvGrpSpPr>
          <p:grpSpPr>
            <a:xfrm>
              <a:off x="669507" y="2776788"/>
              <a:ext cx="3361143" cy="3720264"/>
              <a:chOff x="1226963" y="2776788"/>
              <a:chExt cx="3361143" cy="3720264"/>
            </a:xfrm>
          </p:grpSpPr>
          <p:sp>
            <p:nvSpPr>
              <p:cNvPr id="22" name="Rectangle 21">
                <a:extLst>
                  <a:ext uri="{FF2B5EF4-FFF2-40B4-BE49-F238E27FC236}">
                    <a16:creationId xmlns:a16="http://schemas.microsoft.com/office/drawing/2014/main" id="{DBE55CB5-FEE3-1123-DD7D-FC38C298EC52}"/>
                  </a:ext>
                </a:extLst>
              </p:cNvPr>
              <p:cNvSpPr>
                <a:spLocks noChangeAspect="1"/>
              </p:cNvSpPr>
              <p:nvPr>
                <p:custDataLst>
                  <p:tags r:id="rId5"/>
                </p:custDataLst>
              </p:nvPr>
            </p:nvSpPr>
            <p:spPr>
              <a:xfrm>
                <a:off x="2084492" y="2776788"/>
                <a:ext cx="2088000" cy="752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US" sz="1600" b="1" dirty="0">
                    <a:solidFill>
                      <a:schemeClr val="accent1"/>
                    </a:solidFill>
                  </a:rPr>
                  <a:t>Q</a:t>
                </a:r>
                <a:r>
                  <a:rPr lang="el-GR" sz="1600" b="1" dirty="0">
                    <a:solidFill>
                      <a:schemeClr val="accent1"/>
                    </a:solidFill>
                  </a:rPr>
                  <a:t>3 2026</a:t>
                </a:r>
                <a:endParaRPr lang="en-GB" sz="1600" b="1" dirty="0">
                  <a:solidFill>
                    <a:schemeClr val="accent1"/>
                  </a:solidFill>
                </a:endParaRPr>
              </a:p>
            </p:txBody>
          </p:sp>
          <p:sp>
            <p:nvSpPr>
              <p:cNvPr id="23" name="Rectangle 22">
                <a:extLst>
                  <a:ext uri="{FF2B5EF4-FFF2-40B4-BE49-F238E27FC236}">
                    <a16:creationId xmlns:a16="http://schemas.microsoft.com/office/drawing/2014/main" id="{8832BFCE-E8A1-06FB-B30C-7FD40465BFA3}"/>
                  </a:ext>
                </a:extLst>
              </p:cNvPr>
              <p:cNvSpPr>
                <a:spLocks noChangeAspect="1"/>
              </p:cNvSpPr>
              <p:nvPr>
                <p:custDataLst>
                  <p:tags r:id="rId6"/>
                </p:custDataLst>
              </p:nvPr>
            </p:nvSpPr>
            <p:spPr>
              <a:xfrm>
                <a:off x="1226963" y="4112278"/>
                <a:ext cx="3361143" cy="2384774"/>
              </a:xfrm>
              <a:prstGeom prst="rect">
                <a:avLst/>
              </a:prstGeom>
            </p:spPr>
            <p:txBody>
              <a:bodyPr wrap="square" lIns="90000" tIns="46800" rIns="90000" bIns="46800">
                <a:spAutoFit/>
              </a:bodyPr>
              <a:lstStyle/>
              <a:p>
                <a:pPr algn="ctr">
                  <a:spcBef>
                    <a:spcPts val="300"/>
                  </a:spcBef>
                  <a:spcAft>
                    <a:spcPts val="300"/>
                  </a:spcAft>
                </a:pPr>
                <a:r>
                  <a:rPr lang="el-GR" sz="1600" b="1" dirty="0">
                    <a:solidFill>
                      <a:srgbClr val="2A62DD"/>
                    </a:solidFill>
                    <a:cs typeface="+mn-ea"/>
                    <a:sym typeface="+mn-lt"/>
                  </a:rPr>
                  <a:t>Προκήρυξη διαγωνισμού αναβάθμισης σταθμών</a:t>
                </a:r>
                <a:endParaRPr lang="en-GB" sz="1600" b="1" dirty="0">
                  <a:solidFill>
                    <a:srgbClr val="2A62DD"/>
                  </a:solidFill>
                  <a:cs typeface="+mn-ea"/>
                  <a:sym typeface="+mn-lt"/>
                </a:endParaRPr>
              </a:p>
            </p:txBody>
          </p:sp>
          <p:sp>
            <p:nvSpPr>
              <p:cNvPr id="24" name="Oval 23">
                <a:extLst>
                  <a:ext uri="{FF2B5EF4-FFF2-40B4-BE49-F238E27FC236}">
                    <a16:creationId xmlns:a16="http://schemas.microsoft.com/office/drawing/2014/main" id="{E80D94EB-85B3-D4F0-C70D-ABDC288D9F48}"/>
                  </a:ext>
                </a:extLst>
              </p:cNvPr>
              <p:cNvSpPr/>
              <p:nvPr/>
            </p:nvSpPr>
            <p:spPr>
              <a:xfrm>
                <a:off x="3128496" y="3697388"/>
                <a:ext cx="207390"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grpSp>
          <p:nvGrpSpPr>
            <p:cNvPr id="14" name="Ομάδα 18">
              <a:extLst>
                <a:ext uri="{FF2B5EF4-FFF2-40B4-BE49-F238E27FC236}">
                  <a16:creationId xmlns:a16="http://schemas.microsoft.com/office/drawing/2014/main" id="{681D2723-4D9F-6221-7327-1B8040978DB5}"/>
                </a:ext>
              </a:extLst>
            </p:cNvPr>
            <p:cNvGrpSpPr/>
            <p:nvPr/>
          </p:nvGrpSpPr>
          <p:grpSpPr>
            <a:xfrm>
              <a:off x="4234974" y="2791973"/>
              <a:ext cx="3361143" cy="2952273"/>
              <a:chOff x="4060180" y="2791973"/>
              <a:chExt cx="3361143" cy="2952273"/>
            </a:xfrm>
          </p:grpSpPr>
          <p:sp>
            <p:nvSpPr>
              <p:cNvPr id="19" name="Rectangle 18">
                <a:extLst>
                  <a:ext uri="{FF2B5EF4-FFF2-40B4-BE49-F238E27FC236}">
                    <a16:creationId xmlns:a16="http://schemas.microsoft.com/office/drawing/2014/main" id="{0F247A99-C58F-DD4E-26B7-8FB4D91004EE}"/>
                  </a:ext>
                </a:extLst>
              </p:cNvPr>
              <p:cNvSpPr>
                <a:spLocks noChangeAspect="1"/>
              </p:cNvSpPr>
              <p:nvPr>
                <p:custDataLst>
                  <p:tags r:id="rId3"/>
                </p:custDataLst>
              </p:nvPr>
            </p:nvSpPr>
            <p:spPr>
              <a:xfrm>
                <a:off x="4878000" y="2791973"/>
                <a:ext cx="2088000" cy="752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US" sz="1600" b="1" dirty="0">
                    <a:solidFill>
                      <a:schemeClr val="accent2"/>
                    </a:solidFill>
                  </a:rPr>
                  <a:t>Q</a:t>
                </a:r>
                <a:r>
                  <a:rPr lang="el-GR" sz="1600" b="1" dirty="0">
                    <a:solidFill>
                      <a:schemeClr val="accent2"/>
                    </a:solidFill>
                  </a:rPr>
                  <a:t>1</a:t>
                </a:r>
                <a:r>
                  <a:rPr lang="en-US" sz="1600" b="1" dirty="0">
                    <a:solidFill>
                      <a:schemeClr val="accent2"/>
                    </a:solidFill>
                  </a:rPr>
                  <a:t> 2027</a:t>
                </a:r>
                <a:r>
                  <a:rPr lang="en-GB" sz="1600" b="1" dirty="0">
                    <a:solidFill>
                      <a:schemeClr val="accent2"/>
                    </a:solidFill>
                  </a:rPr>
                  <a:t> </a:t>
                </a:r>
              </a:p>
            </p:txBody>
          </p:sp>
          <p:sp>
            <p:nvSpPr>
              <p:cNvPr id="20" name="Oval 19">
                <a:extLst>
                  <a:ext uri="{FF2B5EF4-FFF2-40B4-BE49-F238E27FC236}">
                    <a16:creationId xmlns:a16="http://schemas.microsoft.com/office/drawing/2014/main" id="{FD5BE007-585D-8024-3B31-4FA8F384A97E}"/>
                  </a:ext>
                </a:extLst>
              </p:cNvPr>
              <p:cNvSpPr/>
              <p:nvPr/>
            </p:nvSpPr>
            <p:spPr>
              <a:xfrm>
                <a:off x="5818305" y="3697388"/>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1" name="01-05">
                <a:extLst>
                  <a:ext uri="{FF2B5EF4-FFF2-40B4-BE49-F238E27FC236}">
                    <a16:creationId xmlns:a16="http://schemas.microsoft.com/office/drawing/2014/main" id="{C3470519-8585-398F-66B3-95C7C3C0B3B1}"/>
                  </a:ext>
                </a:extLst>
              </p:cNvPr>
              <p:cNvSpPr txBox="1">
                <a:spLocks noChangeAspect="1"/>
              </p:cNvSpPr>
              <p:nvPr>
                <p:custDataLst>
                  <p:tags r:id="rId4"/>
                </p:custDataLst>
              </p:nvPr>
            </p:nvSpPr>
            <p:spPr>
              <a:xfrm>
                <a:off x="4060180" y="4112276"/>
                <a:ext cx="3361143" cy="16319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Bef>
                    <a:spcPts val="300"/>
                  </a:spcBef>
                  <a:spcAft>
                    <a:spcPts val="300"/>
                  </a:spcAft>
                </a:pPr>
                <a:r>
                  <a:rPr lang="el-GR" sz="1600" b="1" dirty="0">
                    <a:solidFill>
                      <a:schemeClr val="accent2"/>
                    </a:solidFill>
                    <a:cs typeface="+mn-ea"/>
                    <a:sym typeface="+mn-lt"/>
                  </a:rPr>
                  <a:t>Έναρξη εργασιών αναβάθμισης των σταθμών</a:t>
                </a:r>
                <a:endParaRPr lang="en-GB" sz="1600" b="1" dirty="0">
                  <a:solidFill>
                    <a:schemeClr val="accent2"/>
                  </a:solidFill>
                  <a:cs typeface="+mn-ea"/>
                  <a:sym typeface="+mn-lt"/>
                </a:endParaRPr>
              </a:p>
            </p:txBody>
          </p:sp>
        </p:grpSp>
        <p:grpSp>
          <p:nvGrpSpPr>
            <p:cNvPr id="15" name="Ομάδα 17">
              <a:extLst>
                <a:ext uri="{FF2B5EF4-FFF2-40B4-BE49-F238E27FC236}">
                  <a16:creationId xmlns:a16="http://schemas.microsoft.com/office/drawing/2014/main" id="{01E8F384-8491-0158-B120-CD6917D2D7AD}"/>
                </a:ext>
              </a:extLst>
            </p:cNvPr>
            <p:cNvGrpSpPr/>
            <p:nvPr/>
          </p:nvGrpSpPr>
          <p:grpSpPr>
            <a:xfrm>
              <a:off x="7854658" y="2791973"/>
              <a:ext cx="3361143" cy="2952273"/>
              <a:chOff x="6947615" y="2791973"/>
              <a:chExt cx="3361143" cy="2952273"/>
            </a:xfrm>
          </p:grpSpPr>
          <p:sp>
            <p:nvSpPr>
              <p:cNvPr id="16" name="Rectangle 15">
                <a:extLst>
                  <a:ext uri="{FF2B5EF4-FFF2-40B4-BE49-F238E27FC236}">
                    <a16:creationId xmlns:a16="http://schemas.microsoft.com/office/drawing/2014/main" id="{D53DEADA-ABA3-4751-78B4-ADACD07CAB10}"/>
                  </a:ext>
                </a:extLst>
              </p:cNvPr>
              <p:cNvSpPr>
                <a:spLocks noChangeAspect="1"/>
              </p:cNvSpPr>
              <p:nvPr>
                <p:custDataLst>
                  <p:tags r:id="rId1"/>
                </p:custDataLst>
              </p:nvPr>
            </p:nvSpPr>
            <p:spPr>
              <a:xfrm>
                <a:off x="7662001" y="2791973"/>
                <a:ext cx="2088000" cy="752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GB" sz="1600" b="1" dirty="0">
                    <a:solidFill>
                      <a:schemeClr val="accent3"/>
                    </a:solidFill>
                  </a:rPr>
                  <a:t>Q</a:t>
                </a:r>
                <a:r>
                  <a:rPr lang="el-GR" sz="1600" b="1" dirty="0">
                    <a:solidFill>
                      <a:schemeClr val="accent3"/>
                    </a:solidFill>
                  </a:rPr>
                  <a:t>1</a:t>
                </a:r>
                <a:r>
                  <a:rPr lang="en-GB" sz="1600" b="1" dirty="0">
                    <a:solidFill>
                      <a:schemeClr val="accent3"/>
                    </a:solidFill>
                  </a:rPr>
                  <a:t> 20</a:t>
                </a:r>
                <a:r>
                  <a:rPr lang="en-US" sz="1600" b="1" dirty="0">
                    <a:solidFill>
                      <a:schemeClr val="accent3"/>
                    </a:solidFill>
                  </a:rPr>
                  <a:t>29</a:t>
                </a:r>
                <a:endParaRPr lang="en-GB" sz="1600" b="1" dirty="0">
                  <a:solidFill>
                    <a:schemeClr val="accent3"/>
                  </a:solidFill>
                </a:endParaRPr>
              </a:p>
            </p:txBody>
          </p:sp>
          <p:sp>
            <p:nvSpPr>
              <p:cNvPr id="17" name="Oval 16">
                <a:extLst>
                  <a:ext uri="{FF2B5EF4-FFF2-40B4-BE49-F238E27FC236}">
                    <a16:creationId xmlns:a16="http://schemas.microsoft.com/office/drawing/2014/main" id="{7CA62773-0D2D-8369-51F3-EB05F01DC679}"/>
                  </a:ext>
                </a:extLst>
              </p:cNvPr>
              <p:cNvSpPr/>
              <p:nvPr/>
            </p:nvSpPr>
            <p:spPr>
              <a:xfrm>
                <a:off x="8602305" y="3697388"/>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8" name="01-05">
                <a:extLst>
                  <a:ext uri="{FF2B5EF4-FFF2-40B4-BE49-F238E27FC236}">
                    <a16:creationId xmlns:a16="http://schemas.microsoft.com/office/drawing/2014/main" id="{35A206FB-68D4-64F9-DB59-89D5953886A8}"/>
                  </a:ext>
                </a:extLst>
              </p:cNvPr>
              <p:cNvSpPr txBox="1">
                <a:spLocks noChangeAspect="1"/>
              </p:cNvSpPr>
              <p:nvPr>
                <p:custDataLst>
                  <p:tags r:id="rId2"/>
                </p:custDataLst>
              </p:nvPr>
            </p:nvSpPr>
            <p:spPr>
              <a:xfrm>
                <a:off x="6947615" y="4112276"/>
                <a:ext cx="3361143" cy="16319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Bef>
                    <a:spcPts val="300"/>
                  </a:spcBef>
                  <a:spcAft>
                    <a:spcPts val="300"/>
                  </a:spcAft>
                </a:pPr>
                <a:r>
                  <a:rPr lang="el-GR" sz="1600" b="1" dirty="0">
                    <a:solidFill>
                      <a:schemeClr val="accent3"/>
                    </a:solidFill>
                    <a:cs typeface="+mn-ea"/>
                    <a:sym typeface="+mn-lt"/>
                  </a:rPr>
                  <a:t>Ολοκλήρωση του έργου στο σύνολο στων σταθμών</a:t>
                </a:r>
                <a:endParaRPr lang="en-GB" sz="1600" b="1" dirty="0">
                  <a:solidFill>
                    <a:schemeClr val="accent3"/>
                  </a:solidFill>
                  <a:cs typeface="+mn-ea"/>
                  <a:sym typeface="+mn-lt"/>
                </a:endParaRPr>
              </a:p>
            </p:txBody>
          </p:sp>
        </p:grpSp>
      </p:grpSp>
    </p:spTree>
    <p:extLst>
      <p:ext uri="{BB962C8B-B14F-4D97-AF65-F5344CB8AC3E}">
        <p14:creationId xmlns:p14="http://schemas.microsoft.com/office/powerpoint/2010/main" val="2717002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44F13-01D2-B225-E8FA-9604E14A4BF9}"/>
            </a:ext>
          </a:extLst>
        </p:cNvPr>
        <p:cNvGrpSpPr/>
        <p:nvPr/>
      </p:nvGrpSpPr>
      <p:grpSpPr>
        <a:xfrm>
          <a:off x="0" y="0"/>
          <a:ext cx="0" cy="0"/>
          <a:chOff x="0" y="0"/>
          <a:chExt cx="0" cy="0"/>
        </a:xfrm>
      </p:grpSpPr>
      <p:sp>
        <p:nvSpPr>
          <p:cNvPr id="38" name="Θέση αριθμού διαφάνειας 37">
            <a:extLst>
              <a:ext uri="{FF2B5EF4-FFF2-40B4-BE49-F238E27FC236}">
                <a16:creationId xmlns:a16="http://schemas.microsoft.com/office/drawing/2014/main" id="{674F3002-6811-2ADB-6058-B912E4A9094C}"/>
              </a:ext>
            </a:extLst>
          </p:cNvPr>
          <p:cNvSpPr>
            <a:spLocks noGrp="1"/>
          </p:cNvSpPr>
          <p:nvPr>
            <p:ph type="sldNum" sz="quarter" idx="12"/>
          </p:nvPr>
        </p:nvSpPr>
        <p:spPr/>
        <p:txBody>
          <a:bodyPr/>
          <a:lstStyle/>
          <a:p>
            <a:fld id="{5394CB1E-60E3-2B49-A9B4-3874959294BF}" type="slidenum">
              <a:rPr lang="el-GR" smtClean="0"/>
              <a:pPr/>
              <a:t>13</a:t>
            </a:fld>
            <a:endParaRPr lang="el-GR" dirty="0"/>
          </a:p>
        </p:txBody>
      </p:sp>
      <p:sp>
        <p:nvSpPr>
          <p:cNvPr id="7" name="TextBox 17">
            <a:extLst>
              <a:ext uri="{FF2B5EF4-FFF2-40B4-BE49-F238E27FC236}">
                <a16:creationId xmlns:a16="http://schemas.microsoft.com/office/drawing/2014/main" id="{C7AB8554-2977-A957-A918-54D428E423AB}"/>
              </a:ext>
            </a:extLst>
          </p:cNvPr>
          <p:cNvSpPr txBox="1">
            <a:spLocks noChangeArrowheads="1"/>
          </p:cNvSpPr>
          <p:nvPr/>
        </p:nvSpPr>
        <p:spPr bwMode="auto">
          <a:xfrm>
            <a:off x="829915" y="521739"/>
            <a:ext cx="6172017" cy="707886"/>
          </a:xfrm>
          <a:prstGeom prst="rect">
            <a:avLst/>
          </a:prstGeom>
          <a:solidFill>
            <a:srgbClr val="1054D9"/>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None/>
            </a:pPr>
            <a:r>
              <a:rPr lang="el-GR" altLang="el-GR" sz="2000" b="1" dirty="0">
                <a:solidFill>
                  <a:schemeClr val="bg1"/>
                </a:solidFill>
                <a:latin typeface="+mn-lt"/>
              </a:rPr>
              <a:t>3. Προμήθεια 12 νέων συρμών για την εξυπηρέτηση των γραμμών 2 και 3 του Μετρό Αθηνών (210 εκατ. €)</a:t>
            </a:r>
          </a:p>
        </p:txBody>
      </p:sp>
      <p:sp>
        <p:nvSpPr>
          <p:cNvPr id="2" name="TextBox 1">
            <a:extLst>
              <a:ext uri="{FF2B5EF4-FFF2-40B4-BE49-F238E27FC236}">
                <a16:creationId xmlns:a16="http://schemas.microsoft.com/office/drawing/2014/main" id="{27F834CB-5E54-BB40-8EE9-4B0EFBE8528D}"/>
              </a:ext>
            </a:extLst>
          </p:cNvPr>
          <p:cNvSpPr txBox="1"/>
          <p:nvPr/>
        </p:nvSpPr>
        <p:spPr>
          <a:xfrm>
            <a:off x="734609" y="1548252"/>
            <a:ext cx="6219670" cy="3093154"/>
          </a:xfrm>
          <a:prstGeom prst="rect">
            <a:avLst/>
          </a:prstGeom>
          <a:noFill/>
        </p:spPr>
        <p:txBody>
          <a:bodyPr wrap="square">
            <a:spAutoFit/>
          </a:bodyPr>
          <a:lstStyle/>
          <a:p>
            <a:pPr marL="285750" lvl="0" indent="-285750" algn="just">
              <a:buFont typeface="Arial" panose="020B0604020202020204" pitchFamily="34" charset="0"/>
              <a:buChar char="•"/>
            </a:pPr>
            <a:r>
              <a:rPr lang="el-GR" b="1" dirty="0">
                <a:effectLst/>
                <a:ea typeface="Calibri" panose="020F0502020204030204" pitchFamily="34" charset="0"/>
                <a:cs typeface="Times New Roman" panose="02020603050405020304" pitchFamily="18" charset="0"/>
              </a:rPr>
              <a:t>Η </a:t>
            </a:r>
            <a:r>
              <a:rPr lang="el-GR" b="1" dirty="0">
                <a:ea typeface="Calibri" panose="020F0502020204030204" pitchFamily="34" charset="0"/>
                <a:cs typeface="Times New Roman" panose="02020603050405020304" pitchFamily="18" charset="0"/>
              </a:rPr>
              <a:t>δράση περιλαμβάνει </a:t>
            </a:r>
            <a:r>
              <a:rPr lang="el-GR" b="1" dirty="0">
                <a:effectLst/>
                <a:ea typeface="Calibri" panose="020F0502020204030204" pitchFamily="34" charset="0"/>
                <a:cs typeface="Times New Roman" panose="02020603050405020304" pitchFamily="18" charset="0"/>
              </a:rPr>
              <a:t>τη </a:t>
            </a:r>
            <a:r>
              <a:rPr lang="el-GR" b="1" dirty="0">
                <a:solidFill>
                  <a:srgbClr val="FF8001"/>
                </a:solidFill>
                <a:effectLst/>
                <a:ea typeface="Calibri" panose="020F0502020204030204" pitchFamily="34" charset="0"/>
                <a:cs typeface="Times New Roman" panose="02020603050405020304" pitchFamily="18" charset="0"/>
              </a:rPr>
              <a:t>προμήθεια 12 νέων συρμών</a:t>
            </a:r>
            <a:r>
              <a:rPr lang="el-GR" b="1" dirty="0">
                <a:effectLst/>
                <a:ea typeface="Calibri" panose="020F0502020204030204" pitchFamily="34" charset="0"/>
                <a:cs typeface="Times New Roman" panose="02020603050405020304" pitchFamily="18" charset="0"/>
              </a:rPr>
              <a:t> πλήρως </a:t>
            </a:r>
            <a:r>
              <a:rPr lang="el-GR" b="1" dirty="0" err="1">
                <a:effectLst/>
                <a:ea typeface="Calibri" panose="020F0502020204030204" pitchFamily="34" charset="0"/>
                <a:cs typeface="Times New Roman" panose="02020603050405020304" pitchFamily="18" charset="0"/>
              </a:rPr>
              <a:t>προσβάσιμων</a:t>
            </a:r>
            <a:r>
              <a:rPr lang="el-GR" b="1" dirty="0">
                <a:effectLst/>
                <a:ea typeface="Calibri" panose="020F0502020204030204" pitchFamily="34" charset="0"/>
                <a:cs typeface="Times New Roman" panose="02020603050405020304" pitchFamily="18" charset="0"/>
              </a:rPr>
              <a:t> από άτομα με αναπηρία, για την κάλυψη των λειτουργικών αναγκών των Γραμμών 2 και 3.</a:t>
            </a:r>
            <a:endParaRPr lang="el-GR" b="1" dirty="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endParaRPr lang="el-GR" b="1" dirty="0">
              <a:solidFill>
                <a:srgbClr val="FF8001"/>
              </a:solidFill>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l-GR" b="1" dirty="0">
                <a:ea typeface="Calibri" panose="020F0502020204030204" pitchFamily="34" charset="0"/>
                <a:cs typeface="Times New Roman" panose="02020603050405020304" pitchFamily="18" charset="0"/>
              </a:rPr>
              <a:t>Εκτιμάται ο </a:t>
            </a:r>
            <a:r>
              <a:rPr lang="el-GR" b="1" dirty="0" err="1">
                <a:solidFill>
                  <a:srgbClr val="FF8001"/>
                </a:solidFill>
                <a:ea typeface="Calibri" panose="020F0502020204030204" pitchFamily="34" charset="0"/>
                <a:cs typeface="Times New Roman" panose="02020603050405020304" pitchFamily="18" charset="0"/>
              </a:rPr>
              <a:t>υπερδιπλασιασμός</a:t>
            </a:r>
            <a:r>
              <a:rPr lang="el-GR" b="1" dirty="0">
                <a:ea typeface="Calibri" panose="020F0502020204030204" pitchFamily="34" charset="0"/>
                <a:cs typeface="Times New Roman" panose="02020603050405020304" pitchFamily="18" charset="0"/>
              </a:rPr>
              <a:t> των μετακινήσεων των ατόμων με αναπηρία.</a:t>
            </a:r>
          </a:p>
          <a:p>
            <a:pPr marL="285750" indent="-285750" algn="just">
              <a:buFont typeface="Arial" panose="020B0604020202020204" pitchFamily="34" charset="0"/>
              <a:buChar char="•"/>
            </a:pPr>
            <a:endParaRPr lang="el-GR" b="1" dirty="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l-GR" b="1" dirty="0">
                <a:ea typeface="Calibri" panose="020F0502020204030204" pitchFamily="34" charset="0"/>
                <a:cs typeface="Times New Roman" panose="02020603050405020304" pitchFamily="18" charset="0"/>
              </a:rPr>
              <a:t>Χάρη στους νέους συρμούς </a:t>
            </a:r>
            <a:r>
              <a:rPr lang="el-GR" b="1" dirty="0">
                <a:solidFill>
                  <a:srgbClr val="FF8001"/>
                </a:solidFill>
                <a:ea typeface="Calibri" panose="020F0502020204030204" pitchFamily="34" charset="0"/>
                <a:cs typeface="Times New Roman" panose="02020603050405020304" pitchFamily="18" charset="0"/>
              </a:rPr>
              <a:t>ο χρόνος </a:t>
            </a:r>
            <a:r>
              <a:rPr lang="el-GR" b="1" dirty="0">
                <a:ea typeface="Calibri" panose="020F0502020204030204" pitchFamily="34" charset="0"/>
                <a:cs typeface="Times New Roman" panose="02020603050405020304" pitchFamily="18" charset="0"/>
              </a:rPr>
              <a:t>μεταξύ των δρομολογίων στις Γραμμές 2 και 3 αναμένεται </a:t>
            </a:r>
            <a:r>
              <a:rPr lang="el-GR" b="1" dirty="0">
                <a:solidFill>
                  <a:srgbClr val="FF8001"/>
                </a:solidFill>
                <a:ea typeface="Calibri" panose="020F0502020204030204" pitchFamily="34" charset="0"/>
                <a:cs typeface="Times New Roman" panose="02020603050405020304" pitchFamily="18" charset="0"/>
              </a:rPr>
              <a:t>να μειωθεί στα 3 λεπτά και 45 δευτερόλεπτα.</a:t>
            </a:r>
          </a:p>
          <a:p>
            <a:pPr marL="285750" lvl="0" indent="-285750">
              <a:buFont typeface="Arial" panose="020B0604020202020204" pitchFamily="34" charset="0"/>
              <a:buChar char="•"/>
            </a:pPr>
            <a:endParaRPr lang="el-GR" sz="1500" b="1" dirty="0">
              <a:solidFill>
                <a:srgbClr val="FF8001"/>
              </a:solidFill>
              <a:effectLst/>
              <a:latin typeface="PF Bague Sans Pro Medium" panose="02000503000000020003" pitchFamily="2" charset="0"/>
              <a:ea typeface="Calibri" panose="020F0502020204030204" pitchFamily="34" charset="0"/>
              <a:cs typeface="Times New Roman" panose="02020603050405020304" pitchFamily="18" charset="0"/>
            </a:endParaRPr>
          </a:p>
        </p:txBody>
      </p:sp>
      <p:sp>
        <p:nvSpPr>
          <p:cNvPr id="3" name="Ορθογώνιο 2">
            <a:extLst>
              <a:ext uri="{FF2B5EF4-FFF2-40B4-BE49-F238E27FC236}">
                <a16:creationId xmlns:a16="http://schemas.microsoft.com/office/drawing/2014/main" id="{53CB9DD0-0DFA-7A58-DDE0-7DD9E6C698B3}"/>
              </a:ext>
            </a:extLst>
          </p:cNvPr>
          <p:cNvSpPr/>
          <p:nvPr/>
        </p:nvSpPr>
        <p:spPr>
          <a:xfrm>
            <a:off x="0" y="2499360"/>
            <a:ext cx="152400" cy="1859280"/>
          </a:xfrm>
          <a:prstGeom prst="rect">
            <a:avLst/>
          </a:prstGeom>
          <a:solidFill>
            <a:srgbClr val="2A6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pic>
        <p:nvPicPr>
          <p:cNvPr id="8" name="Picture 7">
            <a:extLst>
              <a:ext uri="{FF2B5EF4-FFF2-40B4-BE49-F238E27FC236}">
                <a16:creationId xmlns:a16="http://schemas.microsoft.com/office/drawing/2014/main" id="{A6397718-5E5F-F686-C65A-6C82784E48B1}"/>
              </a:ext>
            </a:extLst>
          </p:cNvPr>
          <p:cNvPicPr>
            <a:picLocks noChangeAspect="1"/>
          </p:cNvPicPr>
          <p:nvPr/>
        </p:nvPicPr>
        <p:blipFill>
          <a:blip r:embed="rId9"/>
          <a:srcRect l="40163" r="22043"/>
          <a:stretch>
            <a:fillRect/>
          </a:stretch>
        </p:blipFill>
        <p:spPr>
          <a:xfrm>
            <a:off x="7584141" y="0"/>
            <a:ext cx="4607859" cy="6858000"/>
          </a:xfrm>
          <a:prstGeom prst="rect">
            <a:avLst/>
          </a:prstGeom>
        </p:spPr>
      </p:pic>
      <p:grpSp>
        <p:nvGrpSpPr>
          <p:cNvPr id="10" name="Group 9">
            <a:extLst>
              <a:ext uri="{FF2B5EF4-FFF2-40B4-BE49-F238E27FC236}">
                <a16:creationId xmlns:a16="http://schemas.microsoft.com/office/drawing/2014/main" id="{F2E026F5-7B3B-A5C0-8687-C89CCC994F6D}"/>
              </a:ext>
            </a:extLst>
          </p:cNvPr>
          <p:cNvGrpSpPr/>
          <p:nvPr/>
        </p:nvGrpSpPr>
        <p:grpSpPr>
          <a:xfrm>
            <a:off x="910130" y="4708781"/>
            <a:ext cx="5868628" cy="1835576"/>
            <a:chOff x="322263" y="2776788"/>
            <a:chExt cx="11549061" cy="4055437"/>
          </a:xfrm>
        </p:grpSpPr>
        <p:sp>
          <p:nvSpPr>
            <p:cNvPr id="11" name="Rectangle 10">
              <a:extLst>
                <a:ext uri="{FF2B5EF4-FFF2-40B4-BE49-F238E27FC236}">
                  <a16:creationId xmlns:a16="http://schemas.microsoft.com/office/drawing/2014/main" id="{0022639F-11AB-9380-C825-6022BEE3EA42}"/>
                </a:ext>
              </a:extLst>
            </p:cNvPr>
            <p:cNvSpPr/>
            <p:nvPr/>
          </p:nvSpPr>
          <p:spPr>
            <a:xfrm>
              <a:off x="322263" y="3621083"/>
              <a:ext cx="11549061" cy="360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2" name="Rectangle 11">
              <a:extLst>
                <a:ext uri="{FF2B5EF4-FFF2-40B4-BE49-F238E27FC236}">
                  <a16:creationId xmlns:a16="http://schemas.microsoft.com/office/drawing/2014/main" id="{63617C13-B1AD-597F-C32B-911714B56F5A}"/>
                </a:ext>
              </a:extLst>
            </p:cNvPr>
            <p:cNvSpPr/>
            <p:nvPr/>
          </p:nvSpPr>
          <p:spPr>
            <a:xfrm>
              <a:off x="822419"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3" name="Rectangle 12">
              <a:extLst>
                <a:ext uri="{FF2B5EF4-FFF2-40B4-BE49-F238E27FC236}">
                  <a16:creationId xmlns:a16="http://schemas.microsoft.com/office/drawing/2014/main" id="{E711404F-8253-9D8C-1364-1BF0A76BE42F}"/>
                </a:ext>
              </a:extLst>
            </p:cNvPr>
            <p:cNvSpPr/>
            <p:nvPr/>
          </p:nvSpPr>
          <p:spPr>
            <a:xfrm>
              <a:off x="4338669"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4" name="Rectangle 13">
              <a:extLst>
                <a:ext uri="{FF2B5EF4-FFF2-40B4-BE49-F238E27FC236}">
                  <a16:creationId xmlns:a16="http://schemas.microsoft.com/office/drawing/2014/main" id="{ED0A55D3-3D87-E878-25EC-C0DABD501743}"/>
                </a:ext>
              </a:extLst>
            </p:cNvPr>
            <p:cNvSpPr/>
            <p:nvPr/>
          </p:nvSpPr>
          <p:spPr>
            <a:xfrm>
              <a:off x="7854918"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nvGrpSpPr>
            <p:cNvPr id="15" name="Ομάδα 16">
              <a:extLst>
                <a:ext uri="{FF2B5EF4-FFF2-40B4-BE49-F238E27FC236}">
                  <a16:creationId xmlns:a16="http://schemas.microsoft.com/office/drawing/2014/main" id="{8FA4C747-C0F1-619D-C46E-88AC10E0AD49}"/>
                </a:ext>
              </a:extLst>
            </p:cNvPr>
            <p:cNvGrpSpPr/>
            <p:nvPr/>
          </p:nvGrpSpPr>
          <p:grpSpPr>
            <a:xfrm>
              <a:off x="669507" y="2776788"/>
              <a:ext cx="3361143" cy="3176275"/>
              <a:chOff x="1226963" y="2776788"/>
              <a:chExt cx="3361143" cy="3176275"/>
            </a:xfrm>
          </p:grpSpPr>
          <p:sp>
            <p:nvSpPr>
              <p:cNvPr id="24" name="Rectangle 23">
                <a:extLst>
                  <a:ext uri="{FF2B5EF4-FFF2-40B4-BE49-F238E27FC236}">
                    <a16:creationId xmlns:a16="http://schemas.microsoft.com/office/drawing/2014/main" id="{07214ACE-336F-4F8B-407D-996CA030728F}"/>
                  </a:ext>
                </a:extLst>
              </p:cNvPr>
              <p:cNvSpPr>
                <a:spLocks noChangeAspect="1"/>
              </p:cNvSpPr>
              <p:nvPr>
                <p:custDataLst>
                  <p:tags r:id="rId5"/>
                </p:custDataLst>
              </p:nvPr>
            </p:nvSpPr>
            <p:spPr>
              <a:xfrm>
                <a:off x="2084491" y="2776788"/>
                <a:ext cx="2087999" cy="752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US" sz="1600" b="1" dirty="0">
                    <a:solidFill>
                      <a:schemeClr val="accent1"/>
                    </a:solidFill>
                  </a:rPr>
                  <a:t>Q2</a:t>
                </a:r>
                <a:r>
                  <a:rPr lang="el-GR" sz="1600" b="1" dirty="0">
                    <a:solidFill>
                      <a:schemeClr val="accent1"/>
                    </a:solidFill>
                  </a:rPr>
                  <a:t> 2027</a:t>
                </a:r>
                <a:endParaRPr lang="en-GB" sz="1600" b="1" dirty="0">
                  <a:solidFill>
                    <a:schemeClr val="accent1"/>
                  </a:solidFill>
                </a:endParaRPr>
              </a:p>
            </p:txBody>
          </p:sp>
          <p:sp>
            <p:nvSpPr>
              <p:cNvPr id="25" name="Rectangle 24">
                <a:extLst>
                  <a:ext uri="{FF2B5EF4-FFF2-40B4-BE49-F238E27FC236}">
                    <a16:creationId xmlns:a16="http://schemas.microsoft.com/office/drawing/2014/main" id="{9CAF31FA-9A02-71EA-17F9-1EB6F5B6FC33}"/>
                  </a:ext>
                </a:extLst>
              </p:cNvPr>
              <p:cNvSpPr>
                <a:spLocks noChangeAspect="1"/>
              </p:cNvSpPr>
              <p:nvPr>
                <p:custDataLst>
                  <p:tags r:id="rId6"/>
                </p:custDataLst>
              </p:nvPr>
            </p:nvSpPr>
            <p:spPr>
              <a:xfrm>
                <a:off x="1226963" y="4112278"/>
                <a:ext cx="3361143" cy="1840785"/>
              </a:xfrm>
              <a:prstGeom prst="rect">
                <a:avLst/>
              </a:prstGeom>
            </p:spPr>
            <p:txBody>
              <a:bodyPr wrap="square" lIns="90000" tIns="46800" rIns="90000" bIns="46800">
                <a:spAutoFit/>
              </a:bodyPr>
              <a:lstStyle/>
              <a:p>
                <a:pPr algn="ctr">
                  <a:spcBef>
                    <a:spcPts val="300"/>
                  </a:spcBef>
                  <a:spcAft>
                    <a:spcPts val="300"/>
                  </a:spcAft>
                </a:pPr>
                <a:r>
                  <a:rPr lang="el-GR" sz="1600" b="1" dirty="0">
                    <a:solidFill>
                      <a:srgbClr val="2A62DD"/>
                    </a:solidFill>
                    <a:cs typeface="+mn-ea"/>
                    <a:sym typeface="+mn-lt"/>
                  </a:rPr>
                  <a:t>Υπογραφή σύμβασης προμήθειας</a:t>
                </a:r>
              </a:p>
            </p:txBody>
          </p:sp>
          <p:sp>
            <p:nvSpPr>
              <p:cNvPr id="26" name="Oval 25">
                <a:extLst>
                  <a:ext uri="{FF2B5EF4-FFF2-40B4-BE49-F238E27FC236}">
                    <a16:creationId xmlns:a16="http://schemas.microsoft.com/office/drawing/2014/main" id="{13033F9B-6FA3-70E3-1671-97DD438C5B37}"/>
                  </a:ext>
                </a:extLst>
              </p:cNvPr>
              <p:cNvSpPr/>
              <p:nvPr/>
            </p:nvSpPr>
            <p:spPr>
              <a:xfrm>
                <a:off x="3128496" y="3697388"/>
                <a:ext cx="207390"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grpSp>
          <p:nvGrpSpPr>
            <p:cNvPr id="16" name="Ομάδα 18">
              <a:extLst>
                <a:ext uri="{FF2B5EF4-FFF2-40B4-BE49-F238E27FC236}">
                  <a16:creationId xmlns:a16="http://schemas.microsoft.com/office/drawing/2014/main" id="{F44C823C-E3C4-81CF-D305-76F8F3007C88}"/>
                </a:ext>
              </a:extLst>
            </p:cNvPr>
            <p:cNvGrpSpPr/>
            <p:nvPr/>
          </p:nvGrpSpPr>
          <p:grpSpPr>
            <a:xfrm>
              <a:off x="4234974" y="2791973"/>
              <a:ext cx="3361143" cy="4040252"/>
              <a:chOff x="4060180" y="2791973"/>
              <a:chExt cx="3361143" cy="4040252"/>
            </a:xfrm>
          </p:grpSpPr>
          <p:sp>
            <p:nvSpPr>
              <p:cNvPr id="21" name="Rectangle 20">
                <a:extLst>
                  <a:ext uri="{FF2B5EF4-FFF2-40B4-BE49-F238E27FC236}">
                    <a16:creationId xmlns:a16="http://schemas.microsoft.com/office/drawing/2014/main" id="{F83E7431-74E7-5189-380C-67524AEFCC14}"/>
                  </a:ext>
                </a:extLst>
              </p:cNvPr>
              <p:cNvSpPr>
                <a:spLocks noChangeAspect="1"/>
              </p:cNvSpPr>
              <p:nvPr>
                <p:custDataLst>
                  <p:tags r:id="rId3"/>
                </p:custDataLst>
              </p:nvPr>
            </p:nvSpPr>
            <p:spPr>
              <a:xfrm>
                <a:off x="4877999" y="2791973"/>
                <a:ext cx="2087999" cy="752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US" sz="1600" b="1" dirty="0">
                    <a:solidFill>
                      <a:schemeClr val="accent2"/>
                    </a:solidFill>
                  </a:rPr>
                  <a:t>Q2 2028</a:t>
                </a:r>
                <a:r>
                  <a:rPr lang="en-GB" sz="1600" b="1" dirty="0">
                    <a:solidFill>
                      <a:schemeClr val="accent2"/>
                    </a:solidFill>
                  </a:rPr>
                  <a:t> </a:t>
                </a:r>
              </a:p>
            </p:txBody>
          </p:sp>
          <p:sp>
            <p:nvSpPr>
              <p:cNvPr id="22" name="Oval 21">
                <a:extLst>
                  <a:ext uri="{FF2B5EF4-FFF2-40B4-BE49-F238E27FC236}">
                    <a16:creationId xmlns:a16="http://schemas.microsoft.com/office/drawing/2014/main" id="{1E8D1D4C-3CB8-8F07-E496-E64E70388F0B}"/>
                  </a:ext>
                </a:extLst>
              </p:cNvPr>
              <p:cNvSpPr/>
              <p:nvPr/>
            </p:nvSpPr>
            <p:spPr>
              <a:xfrm>
                <a:off x="5818305" y="3697388"/>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3" name="01-05">
                <a:extLst>
                  <a:ext uri="{FF2B5EF4-FFF2-40B4-BE49-F238E27FC236}">
                    <a16:creationId xmlns:a16="http://schemas.microsoft.com/office/drawing/2014/main" id="{8C09B7E3-4530-1211-DCC2-F75ACA0422D7}"/>
                  </a:ext>
                </a:extLst>
              </p:cNvPr>
              <p:cNvSpPr txBox="1">
                <a:spLocks noChangeAspect="1"/>
              </p:cNvSpPr>
              <p:nvPr>
                <p:custDataLst>
                  <p:tags r:id="rId4"/>
                </p:custDataLst>
              </p:nvPr>
            </p:nvSpPr>
            <p:spPr>
              <a:xfrm>
                <a:off x="4060180" y="4112276"/>
                <a:ext cx="3361143" cy="271994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Bef>
                    <a:spcPts val="300"/>
                  </a:spcBef>
                  <a:spcAft>
                    <a:spcPts val="300"/>
                  </a:spcAft>
                </a:pPr>
                <a:r>
                  <a:rPr lang="el-GR" sz="1600" b="1" dirty="0">
                    <a:solidFill>
                      <a:schemeClr val="accent2"/>
                    </a:solidFill>
                    <a:cs typeface="+mn-ea"/>
                    <a:sym typeface="+mn-lt"/>
                  </a:rPr>
                  <a:t>Παραλαβή και εκκίνηση δοκιμών του πρότυπου συρμού</a:t>
                </a:r>
                <a:endParaRPr lang="en-GB" sz="1600" b="1" dirty="0">
                  <a:solidFill>
                    <a:schemeClr val="accent2"/>
                  </a:solidFill>
                  <a:cs typeface="+mn-ea"/>
                  <a:sym typeface="+mn-lt"/>
                </a:endParaRPr>
              </a:p>
            </p:txBody>
          </p:sp>
        </p:grpSp>
        <p:grpSp>
          <p:nvGrpSpPr>
            <p:cNvPr id="17" name="Ομάδα 17">
              <a:extLst>
                <a:ext uri="{FF2B5EF4-FFF2-40B4-BE49-F238E27FC236}">
                  <a16:creationId xmlns:a16="http://schemas.microsoft.com/office/drawing/2014/main" id="{2B9F7BA1-7BAF-1D8E-D3B7-94694D5A4BFB}"/>
                </a:ext>
              </a:extLst>
            </p:cNvPr>
            <p:cNvGrpSpPr/>
            <p:nvPr/>
          </p:nvGrpSpPr>
          <p:grpSpPr>
            <a:xfrm>
              <a:off x="7854658" y="2791973"/>
              <a:ext cx="3361143" cy="2952273"/>
              <a:chOff x="6947615" y="2791973"/>
              <a:chExt cx="3361143" cy="2952273"/>
            </a:xfrm>
          </p:grpSpPr>
          <p:sp>
            <p:nvSpPr>
              <p:cNvPr id="18" name="Rectangle 17">
                <a:extLst>
                  <a:ext uri="{FF2B5EF4-FFF2-40B4-BE49-F238E27FC236}">
                    <a16:creationId xmlns:a16="http://schemas.microsoft.com/office/drawing/2014/main" id="{A86F1FF0-A45E-0D50-0D85-5D392D2C2212}"/>
                  </a:ext>
                </a:extLst>
              </p:cNvPr>
              <p:cNvSpPr>
                <a:spLocks noChangeAspect="1"/>
              </p:cNvSpPr>
              <p:nvPr>
                <p:custDataLst>
                  <p:tags r:id="rId1"/>
                </p:custDataLst>
              </p:nvPr>
            </p:nvSpPr>
            <p:spPr>
              <a:xfrm>
                <a:off x="7662000" y="2791973"/>
                <a:ext cx="2087999" cy="752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GB" sz="1600" b="1" dirty="0">
                    <a:solidFill>
                      <a:schemeClr val="accent3"/>
                    </a:solidFill>
                  </a:rPr>
                  <a:t>Q2 20</a:t>
                </a:r>
                <a:r>
                  <a:rPr lang="en-US" sz="1600" b="1" dirty="0">
                    <a:solidFill>
                      <a:schemeClr val="accent3"/>
                    </a:solidFill>
                  </a:rPr>
                  <a:t>29</a:t>
                </a:r>
                <a:endParaRPr lang="en-GB" sz="1600" b="1" dirty="0">
                  <a:solidFill>
                    <a:schemeClr val="accent3"/>
                  </a:solidFill>
                </a:endParaRPr>
              </a:p>
            </p:txBody>
          </p:sp>
          <p:sp>
            <p:nvSpPr>
              <p:cNvPr id="19" name="Oval 18">
                <a:extLst>
                  <a:ext uri="{FF2B5EF4-FFF2-40B4-BE49-F238E27FC236}">
                    <a16:creationId xmlns:a16="http://schemas.microsoft.com/office/drawing/2014/main" id="{F96D7A24-6100-90B2-005C-D7DB3A6C0226}"/>
                  </a:ext>
                </a:extLst>
              </p:cNvPr>
              <p:cNvSpPr/>
              <p:nvPr/>
            </p:nvSpPr>
            <p:spPr>
              <a:xfrm>
                <a:off x="8602305" y="3697388"/>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0" name="01-05">
                <a:extLst>
                  <a:ext uri="{FF2B5EF4-FFF2-40B4-BE49-F238E27FC236}">
                    <a16:creationId xmlns:a16="http://schemas.microsoft.com/office/drawing/2014/main" id="{693BE19F-B01C-7BE7-CF3F-1A3F8A1BF178}"/>
                  </a:ext>
                </a:extLst>
              </p:cNvPr>
              <p:cNvSpPr txBox="1">
                <a:spLocks noChangeAspect="1"/>
              </p:cNvSpPr>
              <p:nvPr>
                <p:custDataLst>
                  <p:tags r:id="rId2"/>
                </p:custDataLst>
              </p:nvPr>
            </p:nvSpPr>
            <p:spPr>
              <a:xfrm>
                <a:off x="6947615" y="4112276"/>
                <a:ext cx="3361143" cy="16319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Bef>
                    <a:spcPts val="300"/>
                  </a:spcBef>
                  <a:spcAft>
                    <a:spcPts val="300"/>
                  </a:spcAft>
                </a:pPr>
                <a:r>
                  <a:rPr lang="el-GR" sz="1600" b="1" dirty="0">
                    <a:solidFill>
                      <a:schemeClr val="accent3"/>
                    </a:solidFill>
                    <a:cs typeface="+mn-ea"/>
                    <a:sym typeface="+mn-lt"/>
                  </a:rPr>
                  <a:t>Ολοκλήρωση παραλαβής των 12 συρμών</a:t>
                </a:r>
                <a:endParaRPr lang="en-GB" sz="1600" b="1" dirty="0">
                  <a:solidFill>
                    <a:schemeClr val="accent3"/>
                  </a:solidFill>
                  <a:cs typeface="+mn-ea"/>
                  <a:sym typeface="+mn-lt"/>
                </a:endParaRPr>
              </a:p>
            </p:txBody>
          </p:sp>
        </p:grpSp>
      </p:grpSp>
    </p:spTree>
    <p:extLst>
      <p:ext uri="{BB962C8B-B14F-4D97-AF65-F5344CB8AC3E}">
        <p14:creationId xmlns:p14="http://schemas.microsoft.com/office/powerpoint/2010/main" val="972322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686E5-7183-9142-16E6-6EEF7899D3DB}"/>
            </a:ext>
          </a:extLst>
        </p:cNvPr>
        <p:cNvGrpSpPr/>
        <p:nvPr/>
      </p:nvGrpSpPr>
      <p:grpSpPr>
        <a:xfrm>
          <a:off x="0" y="0"/>
          <a:ext cx="0" cy="0"/>
          <a:chOff x="0" y="0"/>
          <a:chExt cx="0" cy="0"/>
        </a:xfrm>
      </p:grpSpPr>
      <p:sp>
        <p:nvSpPr>
          <p:cNvPr id="38" name="Θέση αριθμού διαφάνειας 37">
            <a:extLst>
              <a:ext uri="{FF2B5EF4-FFF2-40B4-BE49-F238E27FC236}">
                <a16:creationId xmlns:a16="http://schemas.microsoft.com/office/drawing/2014/main" id="{B06673B9-1CC9-997F-3DDA-3EF80EAB7C22}"/>
              </a:ext>
            </a:extLst>
          </p:cNvPr>
          <p:cNvSpPr>
            <a:spLocks noGrp="1"/>
          </p:cNvSpPr>
          <p:nvPr>
            <p:ph type="sldNum" sz="quarter" idx="12"/>
          </p:nvPr>
        </p:nvSpPr>
        <p:spPr/>
        <p:txBody>
          <a:bodyPr/>
          <a:lstStyle/>
          <a:p>
            <a:fld id="{5394CB1E-60E3-2B49-A9B4-3874959294BF}" type="slidenum">
              <a:rPr lang="el-GR" smtClean="0"/>
              <a:pPr/>
              <a:t>14</a:t>
            </a:fld>
            <a:endParaRPr lang="el-GR" dirty="0"/>
          </a:p>
        </p:txBody>
      </p:sp>
      <p:sp>
        <p:nvSpPr>
          <p:cNvPr id="7" name="TextBox 17">
            <a:extLst>
              <a:ext uri="{FF2B5EF4-FFF2-40B4-BE49-F238E27FC236}">
                <a16:creationId xmlns:a16="http://schemas.microsoft.com/office/drawing/2014/main" id="{35BD2F8F-9743-A624-4A59-4C10ED7500B1}"/>
              </a:ext>
            </a:extLst>
          </p:cNvPr>
          <p:cNvSpPr txBox="1">
            <a:spLocks noChangeArrowheads="1"/>
          </p:cNvSpPr>
          <p:nvPr/>
        </p:nvSpPr>
        <p:spPr bwMode="auto">
          <a:xfrm>
            <a:off x="587141" y="544120"/>
            <a:ext cx="6545179" cy="707886"/>
          </a:xfrm>
          <a:prstGeom prst="rect">
            <a:avLst/>
          </a:prstGeom>
          <a:solidFill>
            <a:srgbClr val="1054D9"/>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l-GR" altLang="el-GR" sz="2000" b="1" dirty="0">
                <a:solidFill>
                  <a:schemeClr val="bg1"/>
                </a:solidFill>
                <a:latin typeface="+mn-lt"/>
              </a:rPr>
              <a:t>4. Ψηφιακή χαρτογράφηση και καθοδήγηση σε όλους τους σταθμούς Μετρό Αθήνας και Θεσσαλονίκης (5,5 εκατ. €)</a:t>
            </a:r>
          </a:p>
        </p:txBody>
      </p:sp>
      <p:pic>
        <p:nvPicPr>
          <p:cNvPr id="9" name="Εικόνα 8">
            <a:extLst>
              <a:ext uri="{FF2B5EF4-FFF2-40B4-BE49-F238E27FC236}">
                <a16:creationId xmlns:a16="http://schemas.microsoft.com/office/drawing/2014/main" id="{67A83C42-2874-543E-9F0E-1BC32811281E}"/>
              </a:ext>
            </a:extLst>
          </p:cNvPr>
          <p:cNvPicPr>
            <a:picLocks noChangeAspect="1"/>
          </p:cNvPicPr>
          <p:nvPr/>
        </p:nvPicPr>
        <p:blipFill>
          <a:blip r:embed="rId9"/>
          <a:srcRect l="13699" t="5915" r="11094" b="19607"/>
          <a:stretch>
            <a:fillRect/>
          </a:stretch>
        </p:blipFill>
        <p:spPr>
          <a:xfrm>
            <a:off x="7584141" y="0"/>
            <a:ext cx="4607859" cy="6858000"/>
          </a:xfrm>
          <a:prstGeom prst="rect">
            <a:avLst/>
          </a:prstGeom>
        </p:spPr>
      </p:pic>
      <p:sp>
        <p:nvSpPr>
          <p:cNvPr id="2" name="TextBox 1">
            <a:extLst>
              <a:ext uri="{FF2B5EF4-FFF2-40B4-BE49-F238E27FC236}">
                <a16:creationId xmlns:a16="http://schemas.microsoft.com/office/drawing/2014/main" id="{156954DF-9F3E-8F79-809C-ABDD6E94A777}"/>
              </a:ext>
            </a:extLst>
          </p:cNvPr>
          <p:cNvSpPr txBox="1"/>
          <p:nvPr/>
        </p:nvSpPr>
        <p:spPr>
          <a:xfrm>
            <a:off x="500514" y="1378468"/>
            <a:ext cx="6631806" cy="3647152"/>
          </a:xfrm>
          <a:prstGeom prst="rect">
            <a:avLst/>
          </a:prstGeom>
          <a:noFill/>
        </p:spPr>
        <p:txBody>
          <a:bodyPr wrap="square">
            <a:spAutoFit/>
          </a:bodyPr>
          <a:lstStyle/>
          <a:p>
            <a:pPr marL="285750" lvl="0" indent="-285750" algn="just">
              <a:buFont typeface="Arial" panose="020B0604020202020204" pitchFamily="34" charset="0"/>
              <a:buChar char="•"/>
            </a:pPr>
            <a:endParaRPr lang="el-GR" sz="1500" b="1" dirty="0">
              <a:solidFill>
                <a:srgbClr val="FF8001"/>
              </a:solidFill>
              <a:latin typeface="PF Bague Sans Pro" panose="02000503000000020003" pitchFamily="2" charset="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b="1" dirty="0">
                <a:solidFill>
                  <a:srgbClr val="FF8001"/>
                </a:solidFill>
                <a:ea typeface="Calibri" panose="020F0502020204030204" pitchFamily="34" charset="0"/>
                <a:cs typeface="Times New Roman" panose="02020603050405020304" pitchFamily="18" charset="0"/>
              </a:rPr>
              <a:t>Α</a:t>
            </a:r>
            <a:r>
              <a:rPr lang="el-GR" b="1" dirty="0">
                <a:solidFill>
                  <a:srgbClr val="FF8001"/>
                </a:solidFill>
                <a:effectLst/>
                <a:ea typeface="Calibri" panose="020F0502020204030204" pitchFamily="34" charset="0"/>
                <a:cs typeface="Times New Roman" panose="02020603050405020304" pitchFamily="18" charset="0"/>
              </a:rPr>
              <a:t>νάπτυξη και προσαρμογή </a:t>
            </a:r>
            <a:r>
              <a:rPr lang="el-GR" b="1" dirty="0" err="1">
                <a:solidFill>
                  <a:srgbClr val="FF8001"/>
                </a:solidFill>
                <a:effectLst/>
                <a:ea typeface="Calibri" panose="020F0502020204030204" pitchFamily="34" charset="0"/>
                <a:cs typeface="Times New Roman" panose="02020603050405020304" pitchFamily="18" charset="0"/>
              </a:rPr>
              <a:t>λογισµικού</a:t>
            </a:r>
            <a:r>
              <a:rPr lang="el-GR" b="1" dirty="0">
                <a:solidFill>
                  <a:srgbClr val="FF8001"/>
                </a:solidFill>
                <a:effectLst/>
                <a:ea typeface="Calibri" panose="020F0502020204030204" pitchFamily="34" charset="0"/>
                <a:cs typeface="Times New Roman" panose="02020603050405020304" pitchFamily="18" charset="0"/>
              </a:rPr>
              <a:t> εσωτερικής πλοήγησης</a:t>
            </a:r>
            <a:r>
              <a:rPr lang="el-GR" b="1" dirty="0">
                <a:effectLst/>
                <a:ea typeface="Calibri" panose="020F0502020204030204" pitchFamily="34" charset="0"/>
                <a:cs typeface="Times New Roman" panose="02020603050405020304" pitchFamily="18" charset="0"/>
              </a:rPr>
              <a:t>,</a:t>
            </a:r>
            <a:r>
              <a:rPr lang="el-GR" b="1" dirty="0">
                <a:ea typeface="Calibri" panose="020F0502020204030204" pitchFamily="34" charset="0"/>
                <a:cs typeface="Times New Roman" panose="02020603050405020304" pitchFamily="18" charset="0"/>
              </a:rPr>
              <a:t> µε </a:t>
            </a:r>
            <a:r>
              <a:rPr lang="el-GR" b="1" dirty="0">
                <a:effectLst/>
                <a:ea typeface="Calibri" panose="020F0502020204030204" pitchFamily="34" charset="0"/>
                <a:cs typeface="Times New Roman" panose="02020603050405020304" pitchFamily="18" charset="0"/>
              </a:rPr>
              <a:t>χρήση τεχνητής </a:t>
            </a:r>
            <a:r>
              <a:rPr lang="el-GR" b="1" dirty="0" err="1">
                <a:effectLst/>
                <a:ea typeface="Calibri" panose="020F0502020204030204" pitchFamily="34" charset="0"/>
                <a:cs typeface="Times New Roman" panose="02020603050405020304" pitchFamily="18" charset="0"/>
              </a:rPr>
              <a:t>νοηµοσύνης</a:t>
            </a:r>
            <a:r>
              <a:rPr lang="el-GR" b="1" dirty="0">
                <a:effectLst/>
                <a:ea typeface="Calibri" panose="020F0502020204030204" pitchFamily="34" charset="0"/>
                <a:cs typeface="Times New Roman" panose="02020603050405020304" pitchFamily="18" charset="0"/>
              </a:rPr>
              <a:t>, </a:t>
            </a:r>
            <a:r>
              <a:rPr lang="el-GR" b="1" dirty="0" err="1">
                <a:ea typeface="Calibri" panose="020F0502020204030204" pitchFamily="34" charset="0"/>
                <a:cs typeface="Times New Roman" panose="02020603050405020304" pitchFamily="18" charset="0"/>
              </a:rPr>
              <a:t>προσαρµοσµένη</a:t>
            </a:r>
            <a:r>
              <a:rPr lang="el-GR" b="1" dirty="0">
                <a:ea typeface="Calibri" panose="020F0502020204030204" pitchFamily="34" charset="0"/>
                <a:cs typeface="Times New Roman" panose="02020603050405020304" pitchFamily="18" charset="0"/>
              </a:rPr>
              <a:t> σε διαφορετικά προφίλ αναπηρίας, </a:t>
            </a:r>
            <a:r>
              <a:rPr lang="el-GR" b="1" dirty="0">
                <a:effectLst/>
                <a:ea typeface="Calibri" panose="020F0502020204030204" pitchFamily="34" charset="0"/>
                <a:cs typeface="Times New Roman" panose="02020603050405020304" pitchFamily="18" charset="0"/>
              </a:rPr>
              <a:t>η οποία θα παρέχει καθοδήγηση </a:t>
            </a:r>
            <a:r>
              <a:rPr lang="el-GR" b="1" dirty="0" err="1">
                <a:effectLst/>
                <a:ea typeface="Calibri" panose="020F0502020204030204" pitchFamily="34" charset="0"/>
                <a:cs typeface="Times New Roman" panose="02020603050405020304" pitchFamily="18" charset="0"/>
              </a:rPr>
              <a:t>βήµα-προς-βήµα</a:t>
            </a:r>
            <a:r>
              <a:rPr lang="el-GR" b="1" dirty="0">
                <a:effectLst/>
                <a:ea typeface="Calibri" panose="020F0502020204030204" pitchFamily="34" charset="0"/>
                <a:cs typeface="Times New Roman" panose="02020603050405020304" pitchFamily="18" charset="0"/>
              </a:rPr>
              <a:t> για όλους τους χρήστες και </a:t>
            </a:r>
            <a:r>
              <a:rPr lang="el-GR" b="1" dirty="0">
                <a:ea typeface="Calibri" panose="020F0502020204030204" pitchFamily="34" charset="0"/>
                <a:cs typeface="Times New Roman" panose="02020603050405020304" pitchFamily="18" charset="0"/>
              </a:rPr>
              <a:t>εγκατάσταση του απαραίτητου </a:t>
            </a:r>
            <a:r>
              <a:rPr lang="el-GR" b="1" dirty="0" err="1">
                <a:ea typeface="Calibri" panose="020F0502020204030204" pitchFamily="34" charset="0"/>
                <a:cs typeface="Times New Roman" panose="02020603050405020304" pitchFamily="18" charset="0"/>
              </a:rPr>
              <a:t>εξοπλισµού</a:t>
            </a:r>
            <a:r>
              <a:rPr lang="el-GR" b="1" dirty="0">
                <a:ea typeface="Calibri" panose="020F0502020204030204" pitchFamily="34" charset="0"/>
                <a:cs typeface="Times New Roman" panose="02020603050405020304" pitchFamily="18" charset="0"/>
              </a:rPr>
              <a:t>.</a:t>
            </a:r>
            <a:endParaRPr lang="el-GR" b="1" dirty="0">
              <a:effectLst/>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endParaRPr lang="el-GR" b="1" dirty="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b="1" dirty="0">
                <a:effectLst/>
                <a:ea typeface="Calibri" panose="020F0502020204030204" pitchFamily="34" charset="0"/>
                <a:cs typeface="Times New Roman" panose="02020603050405020304" pitchFamily="18" charset="0"/>
              </a:rPr>
              <a:t>Διασφάλιση πλήρους προσβασιμότητας στους 67 </a:t>
            </a:r>
            <a:r>
              <a:rPr lang="el-GR" b="1" dirty="0" err="1">
                <a:effectLst/>
                <a:ea typeface="Calibri" panose="020F0502020204030204" pitchFamily="34" charset="0"/>
                <a:cs typeface="Times New Roman" panose="02020603050405020304" pitchFamily="18" charset="0"/>
              </a:rPr>
              <a:t>σταθµούς</a:t>
            </a:r>
            <a:r>
              <a:rPr lang="el-GR" b="1" dirty="0">
                <a:effectLst/>
                <a:ea typeface="Calibri" panose="020F0502020204030204" pitchFamily="34" charset="0"/>
                <a:cs typeface="Times New Roman" panose="02020603050405020304" pitchFamily="18" charset="0"/>
              </a:rPr>
              <a:t> του Μετρό της Αθήνας και στους 18 </a:t>
            </a:r>
            <a:r>
              <a:rPr lang="el-GR" b="1" dirty="0" err="1">
                <a:effectLst/>
                <a:ea typeface="Calibri" panose="020F0502020204030204" pitchFamily="34" charset="0"/>
                <a:cs typeface="Times New Roman" panose="02020603050405020304" pitchFamily="18" charset="0"/>
              </a:rPr>
              <a:t>σταθµούς</a:t>
            </a:r>
            <a:r>
              <a:rPr lang="el-GR" b="1" dirty="0">
                <a:effectLst/>
                <a:ea typeface="Calibri" panose="020F0502020204030204" pitchFamily="34" charset="0"/>
                <a:cs typeface="Times New Roman" panose="02020603050405020304" pitchFamily="18" charset="0"/>
              </a:rPr>
              <a:t> του Μετρό Θεσσαλονίκης.</a:t>
            </a:r>
          </a:p>
          <a:p>
            <a:pPr marL="285750" lvl="0" indent="-285750" algn="just">
              <a:buFont typeface="Arial" panose="020B0604020202020204" pitchFamily="34" charset="0"/>
              <a:buChar char="•"/>
            </a:pPr>
            <a:endParaRPr lang="el-GR" b="1" dirty="0">
              <a:effectLst/>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b="1" dirty="0">
                <a:ea typeface="Calibri" panose="020F0502020204030204" pitchFamily="34" charset="0"/>
                <a:cs typeface="Times New Roman" panose="02020603050405020304" pitchFamily="18" charset="0"/>
              </a:rPr>
              <a:t>Β</a:t>
            </a:r>
            <a:r>
              <a:rPr lang="el-GR" b="1" dirty="0">
                <a:effectLst/>
                <a:ea typeface="Calibri" panose="020F0502020204030204" pitchFamily="34" charset="0"/>
                <a:cs typeface="Times New Roman" panose="02020603050405020304" pitchFamily="18" charset="0"/>
              </a:rPr>
              <a:t>ασίζεται στην </a:t>
            </a:r>
            <a:r>
              <a:rPr lang="el-GR" b="1" dirty="0" err="1">
                <a:solidFill>
                  <a:srgbClr val="FF8001"/>
                </a:solidFill>
                <a:effectLst/>
                <a:ea typeface="Calibri" panose="020F0502020204030204" pitchFamily="34" charset="0"/>
                <a:cs typeface="Times New Roman" panose="02020603050405020304" pitchFamily="18" charset="0"/>
              </a:rPr>
              <a:t>επιτυχηµένη</a:t>
            </a:r>
            <a:r>
              <a:rPr lang="el-GR" b="1" dirty="0">
                <a:solidFill>
                  <a:srgbClr val="FF8001"/>
                </a:solidFill>
                <a:effectLst/>
                <a:ea typeface="Calibri" panose="020F0502020204030204" pitchFamily="34" charset="0"/>
                <a:cs typeface="Times New Roman" panose="02020603050405020304" pitchFamily="18" charset="0"/>
              </a:rPr>
              <a:t> πιλοτική </a:t>
            </a:r>
            <a:r>
              <a:rPr lang="el-GR" b="1" dirty="0" err="1">
                <a:solidFill>
                  <a:srgbClr val="FF8001"/>
                </a:solidFill>
                <a:effectLst/>
                <a:ea typeface="Calibri" panose="020F0502020204030204" pitchFamily="34" charset="0"/>
                <a:cs typeface="Times New Roman" panose="02020603050405020304" pitchFamily="18" charset="0"/>
              </a:rPr>
              <a:t>εφαρµογή</a:t>
            </a:r>
            <a:r>
              <a:rPr lang="el-GR" b="1" dirty="0">
                <a:solidFill>
                  <a:srgbClr val="FF8001"/>
                </a:solidFill>
                <a:effectLst/>
                <a:ea typeface="Calibri" panose="020F0502020204030204" pitchFamily="34" charset="0"/>
                <a:cs typeface="Times New Roman" panose="02020603050405020304" pitchFamily="18" charset="0"/>
              </a:rPr>
              <a:t> στον </a:t>
            </a:r>
            <a:r>
              <a:rPr lang="el-GR" b="1" dirty="0" err="1">
                <a:solidFill>
                  <a:srgbClr val="FF8001"/>
                </a:solidFill>
                <a:effectLst/>
                <a:ea typeface="Calibri" panose="020F0502020204030204" pitchFamily="34" charset="0"/>
                <a:cs typeface="Times New Roman" panose="02020603050405020304" pitchFamily="18" charset="0"/>
              </a:rPr>
              <a:t>σταθµό</a:t>
            </a:r>
            <a:r>
              <a:rPr lang="el-GR" b="1" dirty="0">
                <a:solidFill>
                  <a:srgbClr val="FF8001"/>
                </a:solidFill>
                <a:effectLst/>
                <a:ea typeface="Calibri" panose="020F0502020204030204" pitchFamily="34" charset="0"/>
                <a:cs typeface="Times New Roman" panose="02020603050405020304" pitchFamily="18" charset="0"/>
              </a:rPr>
              <a:t> Ακρόπολη</a:t>
            </a:r>
            <a:r>
              <a:rPr lang="el-GR" b="1" dirty="0">
                <a:effectLst/>
                <a:ea typeface="Calibri" panose="020F0502020204030204" pitchFamily="34" charset="0"/>
                <a:cs typeface="Times New Roman" panose="02020603050405020304" pitchFamily="18" charset="0"/>
              </a:rPr>
              <a:t> το 2024.</a:t>
            </a:r>
            <a:endParaRPr lang="el-GR" b="1" dirty="0">
              <a:ea typeface="Calibri" panose="020F0502020204030204" pitchFamily="34" charset="0"/>
              <a:cs typeface="Times New Roman" panose="02020603050405020304" pitchFamily="18" charset="0"/>
            </a:endParaRPr>
          </a:p>
        </p:txBody>
      </p:sp>
      <p:pic>
        <p:nvPicPr>
          <p:cNvPr id="4" name="Εικόνα 3">
            <a:extLst>
              <a:ext uri="{FF2B5EF4-FFF2-40B4-BE49-F238E27FC236}">
                <a16:creationId xmlns:a16="http://schemas.microsoft.com/office/drawing/2014/main" id="{6E242164-1E21-57EA-990C-274926A94294}"/>
              </a:ext>
            </a:extLst>
          </p:cNvPr>
          <p:cNvPicPr>
            <a:picLocks noChangeAspect="1"/>
          </p:cNvPicPr>
          <p:nvPr/>
        </p:nvPicPr>
        <p:blipFill>
          <a:blip r:embed="rId10"/>
          <a:srcRect t="8269" r="23327" b="15715"/>
          <a:stretch>
            <a:fillRect/>
          </a:stretch>
        </p:blipFill>
        <p:spPr>
          <a:xfrm>
            <a:off x="7584141" y="0"/>
            <a:ext cx="4607859" cy="6858000"/>
          </a:xfrm>
          <a:prstGeom prst="rect">
            <a:avLst/>
          </a:prstGeom>
        </p:spPr>
      </p:pic>
      <p:sp>
        <p:nvSpPr>
          <p:cNvPr id="6" name="Ορθογώνιο 5">
            <a:extLst>
              <a:ext uri="{FF2B5EF4-FFF2-40B4-BE49-F238E27FC236}">
                <a16:creationId xmlns:a16="http://schemas.microsoft.com/office/drawing/2014/main" id="{E3B7028E-8534-CFD7-1D4B-229103D14FAD}"/>
              </a:ext>
            </a:extLst>
          </p:cNvPr>
          <p:cNvSpPr/>
          <p:nvPr/>
        </p:nvSpPr>
        <p:spPr>
          <a:xfrm>
            <a:off x="7584141" y="0"/>
            <a:ext cx="4607860" cy="6858000"/>
          </a:xfrm>
          <a:prstGeom prst="rect">
            <a:avLst/>
          </a:prstGeom>
          <a:solidFill>
            <a:srgbClr val="002060">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solidFill>
                <a:srgbClr val="002060"/>
              </a:solidFill>
              <a:latin typeface="☞NOIR PRO" pitchFamily="2" charset="0"/>
            </a:endParaRPr>
          </a:p>
        </p:txBody>
      </p:sp>
      <p:sp>
        <p:nvSpPr>
          <p:cNvPr id="3" name="Ορθογώνιο 2">
            <a:extLst>
              <a:ext uri="{FF2B5EF4-FFF2-40B4-BE49-F238E27FC236}">
                <a16:creationId xmlns:a16="http://schemas.microsoft.com/office/drawing/2014/main" id="{89CC859A-AFA2-F2C6-A49E-FF0C0B9A216A}"/>
              </a:ext>
            </a:extLst>
          </p:cNvPr>
          <p:cNvSpPr/>
          <p:nvPr/>
        </p:nvSpPr>
        <p:spPr>
          <a:xfrm>
            <a:off x="0" y="2499360"/>
            <a:ext cx="152400" cy="1859280"/>
          </a:xfrm>
          <a:prstGeom prst="rect">
            <a:avLst/>
          </a:prstGeom>
          <a:solidFill>
            <a:srgbClr val="2A6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grpSp>
        <p:nvGrpSpPr>
          <p:cNvPr id="5" name="Group 4">
            <a:extLst>
              <a:ext uri="{FF2B5EF4-FFF2-40B4-BE49-F238E27FC236}">
                <a16:creationId xmlns:a16="http://schemas.microsoft.com/office/drawing/2014/main" id="{396CAF9F-84CA-8F88-88BA-BCC070E1CB2E}"/>
              </a:ext>
            </a:extLst>
          </p:cNvPr>
          <p:cNvGrpSpPr/>
          <p:nvPr/>
        </p:nvGrpSpPr>
        <p:grpSpPr>
          <a:xfrm>
            <a:off x="1218761" y="5332040"/>
            <a:ext cx="5195311" cy="1191428"/>
            <a:chOff x="322263" y="2776788"/>
            <a:chExt cx="11549061" cy="2632286"/>
          </a:xfrm>
        </p:grpSpPr>
        <p:sp>
          <p:nvSpPr>
            <p:cNvPr id="8" name="Rectangle 7">
              <a:extLst>
                <a:ext uri="{FF2B5EF4-FFF2-40B4-BE49-F238E27FC236}">
                  <a16:creationId xmlns:a16="http://schemas.microsoft.com/office/drawing/2014/main" id="{D1F9C88C-8159-B09D-5D16-7E6FE7046436}"/>
                </a:ext>
              </a:extLst>
            </p:cNvPr>
            <p:cNvSpPr/>
            <p:nvPr/>
          </p:nvSpPr>
          <p:spPr>
            <a:xfrm>
              <a:off x="322263" y="3621083"/>
              <a:ext cx="11549061" cy="360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0" name="Rectangle 9">
              <a:extLst>
                <a:ext uri="{FF2B5EF4-FFF2-40B4-BE49-F238E27FC236}">
                  <a16:creationId xmlns:a16="http://schemas.microsoft.com/office/drawing/2014/main" id="{ACC94404-B9EB-7DEF-9C7F-F1ADFAFBB906}"/>
                </a:ext>
              </a:extLst>
            </p:cNvPr>
            <p:cNvSpPr/>
            <p:nvPr/>
          </p:nvSpPr>
          <p:spPr>
            <a:xfrm>
              <a:off x="822419"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 name="Rectangle 10">
              <a:extLst>
                <a:ext uri="{FF2B5EF4-FFF2-40B4-BE49-F238E27FC236}">
                  <a16:creationId xmlns:a16="http://schemas.microsoft.com/office/drawing/2014/main" id="{5A6D1B3E-9E8F-FC9C-E76B-AD16275F5F38}"/>
                </a:ext>
              </a:extLst>
            </p:cNvPr>
            <p:cNvSpPr/>
            <p:nvPr/>
          </p:nvSpPr>
          <p:spPr>
            <a:xfrm>
              <a:off x="4338669"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2" name="Rectangle 11">
              <a:extLst>
                <a:ext uri="{FF2B5EF4-FFF2-40B4-BE49-F238E27FC236}">
                  <a16:creationId xmlns:a16="http://schemas.microsoft.com/office/drawing/2014/main" id="{E0CEEA11-D698-7AE8-9FC1-8CB5EF687BAF}"/>
                </a:ext>
              </a:extLst>
            </p:cNvPr>
            <p:cNvSpPr/>
            <p:nvPr/>
          </p:nvSpPr>
          <p:spPr>
            <a:xfrm>
              <a:off x="7854918"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nvGrpSpPr>
            <p:cNvPr id="13" name="Ομάδα 16">
              <a:extLst>
                <a:ext uri="{FF2B5EF4-FFF2-40B4-BE49-F238E27FC236}">
                  <a16:creationId xmlns:a16="http://schemas.microsoft.com/office/drawing/2014/main" id="{717394BF-822A-BB12-EE87-191619680620}"/>
                </a:ext>
              </a:extLst>
            </p:cNvPr>
            <p:cNvGrpSpPr/>
            <p:nvPr/>
          </p:nvGrpSpPr>
          <p:grpSpPr>
            <a:xfrm>
              <a:off x="669507" y="2776788"/>
              <a:ext cx="3361143" cy="2632286"/>
              <a:chOff x="1226963" y="2776788"/>
              <a:chExt cx="3361143" cy="2632286"/>
            </a:xfrm>
          </p:grpSpPr>
          <p:sp>
            <p:nvSpPr>
              <p:cNvPr id="22" name="Rectangle 21">
                <a:extLst>
                  <a:ext uri="{FF2B5EF4-FFF2-40B4-BE49-F238E27FC236}">
                    <a16:creationId xmlns:a16="http://schemas.microsoft.com/office/drawing/2014/main" id="{3A54182B-3C24-8C7E-B45E-1F98B962EEB1}"/>
                  </a:ext>
                </a:extLst>
              </p:cNvPr>
              <p:cNvSpPr>
                <a:spLocks noChangeAspect="1"/>
              </p:cNvSpPr>
              <p:nvPr>
                <p:custDataLst>
                  <p:tags r:id="rId5"/>
                </p:custDataLst>
              </p:nvPr>
            </p:nvSpPr>
            <p:spPr>
              <a:xfrm>
                <a:off x="2084492" y="2776788"/>
                <a:ext cx="2087999" cy="752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US" sz="1600" b="1" dirty="0">
                    <a:solidFill>
                      <a:schemeClr val="accent1"/>
                    </a:solidFill>
                  </a:rPr>
                  <a:t>Q</a:t>
                </a:r>
                <a:r>
                  <a:rPr lang="el-GR" sz="1600" b="1" dirty="0">
                    <a:solidFill>
                      <a:schemeClr val="accent1"/>
                    </a:solidFill>
                  </a:rPr>
                  <a:t>3 2026</a:t>
                </a:r>
                <a:endParaRPr lang="en-GB" sz="1600" b="1" dirty="0">
                  <a:solidFill>
                    <a:schemeClr val="accent1"/>
                  </a:solidFill>
                </a:endParaRPr>
              </a:p>
            </p:txBody>
          </p:sp>
          <p:sp>
            <p:nvSpPr>
              <p:cNvPr id="23" name="Rectangle 22">
                <a:extLst>
                  <a:ext uri="{FF2B5EF4-FFF2-40B4-BE49-F238E27FC236}">
                    <a16:creationId xmlns:a16="http://schemas.microsoft.com/office/drawing/2014/main" id="{F6A7DBAC-FADB-9FBC-765C-79A9DF12192D}"/>
                  </a:ext>
                </a:extLst>
              </p:cNvPr>
              <p:cNvSpPr>
                <a:spLocks noChangeAspect="1"/>
              </p:cNvSpPr>
              <p:nvPr>
                <p:custDataLst>
                  <p:tags r:id="rId6"/>
                </p:custDataLst>
              </p:nvPr>
            </p:nvSpPr>
            <p:spPr>
              <a:xfrm>
                <a:off x="1226963" y="4112278"/>
                <a:ext cx="3361143" cy="1296796"/>
              </a:xfrm>
              <a:prstGeom prst="rect">
                <a:avLst/>
              </a:prstGeom>
            </p:spPr>
            <p:txBody>
              <a:bodyPr wrap="square" lIns="90000" tIns="46800" rIns="90000" bIns="46800">
                <a:spAutoFit/>
              </a:bodyPr>
              <a:lstStyle/>
              <a:p>
                <a:pPr algn="ctr">
                  <a:spcBef>
                    <a:spcPts val="300"/>
                  </a:spcBef>
                  <a:spcAft>
                    <a:spcPts val="300"/>
                  </a:spcAft>
                </a:pPr>
                <a:r>
                  <a:rPr lang="el-GR" sz="1600" b="1" dirty="0">
                    <a:solidFill>
                      <a:srgbClr val="2A62DD"/>
                    </a:solidFill>
                    <a:cs typeface="+mn-ea"/>
                    <a:sym typeface="+mn-lt"/>
                  </a:rPr>
                  <a:t>Προκήρυξη διαγωνισμού</a:t>
                </a:r>
                <a:endParaRPr lang="en-GB" sz="1600" b="1" dirty="0">
                  <a:solidFill>
                    <a:srgbClr val="2A62DD"/>
                  </a:solidFill>
                  <a:cs typeface="+mn-ea"/>
                  <a:sym typeface="+mn-lt"/>
                </a:endParaRPr>
              </a:p>
            </p:txBody>
          </p:sp>
          <p:sp>
            <p:nvSpPr>
              <p:cNvPr id="24" name="Oval 23">
                <a:extLst>
                  <a:ext uri="{FF2B5EF4-FFF2-40B4-BE49-F238E27FC236}">
                    <a16:creationId xmlns:a16="http://schemas.microsoft.com/office/drawing/2014/main" id="{E4702E3D-92BA-5177-A28B-D4D752EDC03B}"/>
                  </a:ext>
                </a:extLst>
              </p:cNvPr>
              <p:cNvSpPr/>
              <p:nvPr/>
            </p:nvSpPr>
            <p:spPr>
              <a:xfrm>
                <a:off x="3128496" y="3697388"/>
                <a:ext cx="207390"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grpSp>
          <p:nvGrpSpPr>
            <p:cNvPr id="14" name="Ομάδα 18">
              <a:extLst>
                <a:ext uri="{FF2B5EF4-FFF2-40B4-BE49-F238E27FC236}">
                  <a16:creationId xmlns:a16="http://schemas.microsoft.com/office/drawing/2014/main" id="{7021EAAE-7CF1-0F9A-A683-0C4BD1D7AA83}"/>
                </a:ext>
              </a:extLst>
            </p:cNvPr>
            <p:cNvGrpSpPr/>
            <p:nvPr/>
          </p:nvGrpSpPr>
          <p:grpSpPr>
            <a:xfrm>
              <a:off x="4234974" y="2791973"/>
              <a:ext cx="3361143" cy="2408284"/>
              <a:chOff x="4060180" y="2791973"/>
              <a:chExt cx="3361143" cy="2408284"/>
            </a:xfrm>
          </p:grpSpPr>
          <p:sp>
            <p:nvSpPr>
              <p:cNvPr id="19" name="Rectangle 18">
                <a:extLst>
                  <a:ext uri="{FF2B5EF4-FFF2-40B4-BE49-F238E27FC236}">
                    <a16:creationId xmlns:a16="http://schemas.microsoft.com/office/drawing/2014/main" id="{A0D1B0EE-CA51-B439-935D-1E7EAB867135}"/>
                  </a:ext>
                </a:extLst>
              </p:cNvPr>
              <p:cNvSpPr>
                <a:spLocks noChangeAspect="1"/>
              </p:cNvSpPr>
              <p:nvPr>
                <p:custDataLst>
                  <p:tags r:id="rId3"/>
                </p:custDataLst>
              </p:nvPr>
            </p:nvSpPr>
            <p:spPr>
              <a:xfrm>
                <a:off x="4878000" y="2791973"/>
                <a:ext cx="2087999" cy="752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US" sz="1600" b="1" dirty="0">
                    <a:solidFill>
                      <a:schemeClr val="accent2"/>
                    </a:solidFill>
                  </a:rPr>
                  <a:t>Q</a:t>
                </a:r>
                <a:r>
                  <a:rPr lang="el-GR" sz="1600" b="1" dirty="0">
                    <a:solidFill>
                      <a:schemeClr val="accent2"/>
                    </a:solidFill>
                  </a:rPr>
                  <a:t>1</a:t>
                </a:r>
                <a:r>
                  <a:rPr lang="en-US" sz="1600" b="1" dirty="0">
                    <a:solidFill>
                      <a:schemeClr val="accent2"/>
                    </a:solidFill>
                  </a:rPr>
                  <a:t> 2027</a:t>
                </a:r>
                <a:r>
                  <a:rPr lang="en-GB" sz="1600" b="1" dirty="0">
                    <a:solidFill>
                      <a:schemeClr val="accent2"/>
                    </a:solidFill>
                  </a:rPr>
                  <a:t> </a:t>
                </a:r>
              </a:p>
            </p:txBody>
          </p:sp>
          <p:sp>
            <p:nvSpPr>
              <p:cNvPr id="20" name="Oval 19">
                <a:extLst>
                  <a:ext uri="{FF2B5EF4-FFF2-40B4-BE49-F238E27FC236}">
                    <a16:creationId xmlns:a16="http://schemas.microsoft.com/office/drawing/2014/main" id="{09363411-A571-D6F8-C477-23CDE4F6376C}"/>
                  </a:ext>
                </a:extLst>
              </p:cNvPr>
              <p:cNvSpPr/>
              <p:nvPr/>
            </p:nvSpPr>
            <p:spPr>
              <a:xfrm>
                <a:off x="5818305" y="3697388"/>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1" name="01-05">
                <a:extLst>
                  <a:ext uri="{FF2B5EF4-FFF2-40B4-BE49-F238E27FC236}">
                    <a16:creationId xmlns:a16="http://schemas.microsoft.com/office/drawing/2014/main" id="{EB1C01C5-27EE-C6B5-AA3D-6F68C514C129}"/>
                  </a:ext>
                </a:extLst>
              </p:cNvPr>
              <p:cNvSpPr txBox="1">
                <a:spLocks noChangeAspect="1"/>
              </p:cNvSpPr>
              <p:nvPr>
                <p:custDataLst>
                  <p:tags r:id="rId4"/>
                </p:custDataLst>
              </p:nvPr>
            </p:nvSpPr>
            <p:spPr>
              <a:xfrm>
                <a:off x="4060180" y="4112276"/>
                <a:ext cx="3361143" cy="108798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Bef>
                    <a:spcPts val="300"/>
                  </a:spcBef>
                  <a:spcAft>
                    <a:spcPts val="300"/>
                  </a:spcAft>
                </a:pPr>
                <a:r>
                  <a:rPr lang="el-GR" sz="1600" b="1" dirty="0">
                    <a:solidFill>
                      <a:schemeClr val="accent2"/>
                    </a:solidFill>
                    <a:cs typeface="+mn-ea"/>
                    <a:sym typeface="+mn-lt"/>
                  </a:rPr>
                  <a:t>Έναρξη εργασιών</a:t>
                </a:r>
                <a:endParaRPr lang="en-GB" sz="1600" b="1" dirty="0">
                  <a:solidFill>
                    <a:schemeClr val="accent2"/>
                  </a:solidFill>
                  <a:cs typeface="+mn-ea"/>
                  <a:sym typeface="+mn-lt"/>
                </a:endParaRPr>
              </a:p>
            </p:txBody>
          </p:sp>
        </p:grpSp>
        <p:grpSp>
          <p:nvGrpSpPr>
            <p:cNvPr id="15" name="Ομάδα 17">
              <a:extLst>
                <a:ext uri="{FF2B5EF4-FFF2-40B4-BE49-F238E27FC236}">
                  <a16:creationId xmlns:a16="http://schemas.microsoft.com/office/drawing/2014/main" id="{99021F1E-9DA1-28E5-29AB-4E4F3D49C189}"/>
                </a:ext>
              </a:extLst>
            </p:cNvPr>
            <p:cNvGrpSpPr/>
            <p:nvPr/>
          </p:nvGrpSpPr>
          <p:grpSpPr>
            <a:xfrm>
              <a:off x="7854658" y="2791973"/>
              <a:ext cx="3361143" cy="2408284"/>
              <a:chOff x="6947615" y="2791973"/>
              <a:chExt cx="3361143" cy="2408284"/>
            </a:xfrm>
          </p:grpSpPr>
          <p:sp>
            <p:nvSpPr>
              <p:cNvPr id="16" name="Rectangle 15">
                <a:extLst>
                  <a:ext uri="{FF2B5EF4-FFF2-40B4-BE49-F238E27FC236}">
                    <a16:creationId xmlns:a16="http://schemas.microsoft.com/office/drawing/2014/main" id="{BA7BB5D4-2B60-89AE-A5AE-DFA424B0C8ED}"/>
                  </a:ext>
                </a:extLst>
              </p:cNvPr>
              <p:cNvSpPr>
                <a:spLocks noChangeAspect="1"/>
              </p:cNvSpPr>
              <p:nvPr>
                <p:custDataLst>
                  <p:tags r:id="rId1"/>
                </p:custDataLst>
              </p:nvPr>
            </p:nvSpPr>
            <p:spPr>
              <a:xfrm>
                <a:off x="7662000" y="2791973"/>
                <a:ext cx="2087999" cy="752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GB" sz="1600" b="1" dirty="0">
                    <a:solidFill>
                      <a:schemeClr val="accent3"/>
                    </a:solidFill>
                  </a:rPr>
                  <a:t>Q</a:t>
                </a:r>
                <a:r>
                  <a:rPr lang="el-GR" sz="1600" b="1" dirty="0">
                    <a:solidFill>
                      <a:schemeClr val="accent3"/>
                    </a:solidFill>
                  </a:rPr>
                  <a:t>3</a:t>
                </a:r>
                <a:r>
                  <a:rPr lang="en-GB" sz="1600" b="1" dirty="0">
                    <a:solidFill>
                      <a:schemeClr val="accent3"/>
                    </a:solidFill>
                  </a:rPr>
                  <a:t> 20</a:t>
                </a:r>
                <a:r>
                  <a:rPr lang="el-GR" sz="1600" b="1" dirty="0">
                    <a:solidFill>
                      <a:schemeClr val="accent3"/>
                    </a:solidFill>
                  </a:rPr>
                  <a:t>28</a:t>
                </a:r>
                <a:endParaRPr lang="en-GB" sz="1600" b="1" dirty="0">
                  <a:solidFill>
                    <a:schemeClr val="accent3"/>
                  </a:solidFill>
                </a:endParaRPr>
              </a:p>
            </p:txBody>
          </p:sp>
          <p:sp>
            <p:nvSpPr>
              <p:cNvPr id="17" name="Oval 16">
                <a:extLst>
                  <a:ext uri="{FF2B5EF4-FFF2-40B4-BE49-F238E27FC236}">
                    <a16:creationId xmlns:a16="http://schemas.microsoft.com/office/drawing/2014/main" id="{252842E4-1103-48D0-78E3-4CD0E2D89500}"/>
                  </a:ext>
                </a:extLst>
              </p:cNvPr>
              <p:cNvSpPr/>
              <p:nvPr/>
            </p:nvSpPr>
            <p:spPr>
              <a:xfrm>
                <a:off x="8602305" y="3697388"/>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8" name="01-05">
                <a:extLst>
                  <a:ext uri="{FF2B5EF4-FFF2-40B4-BE49-F238E27FC236}">
                    <a16:creationId xmlns:a16="http://schemas.microsoft.com/office/drawing/2014/main" id="{B0979263-2773-1B8D-71CB-75808FD45DF7}"/>
                  </a:ext>
                </a:extLst>
              </p:cNvPr>
              <p:cNvSpPr txBox="1">
                <a:spLocks noChangeAspect="1"/>
              </p:cNvSpPr>
              <p:nvPr>
                <p:custDataLst>
                  <p:tags r:id="rId2"/>
                </p:custDataLst>
              </p:nvPr>
            </p:nvSpPr>
            <p:spPr>
              <a:xfrm>
                <a:off x="6947615" y="4112276"/>
                <a:ext cx="3361143" cy="108798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Bef>
                    <a:spcPts val="300"/>
                  </a:spcBef>
                  <a:spcAft>
                    <a:spcPts val="300"/>
                  </a:spcAft>
                </a:pPr>
                <a:r>
                  <a:rPr lang="el-GR" sz="1600" b="1" dirty="0">
                    <a:solidFill>
                      <a:schemeClr val="accent3"/>
                    </a:solidFill>
                    <a:cs typeface="+mn-ea"/>
                    <a:sym typeface="+mn-lt"/>
                  </a:rPr>
                  <a:t>Ολοκλήρωση του έργου</a:t>
                </a:r>
                <a:endParaRPr lang="en-GB" sz="1600" b="1" dirty="0">
                  <a:solidFill>
                    <a:schemeClr val="accent3"/>
                  </a:solidFill>
                  <a:cs typeface="+mn-ea"/>
                  <a:sym typeface="+mn-lt"/>
                </a:endParaRPr>
              </a:p>
            </p:txBody>
          </p:sp>
        </p:grpSp>
      </p:grpSp>
    </p:spTree>
    <p:extLst>
      <p:ext uri="{BB962C8B-B14F-4D97-AF65-F5344CB8AC3E}">
        <p14:creationId xmlns:p14="http://schemas.microsoft.com/office/powerpoint/2010/main" val="2052945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11FB5-C44D-74FF-0570-BE0AF2C65EFA}"/>
            </a:ext>
          </a:extLst>
        </p:cNvPr>
        <p:cNvGrpSpPr/>
        <p:nvPr/>
      </p:nvGrpSpPr>
      <p:grpSpPr>
        <a:xfrm>
          <a:off x="0" y="0"/>
          <a:ext cx="0" cy="0"/>
          <a:chOff x="0" y="0"/>
          <a:chExt cx="0" cy="0"/>
        </a:xfrm>
      </p:grpSpPr>
      <p:sp>
        <p:nvSpPr>
          <p:cNvPr id="7" name="TextBox 17">
            <a:extLst>
              <a:ext uri="{FF2B5EF4-FFF2-40B4-BE49-F238E27FC236}">
                <a16:creationId xmlns:a16="http://schemas.microsoft.com/office/drawing/2014/main" id="{B1D938E3-58C1-03DC-AB5F-0316516F6EB8}"/>
              </a:ext>
            </a:extLst>
          </p:cNvPr>
          <p:cNvSpPr txBox="1">
            <a:spLocks noChangeArrowheads="1"/>
          </p:cNvSpPr>
          <p:nvPr/>
        </p:nvSpPr>
        <p:spPr bwMode="auto">
          <a:xfrm>
            <a:off x="4764505" y="82347"/>
            <a:ext cx="6961828" cy="707886"/>
          </a:xfrm>
          <a:prstGeom prst="rect">
            <a:avLst/>
          </a:prstGeom>
          <a:solidFill>
            <a:srgbClr val="1054D9"/>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l-GR" altLang="el-GR" sz="2000" b="1" dirty="0">
                <a:solidFill>
                  <a:schemeClr val="bg1"/>
                </a:solidFill>
                <a:latin typeface="+mn-lt"/>
              </a:rPr>
              <a:t>5. Αναβάθμιση υποδομών σε 33 σταθμούς των Σιδηροδρόμων Ελλάδος (50 εκατ. €)</a:t>
            </a:r>
          </a:p>
        </p:txBody>
      </p:sp>
      <p:sp>
        <p:nvSpPr>
          <p:cNvPr id="5" name="TextBox 4">
            <a:extLst>
              <a:ext uri="{FF2B5EF4-FFF2-40B4-BE49-F238E27FC236}">
                <a16:creationId xmlns:a16="http://schemas.microsoft.com/office/drawing/2014/main" id="{35E0B886-FC45-77CC-F443-2F9D7799E631}"/>
              </a:ext>
            </a:extLst>
          </p:cNvPr>
          <p:cNvSpPr txBox="1"/>
          <p:nvPr/>
        </p:nvSpPr>
        <p:spPr>
          <a:xfrm>
            <a:off x="4831882" y="714767"/>
            <a:ext cx="6894451" cy="4555093"/>
          </a:xfrm>
          <a:prstGeom prst="rect">
            <a:avLst/>
          </a:prstGeom>
          <a:noFill/>
        </p:spPr>
        <p:txBody>
          <a:bodyPr wrap="square">
            <a:spAutoFit/>
          </a:bodyPr>
          <a:lstStyle/>
          <a:p>
            <a:pPr marL="285750" lvl="0" indent="-285750" algn="just">
              <a:buFont typeface="Arial" panose="020B0604020202020204" pitchFamily="34" charset="0"/>
              <a:buChar char="•"/>
            </a:pPr>
            <a:endParaRPr lang="el-GR" sz="1200" b="1" dirty="0">
              <a:effectLst/>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sz="1700" b="1" dirty="0">
                <a:solidFill>
                  <a:srgbClr val="FF8001"/>
                </a:solidFill>
                <a:ea typeface="Calibri" panose="020F0502020204030204" pitchFamily="34" charset="0"/>
                <a:cs typeface="Times New Roman" panose="02020603050405020304" pitchFamily="18" charset="0"/>
              </a:rPr>
              <a:t>Έ</a:t>
            </a:r>
            <a:r>
              <a:rPr lang="el-GR" sz="1700" b="1" dirty="0">
                <a:solidFill>
                  <a:srgbClr val="FF8001"/>
                </a:solidFill>
                <a:effectLst/>
                <a:ea typeface="Calibri" panose="020F0502020204030204" pitchFamily="34" charset="0"/>
                <a:cs typeface="Times New Roman" panose="02020603050405020304" pitchFamily="18" charset="0"/>
              </a:rPr>
              <a:t>χει ήδη ξεκινήσει η εκπόνηση µ</a:t>
            </a:r>
            <a:r>
              <a:rPr lang="el-GR" sz="1700" b="1" dirty="0" err="1">
                <a:solidFill>
                  <a:srgbClr val="FF8001"/>
                </a:solidFill>
                <a:effectLst/>
                <a:ea typeface="Calibri" panose="020F0502020204030204" pitchFamily="34" charset="0"/>
                <a:cs typeface="Times New Roman" panose="02020603050405020304" pitchFamily="18" charset="0"/>
              </a:rPr>
              <a:t>ελετών</a:t>
            </a:r>
            <a:r>
              <a:rPr lang="el-GR" sz="1700" b="1" dirty="0">
                <a:solidFill>
                  <a:srgbClr val="FF8001"/>
                </a:solidFill>
                <a:effectLst/>
                <a:ea typeface="Calibri" panose="020F0502020204030204" pitchFamily="34" charset="0"/>
                <a:cs typeface="Times New Roman" panose="02020603050405020304" pitchFamily="18" charset="0"/>
              </a:rPr>
              <a:t> </a:t>
            </a:r>
            <a:r>
              <a:rPr lang="el-GR" sz="1700" b="1" dirty="0">
                <a:effectLst/>
                <a:ea typeface="Calibri" panose="020F0502020204030204" pitchFamily="34" charset="0"/>
                <a:cs typeface="Times New Roman" panose="02020603050405020304" pitchFamily="18" charset="0"/>
              </a:rPr>
              <a:t>για </a:t>
            </a:r>
            <a:r>
              <a:rPr lang="el-GR" sz="1700" b="1" dirty="0" err="1">
                <a:effectLst/>
                <a:ea typeface="Calibri" panose="020F0502020204030204" pitchFamily="34" charset="0"/>
                <a:cs typeface="Times New Roman" panose="02020603050405020304" pitchFamily="18" charset="0"/>
              </a:rPr>
              <a:t>παρεµβάσεις</a:t>
            </a:r>
            <a:r>
              <a:rPr lang="el-GR" sz="1700" b="1" dirty="0">
                <a:effectLst/>
                <a:ea typeface="Calibri" panose="020F0502020204030204" pitchFamily="34" charset="0"/>
                <a:cs typeface="Times New Roman" panose="02020603050405020304" pitchFamily="18" charset="0"/>
              </a:rPr>
              <a:t> </a:t>
            </a:r>
            <a:r>
              <a:rPr lang="el-GR" sz="1700" b="1" dirty="0" err="1">
                <a:effectLst/>
                <a:ea typeface="Calibri" panose="020F0502020204030204" pitchFamily="34" charset="0"/>
                <a:cs typeface="Times New Roman" panose="02020603050405020304" pitchFamily="18" charset="0"/>
              </a:rPr>
              <a:t>προσβασιµότητας</a:t>
            </a:r>
            <a:r>
              <a:rPr lang="el-GR" sz="1700" b="1" dirty="0">
                <a:effectLst/>
                <a:ea typeface="Calibri" panose="020F0502020204030204" pitchFamily="34" charset="0"/>
                <a:cs typeface="Times New Roman" panose="02020603050405020304" pitchFamily="18" charset="0"/>
              </a:rPr>
              <a:t> σε </a:t>
            </a:r>
            <a:r>
              <a:rPr lang="el-GR" sz="1700" b="1" dirty="0" err="1">
                <a:effectLst/>
                <a:ea typeface="Calibri" panose="020F0502020204030204" pitchFamily="34" charset="0"/>
                <a:cs typeface="Times New Roman" panose="02020603050405020304" pitchFamily="18" charset="0"/>
              </a:rPr>
              <a:t>σιδηροδροµικούς</a:t>
            </a:r>
            <a:r>
              <a:rPr lang="el-GR" sz="1700" b="1" dirty="0">
                <a:effectLst/>
                <a:ea typeface="Calibri" panose="020F0502020204030204" pitchFamily="34" charset="0"/>
                <a:cs typeface="Times New Roman" panose="02020603050405020304" pitchFamily="18" charset="0"/>
              </a:rPr>
              <a:t> </a:t>
            </a:r>
            <a:r>
              <a:rPr lang="el-GR" sz="1700" b="1" dirty="0" err="1">
                <a:effectLst/>
                <a:ea typeface="Calibri" panose="020F0502020204030204" pitchFamily="34" charset="0"/>
                <a:cs typeface="Times New Roman" panose="02020603050405020304" pitchFamily="18" charset="0"/>
              </a:rPr>
              <a:t>σταθµούς</a:t>
            </a:r>
            <a:r>
              <a:rPr lang="el-GR" sz="1700" b="1" dirty="0">
                <a:effectLst/>
                <a:ea typeface="Calibri" panose="020F0502020204030204" pitchFamily="34" charset="0"/>
                <a:cs typeface="Times New Roman" panose="02020603050405020304" pitchFamily="18" charset="0"/>
              </a:rPr>
              <a:t>.</a:t>
            </a:r>
            <a:endParaRPr lang="el-GR" sz="1700" b="1" dirty="0">
              <a:solidFill>
                <a:srgbClr val="FF0000"/>
              </a:solidFill>
              <a:effectLst/>
              <a:ea typeface="Calibri" panose="020F0502020204030204" pitchFamily="34" charset="0"/>
              <a:cs typeface="Times New Roman" panose="02020603050405020304" pitchFamily="18" charset="0"/>
            </a:endParaRPr>
          </a:p>
          <a:p>
            <a:pPr lvl="0" algn="just"/>
            <a:endParaRPr lang="el-GR" sz="1000" b="1" dirty="0">
              <a:effectLst/>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sz="1700" b="1" dirty="0">
                <a:ea typeface="Calibri" panose="020F0502020204030204" pitchFamily="34" charset="0"/>
                <a:cs typeface="Times New Roman" panose="02020603050405020304" pitchFamily="18" charset="0"/>
              </a:rPr>
              <a:t>Εξασφάλιση</a:t>
            </a:r>
            <a:r>
              <a:rPr lang="el-GR" sz="1700" b="1" dirty="0">
                <a:effectLst/>
                <a:ea typeface="Calibri" panose="020F0502020204030204" pitchFamily="34" charset="0"/>
                <a:cs typeface="Times New Roman" panose="02020603050405020304" pitchFamily="18" charset="0"/>
              </a:rPr>
              <a:t> της </a:t>
            </a:r>
            <a:r>
              <a:rPr lang="el-GR" sz="1700" b="1" dirty="0" err="1">
                <a:solidFill>
                  <a:srgbClr val="FF8001"/>
                </a:solidFill>
                <a:effectLst/>
                <a:ea typeface="Calibri" panose="020F0502020204030204" pitchFamily="34" charset="0"/>
                <a:cs typeface="Times New Roman" panose="02020603050405020304" pitchFamily="18" charset="0"/>
              </a:rPr>
              <a:t>ανεµπόδιστης</a:t>
            </a:r>
            <a:r>
              <a:rPr lang="el-GR" sz="1700" b="1" dirty="0">
                <a:solidFill>
                  <a:srgbClr val="FF8001"/>
                </a:solidFill>
                <a:effectLst/>
                <a:ea typeface="Calibri" panose="020F0502020204030204" pitchFamily="34" charset="0"/>
                <a:cs typeface="Times New Roman" panose="02020603050405020304" pitchFamily="18" charset="0"/>
              </a:rPr>
              <a:t> </a:t>
            </a:r>
            <a:r>
              <a:rPr lang="el-GR" sz="1700" b="1" dirty="0" err="1">
                <a:solidFill>
                  <a:srgbClr val="FF8001"/>
                </a:solidFill>
                <a:effectLst/>
                <a:ea typeface="Calibri" panose="020F0502020204030204" pitchFamily="34" charset="0"/>
                <a:cs typeface="Times New Roman" panose="02020603050405020304" pitchFamily="18" charset="0"/>
              </a:rPr>
              <a:t>προσβασιµότητας</a:t>
            </a:r>
            <a:r>
              <a:rPr lang="el-GR" sz="1700" b="1" dirty="0">
                <a:solidFill>
                  <a:srgbClr val="FF8001"/>
                </a:solidFill>
                <a:effectLst/>
                <a:ea typeface="Calibri" panose="020F0502020204030204" pitchFamily="34" charset="0"/>
                <a:cs typeface="Times New Roman" panose="02020603050405020304" pitchFamily="18" charset="0"/>
              </a:rPr>
              <a:t> σε έως και 815.000 </a:t>
            </a:r>
            <a:r>
              <a:rPr lang="el-GR" sz="1700" b="1" dirty="0" err="1">
                <a:solidFill>
                  <a:srgbClr val="FF8001"/>
                </a:solidFill>
                <a:effectLst/>
                <a:ea typeface="Calibri" panose="020F0502020204030204" pitchFamily="34" charset="0"/>
                <a:cs typeface="Times New Roman" panose="02020603050405020304" pitchFamily="18" charset="0"/>
              </a:rPr>
              <a:t>διαδροµές</a:t>
            </a:r>
            <a:r>
              <a:rPr lang="el-GR" sz="1700" b="1" dirty="0">
                <a:solidFill>
                  <a:srgbClr val="FF8001"/>
                </a:solidFill>
                <a:effectLst/>
                <a:ea typeface="Calibri" panose="020F0502020204030204" pitchFamily="34" charset="0"/>
                <a:cs typeface="Times New Roman" panose="02020603050405020304" pitchFamily="18" charset="0"/>
              </a:rPr>
              <a:t> ετησίως</a:t>
            </a:r>
            <a:r>
              <a:rPr lang="el-GR" sz="1700" b="1" dirty="0">
                <a:effectLst/>
                <a:ea typeface="Calibri" panose="020F0502020204030204" pitchFamily="34" charset="0"/>
                <a:cs typeface="Times New Roman" panose="02020603050405020304" pitchFamily="18" charset="0"/>
              </a:rPr>
              <a:t> από ευάλωτους χρήστες, όπως </a:t>
            </a:r>
            <a:r>
              <a:rPr lang="el-GR" sz="1700" b="1" dirty="0" err="1">
                <a:effectLst/>
                <a:ea typeface="Calibri" panose="020F0502020204030204" pitchFamily="34" charset="0"/>
                <a:cs typeface="Times New Roman" panose="02020603050405020304" pitchFamily="18" charset="0"/>
              </a:rPr>
              <a:t>άτοµα</a:t>
            </a:r>
            <a:r>
              <a:rPr lang="el-GR" sz="1700" b="1" dirty="0">
                <a:effectLst/>
                <a:ea typeface="Calibri" panose="020F0502020204030204" pitchFamily="34" charset="0"/>
                <a:cs typeface="Times New Roman" panose="02020603050405020304" pitchFamily="18" charset="0"/>
              </a:rPr>
              <a:t> µε αναπηρία, </a:t>
            </a:r>
            <a:r>
              <a:rPr lang="el-GR" sz="1700" b="1" dirty="0" err="1">
                <a:effectLst/>
                <a:ea typeface="Calibri" panose="020F0502020204030204" pitchFamily="34" charset="0"/>
                <a:cs typeface="Times New Roman" panose="02020603050405020304" pitchFamily="18" charset="0"/>
              </a:rPr>
              <a:t>άτοµα</a:t>
            </a:r>
            <a:r>
              <a:rPr lang="el-GR" sz="1700" b="1" dirty="0">
                <a:effectLst/>
                <a:ea typeface="Calibri" panose="020F0502020204030204" pitchFamily="34" charset="0"/>
                <a:cs typeface="Times New Roman" panose="02020603050405020304" pitchFamily="18" charset="0"/>
              </a:rPr>
              <a:t> µε µ</a:t>
            </a:r>
            <a:r>
              <a:rPr lang="el-GR" sz="1700" b="1" dirty="0" err="1">
                <a:effectLst/>
                <a:ea typeface="Calibri" panose="020F0502020204030204" pitchFamily="34" charset="0"/>
                <a:cs typeface="Times New Roman" panose="02020603050405020304" pitchFamily="18" charset="0"/>
              </a:rPr>
              <a:t>ειωµένη</a:t>
            </a:r>
            <a:r>
              <a:rPr lang="el-GR" sz="1700" b="1" dirty="0">
                <a:effectLst/>
                <a:ea typeface="Calibri" panose="020F0502020204030204" pitchFamily="34" charset="0"/>
                <a:cs typeface="Times New Roman" panose="02020603050405020304" pitchFamily="18" charset="0"/>
              </a:rPr>
              <a:t> κινητικότητα, </a:t>
            </a:r>
            <a:r>
              <a:rPr lang="el-GR" sz="1700" b="1" dirty="0" err="1">
                <a:effectLst/>
                <a:ea typeface="Calibri" panose="020F0502020204030204" pitchFamily="34" charset="0"/>
                <a:cs typeface="Times New Roman" panose="02020603050405020304" pitchFamily="18" charset="0"/>
              </a:rPr>
              <a:t>ηλικιωµένους</a:t>
            </a:r>
            <a:r>
              <a:rPr lang="el-GR" sz="1700" b="1" dirty="0">
                <a:effectLst/>
                <a:ea typeface="Calibri" panose="020F0502020204030204" pitchFamily="34" charset="0"/>
                <a:cs typeface="Times New Roman" panose="02020603050405020304" pitchFamily="18" charset="0"/>
              </a:rPr>
              <a:t> και πολίτες σε περιοχές µε </a:t>
            </a:r>
            <a:r>
              <a:rPr lang="el-GR" sz="1700" b="1" dirty="0" err="1">
                <a:effectLst/>
                <a:ea typeface="Calibri" panose="020F0502020204030204" pitchFamily="34" charset="0"/>
                <a:cs typeface="Times New Roman" panose="02020603050405020304" pitchFamily="18" charset="0"/>
              </a:rPr>
              <a:t>περιορισµένες</a:t>
            </a:r>
            <a:r>
              <a:rPr lang="el-GR" sz="1700" b="1" dirty="0">
                <a:effectLst/>
                <a:ea typeface="Calibri" panose="020F0502020204030204" pitchFamily="34" charset="0"/>
                <a:cs typeface="Times New Roman" panose="02020603050405020304" pitchFamily="18" charset="0"/>
              </a:rPr>
              <a:t> εναλλακτικές µ</a:t>
            </a:r>
            <a:r>
              <a:rPr lang="el-GR" sz="1700" b="1" dirty="0" err="1">
                <a:effectLst/>
                <a:ea typeface="Calibri" panose="020F0502020204030204" pitchFamily="34" charset="0"/>
                <a:cs typeface="Times New Roman" panose="02020603050405020304" pitchFamily="18" charset="0"/>
              </a:rPr>
              <a:t>ετακίνησης</a:t>
            </a:r>
            <a:r>
              <a:rPr lang="el-GR" sz="1700" b="1" dirty="0">
                <a:effectLst/>
                <a:ea typeface="Calibri" panose="020F0502020204030204" pitchFamily="34" charset="0"/>
                <a:cs typeface="Times New Roman" panose="02020603050405020304" pitchFamily="18" charset="0"/>
              </a:rPr>
              <a:t>.</a:t>
            </a:r>
            <a:endParaRPr lang="en-US" sz="1700" b="1" dirty="0">
              <a:effectLst/>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endParaRPr lang="el-GR" sz="1000" b="1" dirty="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sz="1700" b="1" dirty="0">
                <a:ea typeface="Calibri" panose="020F0502020204030204" pitchFamily="34" charset="0"/>
                <a:cs typeface="Times New Roman" panose="02020603050405020304" pitchFamily="18" charset="0"/>
              </a:rPr>
              <a:t>Περιλαμβάνονται αρχιτεκτονικές παρεμβάσεις, όπως : </a:t>
            </a:r>
          </a:p>
          <a:p>
            <a:pPr marL="285750" lvl="0" indent="-285750" algn="just">
              <a:buFont typeface="Arial" panose="020B0604020202020204" pitchFamily="34" charset="0"/>
              <a:buChar char="•"/>
            </a:pPr>
            <a:endParaRPr lang="el-GR" sz="300" b="1" dirty="0">
              <a:ea typeface="Calibri" panose="020F0502020204030204" pitchFamily="34" charset="0"/>
              <a:cs typeface="Times New Roman" panose="02020603050405020304" pitchFamily="18" charset="0"/>
            </a:endParaRPr>
          </a:p>
          <a:p>
            <a:pPr marL="742950" lvl="1" indent="-285750" algn="just">
              <a:buFont typeface="Wingdings" panose="05000000000000000000" pitchFamily="2" charset="2"/>
              <a:buChar char="ü"/>
            </a:pPr>
            <a:r>
              <a:rPr lang="el-GR" sz="1700" b="1" dirty="0">
                <a:ea typeface="Calibri" panose="020F0502020204030204" pitchFamily="34" charset="0"/>
                <a:cs typeface="Times New Roman" panose="02020603050405020304" pitchFamily="18" charset="0"/>
              </a:rPr>
              <a:t>Ράμπες, οδηγοί όδευσης και ανελκυστήρες</a:t>
            </a:r>
          </a:p>
          <a:p>
            <a:pPr marL="742950" lvl="1" indent="-285750" algn="just">
              <a:buFont typeface="Wingdings" panose="05000000000000000000" pitchFamily="2" charset="2"/>
              <a:buChar char="ü"/>
            </a:pPr>
            <a:r>
              <a:rPr lang="el-GR" sz="1700" b="1" dirty="0">
                <a:ea typeface="Calibri" panose="020F0502020204030204" pitchFamily="34" charset="0"/>
                <a:cs typeface="Times New Roman" panose="02020603050405020304" pitchFamily="18" charset="0"/>
              </a:rPr>
              <a:t>Θέσεις στάθμευσης για άτομα με αναπηρία και άτομα με μειωμένη κινητικότητα </a:t>
            </a:r>
          </a:p>
          <a:p>
            <a:pPr marL="742950" lvl="1" indent="-285750" algn="just">
              <a:buFont typeface="Wingdings" panose="05000000000000000000" pitchFamily="2" charset="2"/>
              <a:buChar char="ü"/>
            </a:pPr>
            <a:r>
              <a:rPr lang="el-GR" sz="1700" b="1" dirty="0">
                <a:ea typeface="Calibri" panose="020F0502020204030204" pitchFamily="34" charset="0"/>
                <a:cs typeface="Times New Roman" panose="02020603050405020304" pitchFamily="18" charset="0"/>
              </a:rPr>
              <a:t>Απτικές επιφάνειες </a:t>
            </a:r>
          </a:p>
          <a:p>
            <a:pPr marL="742950" lvl="1" indent="-285750" algn="just">
              <a:buFont typeface="Wingdings" panose="05000000000000000000" pitchFamily="2" charset="2"/>
              <a:buChar char="ü"/>
            </a:pPr>
            <a:r>
              <a:rPr lang="el-GR" sz="1700" b="1" dirty="0" err="1">
                <a:ea typeface="Calibri" panose="020F0502020204030204" pitchFamily="34" charset="0"/>
                <a:cs typeface="Times New Roman" panose="02020603050405020304" pitchFamily="18" charset="0"/>
              </a:rPr>
              <a:t>Χειρολισθήρες</a:t>
            </a:r>
            <a:r>
              <a:rPr lang="el-GR" sz="1700" b="1" dirty="0">
                <a:ea typeface="Calibri" panose="020F0502020204030204" pitchFamily="34" charset="0"/>
                <a:cs typeface="Times New Roman" panose="02020603050405020304" pitchFamily="18" charset="0"/>
              </a:rPr>
              <a:t> και προστατευτικά κιγκλιδώματα</a:t>
            </a:r>
          </a:p>
          <a:p>
            <a:pPr marL="742950" lvl="1" indent="-285750" algn="just">
              <a:buFont typeface="Wingdings" panose="05000000000000000000" pitchFamily="2" charset="2"/>
              <a:buChar char="ü"/>
            </a:pPr>
            <a:r>
              <a:rPr lang="el-GR" sz="1700" b="1" dirty="0">
                <a:ea typeface="Calibri" panose="020F0502020204030204" pitchFamily="34" charset="0"/>
                <a:cs typeface="Times New Roman" panose="02020603050405020304" pitchFamily="18" charset="0"/>
              </a:rPr>
              <a:t>Ενίσχυση του φωτισμού </a:t>
            </a:r>
          </a:p>
          <a:p>
            <a:pPr marL="742950" lvl="1" indent="-285750" algn="just">
              <a:buFont typeface="Wingdings" panose="05000000000000000000" pitchFamily="2" charset="2"/>
              <a:buChar char="ü"/>
            </a:pPr>
            <a:r>
              <a:rPr lang="el-GR" sz="1700" b="1" dirty="0">
                <a:ea typeface="Calibri" panose="020F0502020204030204" pitchFamily="34" charset="0"/>
                <a:cs typeface="Times New Roman" panose="02020603050405020304" pitchFamily="18" charset="0"/>
              </a:rPr>
              <a:t>Παροχή πληροφόρησης σε γραφή </a:t>
            </a:r>
            <a:r>
              <a:rPr lang="el-GR" sz="1700" b="1" dirty="0" err="1">
                <a:ea typeface="Calibri" panose="020F0502020204030204" pitchFamily="34" charset="0"/>
                <a:cs typeface="Times New Roman" panose="02020603050405020304" pitchFamily="18" charset="0"/>
              </a:rPr>
              <a:t>Braille</a:t>
            </a:r>
            <a:r>
              <a:rPr lang="el-GR" sz="1700" b="1" dirty="0">
                <a:ea typeface="Calibri" panose="020F0502020204030204" pitchFamily="34" charset="0"/>
                <a:cs typeface="Times New Roman" panose="02020603050405020304" pitchFamily="18" charset="0"/>
              </a:rPr>
              <a:t> </a:t>
            </a:r>
          </a:p>
          <a:p>
            <a:pPr marL="742950" lvl="1" indent="-285750" algn="just">
              <a:buFont typeface="Wingdings" panose="05000000000000000000" pitchFamily="2" charset="2"/>
              <a:buChar char="ü"/>
            </a:pPr>
            <a:r>
              <a:rPr lang="el-GR" sz="1700" b="1" dirty="0">
                <a:ea typeface="Calibri" panose="020F0502020204030204" pitchFamily="34" charset="0"/>
                <a:cs typeface="Times New Roman" panose="02020603050405020304" pitchFamily="18" charset="0"/>
              </a:rPr>
              <a:t>Ανασχεδιασμός και σαφής οριοθέτηση ζωνών κινδύνου</a:t>
            </a:r>
          </a:p>
        </p:txBody>
      </p:sp>
      <p:pic>
        <p:nvPicPr>
          <p:cNvPr id="3" name="Εικόνα 2">
            <a:extLst>
              <a:ext uri="{FF2B5EF4-FFF2-40B4-BE49-F238E27FC236}">
                <a16:creationId xmlns:a16="http://schemas.microsoft.com/office/drawing/2014/main" id="{CA88F919-877E-BFC6-DF76-7170704BB724}"/>
              </a:ext>
            </a:extLst>
          </p:cNvPr>
          <p:cNvPicPr>
            <a:picLocks noChangeAspect="1"/>
          </p:cNvPicPr>
          <p:nvPr/>
        </p:nvPicPr>
        <p:blipFill>
          <a:blip r:embed="rId9"/>
          <a:stretch>
            <a:fillRect/>
          </a:stretch>
        </p:blipFill>
        <p:spPr>
          <a:xfrm>
            <a:off x="0" y="0"/>
            <a:ext cx="4572000" cy="6858000"/>
          </a:xfrm>
          <a:prstGeom prst="rect">
            <a:avLst/>
          </a:prstGeom>
        </p:spPr>
      </p:pic>
      <p:pic>
        <p:nvPicPr>
          <p:cNvPr id="8" name="Εικόνα 7">
            <a:extLst>
              <a:ext uri="{FF2B5EF4-FFF2-40B4-BE49-F238E27FC236}">
                <a16:creationId xmlns:a16="http://schemas.microsoft.com/office/drawing/2014/main" id="{CD87A095-5B4D-30C5-7A11-1B8E1F4DE5F1}"/>
              </a:ext>
            </a:extLst>
          </p:cNvPr>
          <p:cNvPicPr>
            <a:picLocks noChangeAspect="1"/>
          </p:cNvPicPr>
          <p:nvPr/>
        </p:nvPicPr>
        <p:blipFill>
          <a:blip r:embed="rId10"/>
          <a:srcRect l="23403" r="33705" b="3419"/>
          <a:stretch>
            <a:fillRect/>
          </a:stretch>
        </p:blipFill>
        <p:spPr>
          <a:xfrm>
            <a:off x="0" y="0"/>
            <a:ext cx="4572000" cy="6858000"/>
          </a:xfrm>
          <a:prstGeom prst="rect">
            <a:avLst/>
          </a:prstGeom>
        </p:spPr>
      </p:pic>
      <p:pic>
        <p:nvPicPr>
          <p:cNvPr id="4" name="Εικόνα 3">
            <a:extLst>
              <a:ext uri="{FF2B5EF4-FFF2-40B4-BE49-F238E27FC236}">
                <a16:creationId xmlns:a16="http://schemas.microsoft.com/office/drawing/2014/main" id="{28F099EA-C5ED-8998-7337-8AAE6683574C}"/>
              </a:ext>
            </a:extLst>
          </p:cNvPr>
          <p:cNvPicPr>
            <a:picLocks noChangeAspect="1"/>
          </p:cNvPicPr>
          <p:nvPr/>
        </p:nvPicPr>
        <p:blipFill>
          <a:blip r:embed="rId11"/>
          <a:srcRect l="18123" t="1315" r="34522" b="3976"/>
          <a:stretch>
            <a:fillRect/>
          </a:stretch>
        </p:blipFill>
        <p:spPr>
          <a:xfrm>
            <a:off x="-1" y="0"/>
            <a:ext cx="4572001" cy="6858000"/>
          </a:xfrm>
          <a:prstGeom prst="rect">
            <a:avLst/>
          </a:prstGeom>
        </p:spPr>
      </p:pic>
      <p:sp>
        <p:nvSpPr>
          <p:cNvPr id="6" name="Ορθογώνιο 5">
            <a:extLst>
              <a:ext uri="{FF2B5EF4-FFF2-40B4-BE49-F238E27FC236}">
                <a16:creationId xmlns:a16="http://schemas.microsoft.com/office/drawing/2014/main" id="{0DEB9863-C577-691B-BBC1-B9729CC17F8F}"/>
              </a:ext>
            </a:extLst>
          </p:cNvPr>
          <p:cNvSpPr/>
          <p:nvPr/>
        </p:nvSpPr>
        <p:spPr>
          <a:xfrm>
            <a:off x="-2" y="0"/>
            <a:ext cx="4572001" cy="6858000"/>
          </a:xfrm>
          <a:prstGeom prst="rect">
            <a:avLst/>
          </a:prstGeom>
          <a:solidFill>
            <a:srgbClr val="002060">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solidFill>
                <a:srgbClr val="002060"/>
              </a:solidFill>
              <a:latin typeface="☞NOIR PRO" pitchFamily="2" charset="0"/>
            </a:endParaRPr>
          </a:p>
        </p:txBody>
      </p:sp>
      <p:sp>
        <p:nvSpPr>
          <p:cNvPr id="2" name="Ορθογώνιο 1">
            <a:extLst>
              <a:ext uri="{FF2B5EF4-FFF2-40B4-BE49-F238E27FC236}">
                <a16:creationId xmlns:a16="http://schemas.microsoft.com/office/drawing/2014/main" id="{BF2C053E-C07F-B351-27D9-9D67949AC11B}"/>
              </a:ext>
            </a:extLst>
          </p:cNvPr>
          <p:cNvSpPr/>
          <p:nvPr/>
        </p:nvSpPr>
        <p:spPr>
          <a:xfrm>
            <a:off x="12039600" y="2499360"/>
            <a:ext cx="152400" cy="1859280"/>
          </a:xfrm>
          <a:prstGeom prst="rect">
            <a:avLst/>
          </a:prstGeom>
          <a:solidFill>
            <a:srgbClr val="2A6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grpSp>
        <p:nvGrpSpPr>
          <p:cNvPr id="9" name="Group 8">
            <a:extLst>
              <a:ext uri="{FF2B5EF4-FFF2-40B4-BE49-F238E27FC236}">
                <a16:creationId xmlns:a16="http://schemas.microsoft.com/office/drawing/2014/main" id="{94D87AB9-B585-160E-E839-178EAB8421E6}"/>
              </a:ext>
            </a:extLst>
          </p:cNvPr>
          <p:cNvGrpSpPr/>
          <p:nvPr/>
        </p:nvGrpSpPr>
        <p:grpSpPr>
          <a:xfrm>
            <a:off x="5457524" y="5345589"/>
            <a:ext cx="6063915" cy="1512411"/>
            <a:chOff x="322263" y="2810787"/>
            <a:chExt cx="11549061" cy="3341452"/>
          </a:xfrm>
        </p:grpSpPr>
        <p:sp>
          <p:nvSpPr>
            <p:cNvPr id="10" name="Rectangle 9">
              <a:extLst>
                <a:ext uri="{FF2B5EF4-FFF2-40B4-BE49-F238E27FC236}">
                  <a16:creationId xmlns:a16="http://schemas.microsoft.com/office/drawing/2014/main" id="{AE3FF530-7F8A-6673-2A10-4AFE1A20E06E}"/>
                </a:ext>
              </a:extLst>
            </p:cNvPr>
            <p:cNvSpPr/>
            <p:nvPr/>
          </p:nvSpPr>
          <p:spPr>
            <a:xfrm>
              <a:off x="322263" y="3621083"/>
              <a:ext cx="11549061" cy="360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endParaRPr>
            </a:p>
          </p:txBody>
        </p:sp>
        <p:sp>
          <p:nvSpPr>
            <p:cNvPr id="11" name="Rectangle 10">
              <a:extLst>
                <a:ext uri="{FF2B5EF4-FFF2-40B4-BE49-F238E27FC236}">
                  <a16:creationId xmlns:a16="http://schemas.microsoft.com/office/drawing/2014/main" id="{808A2183-8EE0-FC70-8F5A-7693F80CD725}"/>
                </a:ext>
              </a:extLst>
            </p:cNvPr>
            <p:cNvSpPr/>
            <p:nvPr/>
          </p:nvSpPr>
          <p:spPr>
            <a:xfrm>
              <a:off x="822419"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endParaRPr>
            </a:p>
          </p:txBody>
        </p:sp>
        <p:sp>
          <p:nvSpPr>
            <p:cNvPr id="12" name="Rectangle 11">
              <a:extLst>
                <a:ext uri="{FF2B5EF4-FFF2-40B4-BE49-F238E27FC236}">
                  <a16:creationId xmlns:a16="http://schemas.microsoft.com/office/drawing/2014/main" id="{6883FA7E-4457-5CDB-8910-BD21F7719969}"/>
                </a:ext>
              </a:extLst>
            </p:cNvPr>
            <p:cNvSpPr/>
            <p:nvPr/>
          </p:nvSpPr>
          <p:spPr>
            <a:xfrm>
              <a:off x="4338669"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endParaRPr>
            </a:p>
          </p:txBody>
        </p:sp>
        <p:sp>
          <p:nvSpPr>
            <p:cNvPr id="13" name="Rectangle 12">
              <a:extLst>
                <a:ext uri="{FF2B5EF4-FFF2-40B4-BE49-F238E27FC236}">
                  <a16:creationId xmlns:a16="http://schemas.microsoft.com/office/drawing/2014/main" id="{44195974-839B-E207-18C4-DF05405D9BE2}"/>
                </a:ext>
              </a:extLst>
            </p:cNvPr>
            <p:cNvSpPr/>
            <p:nvPr/>
          </p:nvSpPr>
          <p:spPr>
            <a:xfrm>
              <a:off x="7854918"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endParaRPr>
            </a:p>
          </p:txBody>
        </p:sp>
        <p:grpSp>
          <p:nvGrpSpPr>
            <p:cNvPr id="14" name="Ομάδα 16">
              <a:extLst>
                <a:ext uri="{FF2B5EF4-FFF2-40B4-BE49-F238E27FC236}">
                  <a16:creationId xmlns:a16="http://schemas.microsoft.com/office/drawing/2014/main" id="{58A5082F-AFC6-C8DB-C668-C36861B876BA}"/>
                </a:ext>
              </a:extLst>
            </p:cNvPr>
            <p:cNvGrpSpPr/>
            <p:nvPr/>
          </p:nvGrpSpPr>
          <p:grpSpPr>
            <a:xfrm>
              <a:off x="669507" y="2810787"/>
              <a:ext cx="3361143" cy="2993835"/>
              <a:chOff x="1226963" y="2810787"/>
              <a:chExt cx="3361143" cy="2993835"/>
            </a:xfrm>
          </p:grpSpPr>
          <p:sp>
            <p:nvSpPr>
              <p:cNvPr id="23" name="Rectangle 22">
                <a:extLst>
                  <a:ext uri="{FF2B5EF4-FFF2-40B4-BE49-F238E27FC236}">
                    <a16:creationId xmlns:a16="http://schemas.microsoft.com/office/drawing/2014/main" id="{88439F9C-EDBC-0572-D7DC-E714E33CA3E0}"/>
                  </a:ext>
                </a:extLst>
              </p:cNvPr>
              <p:cNvSpPr>
                <a:spLocks noChangeAspect="1"/>
              </p:cNvSpPr>
              <p:nvPr>
                <p:custDataLst>
                  <p:tags r:id="rId5"/>
                </p:custDataLst>
              </p:nvPr>
            </p:nvSpPr>
            <p:spPr>
              <a:xfrm>
                <a:off x="2084493" y="2810787"/>
                <a:ext cx="2087999" cy="718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US" sz="1500" b="1" dirty="0">
                    <a:solidFill>
                      <a:schemeClr val="accent1"/>
                    </a:solidFill>
                  </a:rPr>
                  <a:t>Q</a:t>
                </a:r>
                <a:r>
                  <a:rPr lang="el-GR" sz="1500" b="1" dirty="0">
                    <a:solidFill>
                      <a:schemeClr val="accent1"/>
                    </a:solidFill>
                  </a:rPr>
                  <a:t>4 2026</a:t>
                </a:r>
                <a:endParaRPr lang="en-GB" sz="1500" b="1" dirty="0">
                  <a:solidFill>
                    <a:schemeClr val="accent1"/>
                  </a:solidFill>
                </a:endParaRPr>
              </a:p>
            </p:txBody>
          </p:sp>
          <p:sp>
            <p:nvSpPr>
              <p:cNvPr id="24" name="Rectangle 23">
                <a:extLst>
                  <a:ext uri="{FF2B5EF4-FFF2-40B4-BE49-F238E27FC236}">
                    <a16:creationId xmlns:a16="http://schemas.microsoft.com/office/drawing/2014/main" id="{08BA7882-C5A2-1BC8-74D1-05CC4B666E5B}"/>
                  </a:ext>
                </a:extLst>
              </p:cNvPr>
              <p:cNvSpPr>
                <a:spLocks noChangeAspect="1"/>
              </p:cNvSpPr>
              <p:nvPr>
                <p:custDataLst>
                  <p:tags r:id="rId6"/>
                </p:custDataLst>
              </p:nvPr>
            </p:nvSpPr>
            <p:spPr>
              <a:xfrm>
                <a:off x="1226963" y="4065835"/>
                <a:ext cx="3361143" cy="1738787"/>
              </a:xfrm>
              <a:prstGeom prst="rect">
                <a:avLst/>
              </a:prstGeom>
            </p:spPr>
            <p:txBody>
              <a:bodyPr wrap="square" lIns="90000" tIns="46800" rIns="90000" bIns="46800">
                <a:spAutoFit/>
              </a:bodyPr>
              <a:lstStyle/>
              <a:p>
                <a:pPr algn="ctr">
                  <a:spcBef>
                    <a:spcPts val="300"/>
                  </a:spcBef>
                  <a:spcAft>
                    <a:spcPts val="300"/>
                  </a:spcAft>
                </a:pPr>
                <a:r>
                  <a:rPr lang="el-GR" sz="1500" b="1" dirty="0">
                    <a:solidFill>
                      <a:srgbClr val="2A62DD"/>
                    </a:solidFill>
                    <a:cs typeface="+mn-ea"/>
                    <a:sym typeface="+mn-lt"/>
                  </a:rPr>
                  <a:t>Ολοκλήρωση διαγωνιστικής διαδικασίας</a:t>
                </a:r>
                <a:endParaRPr lang="en-GB" sz="1500" b="1" dirty="0">
                  <a:solidFill>
                    <a:srgbClr val="2A62DD"/>
                  </a:solidFill>
                  <a:cs typeface="+mn-ea"/>
                  <a:sym typeface="+mn-lt"/>
                </a:endParaRPr>
              </a:p>
            </p:txBody>
          </p:sp>
          <p:sp>
            <p:nvSpPr>
              <p:cNvPr id="25" name="Oval 24">
                <a:extLst>
                  <a:ext uri="{FF2B5EF4-FFF2-40B4-BE49-F238E27FC236}">
                    <a16:creationId xmlns:a16="http://schemas.microsoft.com/office/drawing/2014/main" id="{881F1AB8-B4F3-381E-FE48-8FD002352942}"/>
                  </a:ext>
                </a:extLst>
              </p:cNvPr>
              <p:cNvSpPr/>
              <p:nvPr/>
            </p:nvSpPr>
            <p:spPr>
              <a:xfrm>
                <a:off x="3128496" y="3697388"/>
                <a:ext cx="207390"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endParaRPr>
              </a:p>
            </p:txBody>
          </p:sp>
        </p:grpSp>
        <p:grpSp>
          <p:nvGrpSpPr>
            <p:cNvPr id="15" name="Ομάδα 18">
              <a:extLst>
                <a:ext uri="{FF2B5EF4-FFF2-40B4-BE49-F238E27FC236}">
                  <a16:creationId xmlns:a16="http://schemas.microsoft.com/office/drawing/2014/main" id="{488E642C-688F-9D2B-A06F-C8A34DD97FBA}"/>
                </a:ext>
              </a:extLst>
            </p:cNvPr>
            <p:cNvGrpSpPr/>
            <p:nvPr/>
          </p:nvGrpSpPr>
          <p:grpSpPr>
            <a:xfrm>
              <a:off x="4234974" y="2825972"/>
              <a:ext cx="3361143" cy="3326267"/>
              <a:chOff x="4060180" y="2825972"/>
              <a:chExt cx="3361143" cy="3326267"/>
            </a:xfrm>
          </p:grpSpPr>
          <p:sp>
            <p:nvSpPr>
              <p:cNvPr id="20" name="Rectangle 19">
                <a:extLst>
                  <a:ext uri="{FF2B5EF4-FFF2-40B4-BE49-F238E27FC236}">
                    <a16:creationId xmlns:a16="http://schemas.microsoft.com/office/drawing/2014/main" id="{214CF593-4562-87F7-EDEB-ADD7BA534AC4}"/>
                  </a:ext>
                </a:extLst>
              </p:cNvPr>
              <p:cNvSpPr>
                <a:spLocks noChangeAspect="1"/>
              </p:cNvSpPr>
              <p:nvPr>
                <p:custDataLst>
                  <p:tags r:id="rId3"/>
                </p:custDataLst>
              </p:nvPr>
            </p:nvSpPr>
            <p:spPr>
              <a:xfrm>
                <a:off x="4878000" y="2825972"/>
                <a:ext cx="2088001" cy="7188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US" sz="1500" b="1" dirty="0">
                    <a:solidFill>
                      <a:schemeClr val="accent2"/>
                    </a:solidFill>
                  </a:rPr>
                  <a:t>Q</a:t>
                </a:r>
                <a:r>
                  <a:rPr lang="el-GR" sz="1500" b="1" dirty="0">
                    <a:solidFill>
                      <a:schemeClr val="accent2"/>
                    </a:solidFill>
                  </a:rPr>
                  <a:t>1</a:t>
                </a:r>
                <a:r>
                  <a:rPr lang="en-US" sz="1500" b="1" dirty="0">
                    <a:solidFill>
                      <a:schemeClr val="accent2"/>
                    </a:solidFill>
                  </a:rPr>
                  <a:t> 2027</a:t>
                </a:r>
                <a:r>
                  <a:rPr lang="en-GB" sz="1500" b="1" dirty="0">
                    <a:solidFill>
                      <a:schemeClr val="accent2"/>
                    </a:solidFill>
                  </a:rPr>
                  <a:t> </a:t>
                </a:r>
              </a:p>
            </p:txBody>
          </p:sp>
          <p:sp>
            <p:nvSpPr>
              <p:cNvPr id="21" name="Oval 20">
                <a:extLst>
                  <a:ext uri="{FF2B5EF4-FFF2-40B4-BE49-F238E27FC236}">
                    <a16:creationId xmlns:a16="http://schemas.microsoft.com/office/drawing/2014/main" id="{83109D77-731A-7874-CF74-7660E8D05EBC}"/>
                  </a:ext>
                </a:extLst>
              </p:cNvPr>
              <p:cNvSpPr/>
              <p:nvPr/>
            </p:nvSpPr>
            <p:spPr>
              <a:xfrm>
                <a:off x="5818305" y="3697388"/>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endParaRPr>
              </a:p>
            </p:txBody>
          </p:sp>
          <p:sp>
            <p:nvSpPr>
              <p:cNvPr id="22" name="01-05">
                <a:extLst>
                  <a:ext uri="{FF2B5EF4-FFF2-40B4-BE49-F238E27FC236}">
                    <a16:creationId xmlns:a16="http://schemas.microsoft.com/office/drawing/2014/main" id="{8DD15DA1-58D5-63A4-5909-F0D52A78EA8C}"/>
                  </a:ext>
                </a:extLst>
              </p:cNvPr>
              <p:cNvSpPr txBox="1">
                <a:spLocks noChangeAspect="1"/>
              </p:cNvSpPr>
              <p:nvPr>
                <p:custDataLst>
                  <p:tags r:id="rId4"/>
                </p:custDataLst>
              </p:nvPr>
            </p:nvSpPr>
            <p:spPr>
              <a:xfrm>
                <a:off x="4060180" y="4112276"/>
                <a:ext cx="3361143" cy="203996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Bef>
                    <a:spcPts val="300"/>
                  </a:spcBef>
                  <a:spcAft>
                    <a:spcPts val="300"/>
                  </a:spcAft>
                </a:pPr>
                <a:r>
                  <a:rPr lang="el-GR" sz="1500" b="1" dirty="0">
                    <a:solidFill>
                      <a:schemeClr val="accent2"/>
                    </a:solidFill>
                    <a:cs typeface="+mn-ea"/>
                    <a:sym typeface="+mn-lt"/>
                  </a:rPr>
                  <a:t>Έναρξη εργασιών αναβάθμισης των σταθμών</a:t>
                </a:r>
                <a:endParaRPr lang="en-GB" sz="1500" b="1" dirty="0">
                  <a:solidFill>
                    <a:schemeClr val="accent2"/>
                  </a:solidFill>
                  <a:cs typeface="+mn-ea"/>
                  <a:sym typeface="+mn-lt"/>
                </a:endParaRPr>
              </a:p>
            </p:txBody>
          </p:sp>
        </p:grpSp>
        <p:grpSp>
          <p:nvGrpSpPr>
            <p:cNvPr id="16" name="Ομάδα 17">
              <a:extLst>
                <a:ext uri="{FF2B5EF4-FFF2-40B4-BE49-F238E27FC236}">
                  <a16:creationId xmlns:a16="http://schemas.microsoft.com/office/drawing/2014/main" id="{AA49F0F7-5514-D4C8-F44D-7D4336181F5C}"/>
                </a:ext>
              </a:extLst>
            </p:cNvPr>
            <p:cNvGrpSpPr/>
            <p:nvPr/>
          </p:nvGrpSpPr>
          <p:grpSpPr>
            <a:xfrm>
              <a:off x="7854656" y="2825972"/>
              <a:ext cx="3685847" cy="2816275"/>
              <a:chOff x="6947613" y="2825972"/>
              <a:chExt cx="3685847" cy="2816275"/>
            </a:xfrm>
          </p:grpSpPr>
          <p:sp>
            <p:nvSpPr>
              <p:cNvPr id="17" name="Rectangle 16">
                <a:extLst>
                  <a:ext uri="{FF2B5EF4-FFF2-40B4-BE49-F238E27FC236}">
                    <a16:creationId xmlns:a16="http://schemas.microsoft.com/office/drawing/2014/main" id="{C65134E5-B28D-F603-0E83-9EE7806D65BD}"/>
                  </a:ext>
                </a:extLst>
              </p:cNvPr>
              <p:cNvSpPr>
                <a:spLocks noChangeAspect="1"/>
              </p:cNvSpPr>
              <p:nvPr>
                <p:custDataLst>
                  <p:tags r:id="rId1"/>
                </p:custDataLst>
              </p:nvPr>
            </p:nvSpPr>
            <p:spPr>
              <a:xfrm>
                <a:off x="7662000" y="2825972"/>
                <a:ext cx="2088000" cy="718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GB" sz="1500" b="1" dirty="0">
                    <a:solidFill>
                      <a:schemeClr val="accent3"/>
                    </a:solidFill>
                  </a:rPr>
                  <a:t>Q</a:t>
                </a:r>
                <a:r>
                  <a:rPr lang="el-GR" sz="1500" b="1" dirty="0">
                    <a:solidFill>
                      <a:schemeClr val="accent3"/>
                    </a:solidFill>
                  </a:rPr>
                  <a:t>2</a:t>
                </a:r>
                <a:r>
                  <a:rPr lang="en-GB" sz="1500" b="1" dirty="0">
                    <a:solidFill>
                      <a:schemeClr val="accent3"/>
                    </a:solidFill>
                  </a:rPr>
                  <a:t> 20</a:t>
                </a:r>
                <a:r>
                  <a:rPr lang="en-US" sz="1500" b="1" dirty="0">
                    <a:solidFill>
                      <a:schemeClr val="accent3"/>
                    </a:solidFill>
                  </a:rPr>
                  <a:t>29</a:t>
                </a:r>
                <a:endParaRPr lang="en-GB" sz="1500" b="1" dirty="0">
                  <a:solidFill>
                    <a:schemeClr val="accent3"/>
                  </a:solidFill>
                </a:endParaRPr>
              </a:p>
            </p:txBody>
          </p:sp>
          <p:sp>
            <p:nvSpPr>
              <p:cNvPr id="18" name="Oval 17">
                <a:extLst>
                  <a:ext uri="{FF2B5EF4-FFF2-40B4-BE49-F238E27FC236}">
                    <a16:creationId xmlns:a16="http://schemas.microsoft.com/office/drawing/2014/main" id="{1186526A-7BB5-534E-EBA0-0F82CB68FD31}"/>
                  </a:ext>
                </a:extLst>
              </p:cNvPr>
              <p:cNvSpPr/>
              <p:nvPr/>
            </p:nvSpPr>
            <p:spPr>
              <a:xfrm>
                <a:off x="8602305" y="3697388"/>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endParaRPr>
              </a:p>
            </p:txBody>
          </p:sp>
          <p:sp>
            <p:nvSpPr>
              <p:cNvPr id="19" name="01-05">
                <a:extLst>
                  <a:ext uri="{FF2B5EF4-FFF2-40B4-BE49-F238E27FC236}">
                    <a16:creationId xmlns:a16="http://schemas.microsoft.com/office/drawing/2014/main" id="{2310DD91-56F3-30C0-7990-7AE17D48AF7E}"/>
                  </a:ext>
                </a:extLst>
              </p:cNvPr>
              <p:cNvSpPr txBox="1">
                <a:spLocks noChangeAspect="1"/>
              </p:cNvSpPr>
              <p:nvPr>
                <p:custDataLst>
                  <p:tags r:id="rId2"/>
                </p:custDataLst>
              </p:nvPr>
            </p:nvSpPr>
            <p:spPr>
              <a:xfrm>
                <a:off x="6947613" y="4112276"/>
                <a:ext cx="3685847" cy="152997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Bef>
                    <a:spcPts val="300"/>
                  </a:spcBef>
                  <a:spcAft>
                    <a:spcPts val="300"/>
                  </a:spcAft>
                </a:pPr>
                <a:r>
                  <a:rPr lang="el-GR" sz="1500" b="1" dirty="0">
                    <a:solidFill>
                      <a:schemeClr val="accent3"/>
                    </a:solidFill>
                    <a:cs typeface="+mn-ea"/>
                    <a:sym typeface="+mn-lt"/>
                  </a:rPr>
                  <a:t>Ολοκλήρωση του έργου στο σύνολο των σταθμών</a:t>
                </a:r>
                <a:endParaRPr lang="en-GB" sz="1500" b="1" dirty="0">
                  <a:solidFill>
                    <a:schemeClr val="accent3"/>
                  </a:solidFill>
                  <a:cs typeface="+mn-ea"/>
                  <a:sym typeface="+mn-lt"/>
                </a:endParaRPr>
              </a:p>
            </p:txBody>
          </p:sp>
        </p:grpSp>
      </p:grpSp>
    </p:spTree>
    <p:extLst>
      <p:ext uri="{BB962C8B-B14F-4D97-AF65-F5344CB8AC3E}">
        <p14:creationId xmlns:p14="http://schemas.microsoft.com/office/powerpoint/2010/main" val="2901597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3242E-234C-91C4-3AE1-C3751AA615C5}"/>
            </a:ext>
          </a:extLst>
        </p:cNvPr>
        <p:cNvGrpSpPr/>
        <p:nvPr/>
      </p:nvGrpSpPr>
      <p:grpSpPr>
        <a:xfrm>
          <a:off x="0" y="0"/>
          <a:ext cx="0" cy="0"/>
          <a:chOff x="0" y="0"/>
          <a:chExt cx="0" cy="0"/>
        </a:xfrm>
      </p:grpSpPr>
      <p:sp>
        <p:nvSpPr>
          <p:cNvPr id="7" name="TextBox 17">
            <a:extLst>
              <a:ext uri="{FF2B5EF4-FFF2-40B4-BE49-F238E27FC236}">
                <a16:creationId xmlns:a16="http://schemas.microsoft.com/office/drawing/2014/main" id="{6E37B3E1-0400-88BB-23B3-865226EE190E}"/>
              </a:ext>
            </a:extLst>
          </p:cNvPr>
          <p:cNvSpPr txBox="1">
            <a:spLocks noChangeArrowheads="1"/>
          </p:cNvSpPr>
          <p:nvPr/>
        </p:nvSpPr>
        <p:spPr bwMode="auto">
          <a:xfrm>
            <a:off x="4918509" y="363615"/>
            <a:ext cx="6872437" cy="707886"/>
          </a:xfrm>
          <a:prstGeom prst="rect">
            <a:avLst/>
          </a:prstGeom>
          <a:solidFill>
            <a:srgbClr val="1054D9"/>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l-GR" altLang="el-GR" sz="2000" b="1" dirty="0">
                <a:solidFill>
                  <a:schemeClr val="bg1"/>
                </a:solidFill>
                <a:latin typeface="+mn-lt"/>
              </a:rPr>
              <a:t>6. Ανάπτυξη υπηρεσιών Μεταφορών Κατά Παραγγελία σε Αττική και Θεσσαλονίκη (10,2 εκατ. €)</a:t>
            </a:r>
          </a:p>
        </p:txBody>
      </p:sp>
      <p:sp>
        <p:nvSpPr>
          <p:cNvPr id="5" name="TextBox 4">
            <a:extLst>
              <a:ext uri="{FF2B5EF4-FFF2-40B4-BE49-F238E27FC236}">
                <a16:creationId xmlns:a16="http://schemas.microsoft.com/office/drawing/2014/main" id="{F625DE17-5EF7-A0C6-122A-523A399B8D3C}"/>
              </a:ext>
            </a:extLst>
          </p:cNvPr>
          <p:cNvSpPr txBox="1"/>
          <p:nvPr/>
        </p:nvSpPr>
        <p:spPr>
          <a:xfrm>
            <a:off x="4918508" y="1253275"/>
            <a:ext cx="6872438" cy="3693319"/>
          </a:xfrm>
          <a:prstGeom prst="rect">
            <a:avLst/>
          </a:prstGeom>
          <a:noFill/>
        </p:spPr>
        <p:txBody>
          <a:bodyPr wrap="square">
            <a:spAutoFit/>
          </a:bodyPr>
          <a:lstStyle/>
          <a:p>
            <a:pPr marL="285750" lvl="0" indent="-285750" algn="just">
              <a:buFont typeface="Arial" panose="020B0604020202020204" pitchFamily="34" charset="0"/>
              <a:buChar char="•"/>
            </a:pPr>
            <a:r>
              <a:rPr lang="el-GR" b="1" dirty="0">
                <a:solidFill>
                  <a:srgbClr val="FF8001"/>
                </a:solidFill>
                <a:effectLst/>
                <a:ea typeface="Calibri" panose="020F0502020204030204" pitchFamily="34" charset="0"/>
                <a:cs typeface="Times New Roman" panose="02020603050405020304" pitchFamily="18" charset="0"/>
              </a:rPr>
              <a:t>Ευέλικτη υπηρεσία τοπικής συγκοινωνίας </a:t>
            </a:r>
            <a:r>
              <a:rPr lang="el-GR" b="1" dirty="0">
                <a:effectLst/>
                <a:ea typeface="Calibri" panose="020F0502020204030204" pitchFamily="34" charset="0"/>
                <a:cs typeface="Times New Roman" panose="02020603050405020304" pitchFamily="18" charset="0"/>
              </a:rPr>
              <a:t>σε περιοχές της Αθήνας και της Θεσσαλονίκης, όπου η </a:t>
            </a:r>
            <a:r>
              <a:rPr lang="el-GR" b="1" dirty="0">
                <a:ea typeface="Calibri" panose="020F0502020204030204" pitchFamily="34" charset="0"/>
                <a:cs typeface="Times New Roman" panose="02020603050405020304" pitchFamily="18" charset="0"/>
              </a:rPr>
              <a:t>τακτική</a:t>
            </a:r>
            <a:r>
              <a:rPr lang="el-GR" b="1" dirty="0">
                <a:effectLst/>
                <a:ea typeface="Calibri" panose="020F0502020204030204" pitchFamily="34" charset="0"/>
                <a:cs typeface="Times New Roman" panose="02020603050405020304" pitchFamily="18" charset="0"/>
              </a:rPr>
              <a:t> συγκοινωνία δεν επαρκεί.</a:t>
            </a:r>
          </a:p>
          <a:p>
            <a:pPr lvl="0" algn="just"/>
            <a:endParaRPr lang="el-GR" b="1" dirty="0">
              <a:effectLst/>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b="1" dirty="0">
                <a:effectLst/>
                <a:ea typeface="Calibri" panose="020F0502020204030204" pitchFamily="34" charset="0"/>
                <a:cs typeface="Times New Roman" panose="02020603050405020304" pitchFamily="18" charset="0"/>
              </a:rPr>
              <a:t>Στοχεύει </a:t>
            </a:r>
            <a:r>
              <a:rPr lang="el-GR" b="1" dirty="0" err="1">
                <a:effectLst/>
                <a:ea typeface="Calibri" panose="020F0502020204030204" pitchFamily="34" charset="0"/>
                <a:cs typeface="Times New Roman" panose="02020603050405020304" pitchFamily="18" charset="0"/>
              </a:rPr>
              <a:t>άµεσα</a:t>
            </a:r>
            <a:r>
              <a:rPr lang="el-GR" b="1" dirty="0">
                <a:effectLst/>
                <a:ea typeface="Calibri" panose="020F0502020204030204" pitchFamily="34" charset="0"/>
                <a:cs typeface="Times New Roman" panose="02020603050405020304" pitchFamily="18" charset="0"/>
              </a:rPr>
              <a:t> περίπου </a:t>
            </a:r>
            <a:r>
              <a:rPr lang="el-GR" b="1" dirty="0">
                <a:solidFill>
                  <a:srgbClr val="FF8001"/>
                </a:solidFill>
                <a:effectLst/>
                <a:ea typeface="Calibri" panose="020F0502020204030204" pitchFamily="34" charset="0"/>
                <a:cs typeface="Times New Roman" panose="02020603050405020304" pitchFamily="18" charset="0"/>
              </a:rPr>
              <a:t>26.000 ευάλωτους κατοίκους στην Αττική και περίπου 18.500 στη Θεσσαλονίκη, </a:t>
            </a:r>
            <a:r>
              <a:rPr lang="el-GR" b="1" dirty="0">
                <a:effectLst/>
                <a:ea typeface="Calibri" panose="020F0502020204030204" pitchFamily="34" charset="0"/>
                <a:cs typeface="Times New Roman" panose="02020603050405020304" pitchFamily="18" charset="0"/>
              </a:rPr>
              <a:t>εκ των οποίων περίπου 10.000 είναι </a:t>
            </a:r>
            <a:r>
              <a:rPr lang="el-GR" b="1" dirty="0" err="1">
                <a:effectLst/>
                <a:ea typeface="Calibri" panose="020F0502020204030204" pitchFamily="34" charset="0"/>
                <a:cs typeface="Times New Roman" panose="02020603050405020304" pitchFamily="18" charset="0"/>
              </a:rPr>
              <a:t>άτοµα</a:t>
            </a:r>
            <a:r>
              <a:rPr lang="el-GR" b="1" dirty="0">
                <a:effectLst/>
                <a:ea typeface="Calibri" panose="020F0502020204030204" pitchFamily="34" charset="0"/>
                <a:cs typeface="Times New Roman" panose="02020603050405020304" pitchFamily="18" charset="0"/>
              </a:rPr>
              <a:t> µε αναπηρία ή µ</a:t>
            </a:r>
            <a:r>
              <a:rPr lang="el-GR" b="1" dirty="0" err="1">
                <a:effectLst/>
                <a:ea typeface="Calibri" panose="020F0502020204030204" pitchFamily="34" charset="0"/>
                <a:cs typeface="Times New Roman" panose="02020603050405020304" pitchFamily="18" charset="0"/>
              </a:rPr>
              <a:t>ειωµένη</a:t>
            </a:r>
            <a:r>
              <a:rPr lang="el-GR" b="1" dirty="0">
                <a:effectLst/>
                <a:ea typeface="Calibri" panose="020F0502020204030204" pitchFamily="34" charset="0"/>
                <a:cs typeface="Times New Roman" panose="02020603050405020304" pitchFamily="18" charset="0"/>
              </a:rPr>
              <a:t> κινητικότητα.</a:t>
            </a:r>
          </a:p>
          <a:p>
            <a:pPr marL="285750" lvl="0" indent="-285750" algn="just">
              <a:buFont typeface="Arial" panose="020B0604020202020204" pitchFamily="34" charset="0"/>
              <a:buChar char="•"/>
            </a:pPr>
            <a:endParaRPr lang="el-GR" b="1" dirty="0">
              <a:effectLst/>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b="1" dirty="0">
                <a:solidFill>
                  <a:srgbClr val="FF8001"/>
                </a:solidFill>
                <a:effectLst/>
                <a:ea typeface="Calibri" panose="020F0502020204030204" pitchFamily="34" charset="0"/>
                <a:cs typeface="Times New Roman" panose="02020603050405020304" pitchFamily="18" charset="0"/>
              </a:rPr>
              <a:t>Η υπηρεσία απευθύνεται κυρίως </a:t>
            </a:r>
            <a:r>
              <a:rPr lang="el-GR" b="1" dirty="0">
                <a:effectLst/>
                <a:ea typeface="Calibri" panose="020F0502020204030204" pitchFamily="34" charset="0"/>
                <a:cs typeface="Times New Roman" panose="02020603050405020304" pitchFamily="18" charset="0"/>
              </a:rPr>
              <a:t>σε </a:t>
            </a:r>
            <a:r>
              <a:rPr lang="el-GR" b="1" dirty="0" err="1">
                <a:effectLst/>
                <a:ea typeface="Calibri" panose="020F0502020204030204" pitchFamily="34" charset="0"/>
                <a:cs typeface="Times New Roman" panose="02020603050405020304" pitchFamily="18" charset="0"/>
              </a:rPr>
              <a:t>ηλικιωµένους</a:t>
            </a:r>
            <a:r>
              <a:rPr lang="el-GR" b="1" dirty="0">
                <a:effectLst/>
                <a:ea typeface="Calibri" panose="020F0502020204030204" pitchFamily="34" charset="0"/>
                <a:cs typeface="Times New Roman" panose="02020603050405020304" pitchFamily="18" charset="0"/>
              </a:rPr>
              <a:t>, </a:t>
            </a:r>
            <a:r>
              <a:rPr lang="el-GR" b="1" dirty="0" err="1">
                <a:effectLst/>
                <a:ea typeface="Calibri" panose="020F0502020204030204" pitchFamily="34" charset="0"/>
                <a:cs typeface="Times New Roman" panose="02020603050405020304" pitchFamily="18" charset="0"/>
              </a:rPr>
              <a:t>άτοµα</a:t>
            </a:r>
            <a:r>
              <a:rPr lang="el-GR" b="1" dirty="0">
                <a:effectLst/>
                <a:ea typeface="Calibri" panose="020F0502020204030204" pitchFamily="34" charset="0"/>
                <a:cs typeface="Times New Roman" panose="02020603050405020304" pitchFamily="18" charset="0"/>
              </a:rPr>
              <a:t> µε αναπηρία, µ</a:t>
            </a:r>
            <a:r>
              <a:rPr lang="el-GR" b="1" dirty="0" err="1">
                <a:effectLst/>
                <a:ea typeface="Calibri" panose="020F0502020204030204" pitchFamily="34" charset="0"/>
                <a:cs typeface="Times New Roman" panose="02020603050405020304" pitchFamily="18" charset="0"/>
              </a:rPr>
              <a:t>ονογονεϊκές</a:t>
            </a:r>
            <a:r>
              <a:rPr lang="el-GR" b="1" dirty="0">
                <a:effectLst/>
                <a:ea typeface="Calibri" panose="020F0502020204030204" pitchFamily="34" charset="0"/>
                <a:cs typeface="Times New Roman" panose="02020603050405020304" pitchFamily="18" charset="0"/>
              </a:rPr>
              <a:t> και πολύτεκνες οικογένειες και ανέργους, µε δυνατότητα κράτησης τηλεφωνικά ή µέσω </a:t>
            </a:r>
            <a:r>
              <a:rPr lang="el-GR" b="1" dirty="0" err="1">
                <a:effectLst/>
                <a:ea typeface="Calibri" panose="020F0502020204030204" pitchFamily="34" charset="0"/>
                <a:cs typeface="Times New Roman" panose="02020603050405020304" pitchFamily="18" charset="0"/>
              </a:rPr>
              <a:t>εφαρµογής</a:t>
            </a:r>
            <a:r>
              <a:rPr lang="el-GR" b="1" dirty="0">
                <a:effectLst/>
                <a:ea typeface="Calibri" panose="020F0502020204030204" pitchFamily="34" charset="0"/>
                <a:cs typeface="Times New Roman" panose="02020603050405020304" pitchFamily="18" charset="0"/>
              </a:rPr>
              <a:t>.</a:t>
            </a:r>
          </a:p>
          <a:p>
            <a:pPr marL="285750" lvl="0" indent="-285750" algn="just">
              <a:buFont typeface="Arial" panose="020B0604020202020204" pitchFamily="34" charset="0"/>
              <a:buChar char="•"/>
            </a:pPr>
            <a:endParaRPr lang="el-GR" b="1" dirty="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b="1" dirty="0">
                <a:effectLst/>
                <a:ea typeface="Calibri" panose="020F0502020204030204" pitchFamily="34" charset="0"/>
                <a:cs typeface="Times New Roman" panose="02020603050405020304" pitchFamily="18" charset="0"/>
              </a:rPr>
              <a:t>Υπογραφή σύμβασης για  την προμήθεια των μέσων μεταφοράς το </a:t>
            </a:r>
            <a:r>
              <a:rPr lang="el-GR" b="1" dirty="0">
                <a:solidFill>
                  <a:srgbClr val="FF8001"/>
                </a:solidFill>
                <a:effectLst/>
                <a:ea typeface="Calibri" panose="020F0502020204030204" pitchFamily="34" charset="0"/>
                <a:cs typeface="Times New Roman" panose="02020603050405020304" pitchFamily="18" charset="0"/>
              </a:rPr>
              <a:t>τρίτο τρίμηνο του 2027.</a:t>
            </a:r>
          </a:p>
        </p:txBody>
      </p:sp>
      <p:pic>
        <p:nvPicPr>
          <p:cNvPr id="3" name="Εικόνα 2">
            <a:extLst>
              <a:ext uri="{FF2B5EF4-FFF2-40B4-BE49-F238E27FC236}">
                <a16:creationId xmlns:a16="http://schemas.microsoft.com/office/drawing/2014/main" id="{3C03EA4A-BDB3-1F67-1042-0228E3EE4A40}"/>
              </a:ext>
            </a:extLst>
          </p:cNvPr>
          <p:cNvPicPr>
            <a:picLocks noChangeAspect="1"/>
          </p:cNvPicPr>
          <p:nvPr/>
        </p:nvPicPr>
        <p:blipFill>
          <a:blip r:embed="rId9"/>
          <a:stretch>
            <a:fillRect/>
          </a:stretch>
        </p:blipFill>
        <p:spPr>
          <a:xfrm>
            <a:off x="0" y="0"/>
            <a:ext cx="4572000" cy="6858000"/>
          </a:xfrm>
          <a:prstGeom prst="rect">
            <a:avLst/>
          </a:prstGeom>
        </p:spPr>
      </p:pic>
      <p:pic>
        <p:nvPicPr>
          <p:cNvPr id="6" name="Εικόνα 5">
            <a:extLst>
              <a:ext uri="{FF2B5EF4-FFF2-40B4-BE49-F238E27FC236}">
                <a16:creationId xmlns:a16="http://schemas.microsoft.com/office/drawing/2014/main" id="{ABF5ADBF-085F-3055-1E62-4FEFAFDB5B10}"/>
              </a:ext>
            </a:extLst>
          </p:cNvPr>
          <p:cNvPicPr>
            <a:picLocks noChangeAspect="1"/>
          </p:cNvPicPr>
          <p:nvPr/>
        </p:nvPicPr>
        <p:blipFill>
          <a:blip r:embed="rId10"/>
          <a:srcRect l="23359" r="32240"/>
          <a:stretch>
            <a:fillRect/>
          </a:stretch>
        </p:blipFill>
        <p:spPr>
          <a:xfrm>
            <a:off x="0" y="0"/>
            <a:ext cx="4572000" cy="6857999"/>
          </a:xfrm>
          <a:prstGeom prst="rect">
            <a:avLst/>
          </a:prstGeom>
        </p:spPr>
      </p:pic>
      <p:pic>
        <p:nvPicPr>
          <p:cNvPr id="4" name="Εικόνα 3">
            <a:extLst>
              <a:ext uri="{FF2B5EF4-FFF2-40B4-BE49-F238E27FC236}">
                <a16:creationId xmlns:a16="http://schemas.microsoft.com/office/drawing/2014/main" id="{969F3D41-AD90-9BAB-8A38-E1CFAD50A826}"/>
              </a:ext>
            </a:extLst>
          </p:cNvPr>
          <p:cNvPicPr>
            <a:picLocks noChangeAspect="1"/>
          </p:cNvPicPr>
          <p:nvPr/>
        </p:nvPicPr>
        <p:blipFill>
          <a:blip r:embed="rId11"/>
          <a:srcRect l="37695" r="17860"/>
          <a:stretch>
            <a:fillRect/>
          </a:stretch>
        </p:blipFill>
        <p:spPr>
          <a:xfrm>
            <a:off x="0" y="-2"/>
            <a:ext cx="4572000" cy="6858001"/>
          </a:xfrm>
          <a:prstGeom prst="rect">
            <a:avLst/>
          </a:prstGeom>
        </p:spPr>
      </p:pic>
      <p:sp>
        <p:nvSpPr>
          <p:cNvPr id="8" name="Ορθογώνιο 7">
            <a:extLst>
              <a:ext uri="{FF2B5EF4-FFF2-40B4-BE49-F238E27FC236}">
                <a16:creationId xmlns:a16="http://schemas.microsoft.com/office/drawing/2014/main" id="{628BD071-B036-4E3E-0ED4-1332FFB87518}"/>
              </a:ext>
            </a:extLst>
          </p:cNvPr>
          <p:cNvSpPr/>
          <p:nvPr/>
        </p:nvSpPr>
        <p:spPr>
          <a:xfrm>
            <a:off x="-2" y="0"/>
            <a:ext cx="4572001" cy="6858000"/>
          </a:xfrm>
          <a:prstGeom prst="rect">
            <a:avLst/>
          </a:prstGeom>
          <a:solidFill>
            <a:srgbClr val="002060">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solidFill>
                <a:srgbClr val="002060"/>
              </a:solidFill>
              <a:latin typeface="☞NOIR PRO" pitchFamily="2" charset="0"/>
            </a:endParaRPr>
          </a:p>
        </p:txBody>
      </p:sp>
      <p:sp>
        <p:nvSpPr>
          <p:cNvPr id="2" name="Ορθογώνιο 1">
            <a:extLst>
              <a:ext uri="{FF2B5EF4-FFF2-40B4-BE49-F238E27FC236}">
                <a16:creationId xmlns:a16="http://schemas.microsoft.com/office/drawing/2014/main" id="{A3B76951-2BB4-F962-049F-84ECB6FBDB8E}"/>
              </a:ext>
            </a:extLst>
          </p:cNvPr>
          <p:cNvSpPr/>
          <p:nvPr/>
        </p:nvSpPr>
        <p:spPr>
          <a:xfrm>
            <a:off x="12039600" y="2499360"/>
            <a:ext cx="152400" cy="1859280"/>
          </a:xfrm>
          <a:prstGeom prst="rect">
            <a:avLst/>
          </a:prstGeom>
          <a:solidFill>
            <a:srgbClr val="2A6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grpSp>
        <p:nvGrpSpPr>
          <p:cNvPr id="9" name="Group 8">
            <a:extLst>
              <a:ext uri="{FF2B5EF4-FFF2-40B4-BE49-F238E27FC236}">
                <a16:creationId xmlns:a16="http://schemas.microsoft.com/office/drawing/2014/main" id="{1BB9DB35-1001-48B1-183A-B10171DF028F}"/>
              </a:ext>
            </a:extLst>
          </p:cNvPr>
          <p:cNvGrpSpPr/>
          <p:nvPr/>
        </p:nvGrpSpPr>
        <p:grpSpPr>
          <a:xfrm>
            <a:off x="5467149" y="5056736"/>
            <a:ext cx="5996539" cy="1437649"/>
            <a:chOff x="322263" y="2776788"/>
            <a:chExt cx="11549061" cy="3176275"/>
          </a:xfrm>
        </p:grpSpPr>
        <p:sp>
          <p:nvSpPr>
            <p:cNvPr id="10" name="Rectangle 9">
              <a:extLst>
                <a:ext uri="{FF2B5EF4-FFF2-40B4-BE49-F238E27FC236}">
                  <a16:creationId xmlns:a16="http://schemas.microsoft.com/office/drawing/2014/main" id="{BD8CE1E2-9834-53DC-7280-1F6B6C5A65AD}"/>
                </a:ext>
              </a:extLst>
            </p:cNvPr>
            <p:cNvSpPr/>
            <p:nvPr/>
          </p:nvSpPr>
          <p:spPr>
            <a:xfrm>
              <a:off x="322263" y="3621083"/>
              <a:ext cx="11549061" cy="360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 name="Rectangle 10">
              <a:extLst>
                <a:ext uri="{FF2B5EF4-FFF2-40B4-BE49-F238E27FC236}">
                  <a16:creationId xmlns:a16="http://schemas.microsoft.com/office/drawing/2014/main" id="{4E776D71-A347-F22A-0809-A646A1573DC2}"/>
                </a:ext>
              </a:extLst>
            </p:cNvPr>
            <p:cNvSpPr/>
            <p:nvPr/>
          </p:nvSpPr>
          <p:spPr>
            <a:xfrm>
              <a:off x="822419"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2" name="Rectangle 11">
              <a:extLst>
                <a:ext uri="{FF2B5EF4-FFF2-40B4-BE49-F238E27FC236}">
                  <a16:creationId xmlns:a16="http://schemas.microsoft.com/office/drawing/2014/main" id="{C3F36B45-C076-F251-D34B-F4E7020A99AE}"/>
                </a:ext>
              </a:extLst>
            </p:cNvPr>
            <p:cNvSpPr/>
            <p:nvPr/>
          </p:nvSpPr>
          <p:spPr>
            <a:xfrm>
              <a:off x="4338669"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3" name="Rectangle 12">
              <a:extLst>
                <a:ext uri="{FF2B5EF4-FFF2-40B4-BE49-F238E27FC236}">
                  <a16:creationId xmlns:a16="http://schemas.microsoft.com/office/drawing/2014/main" id="{04ADBAE5-13CC-1190-D0F4-BFBD103ABEC2}"/>
                </a:ext>
              </a:extLst>
            </p:cNvPr>
            <p:cNvSpPr/>
            <p:nvPr/>
          </p:nvSpPr>
          <p:spPr>
            <a:xfrm>
              <a:off x="7854918"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nvGrpSpPr>
            <p:cNvPr id="14" name="Ομάδα 16">
              <a:extLst>
                <a:ext uri="{FF2B5EF4-FFF2-40B4-BE49-F238E27FC236}">
                  <a16:creationId xmlns:a16="http://schemas.microsoft.com/office/drawing/2014/main" id="{D5AF5555-4201-6FA4-95DD-363C7267A071}"/>
                </a:ext>
              </a:extLst>
            </p:cNvPr>
            <p:cNvGrpSpPr/>
            <p:nvPr/>
          </p:nvGrpSpPr>
          <p:grpSpPr>
            <a:xfrm>
              <a:off x="669507" y="2776788"/>
              <a:ext cx="3361143" cy="3176275"/>
              <a:chOff x="1226963" y="2776788"/>
              <a:chExt cx="3361143" cy="3176275"/>
            </a:xfrm>
          </p:grpSpPr>
          <p:sp>
            <p:nvSpPr>
              <p:cNvPr id="23" name="Rectangle 22">
                <a:extLst>
                  <a:ext uri="{FF2B5EF4-FFF2-40B4-BE49-F238E27FC236}">
                    <a16:creationId xmlns:a16="http://schemas.microsoft.com/office/drawing/2014/main" id="{F30E671D-4569-619A-9906-2787EA5A075F}"/>
                  </a:ext>
                </a:extLst>
              </p:cNvPr>
              <p:cNvSpPr>
                <a:spLocks noChangeAspect="1"/>
              </p:cNvSpPr>
              <p:nvPr>
                <p:custDataLst>
                  <p:tags r:id="rId5"/>
                </p:custDataLst>
              </p:nvPr>
            </p:nvSpPr>
            <p:spPr>
              <a:xfrm>
                <a:off x="2084492" y="2776788"/>
                <a:ext cx="2087999" cy="752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US" sz="1600" b="1" dirty="0">
                    <a:solidFill>
                      <a:schemeClr val="accent1"/>
                    </a:solidFill>
                  </a:rPr>
                  <a:t>Q</a:t>
                </a:r>
                <a:r>
                  <a:rPr lang="el-GR" sz="1600" b="1" dirty="0">
                    <a:solidFill>
                      <a:schemeClr val="accent1"/>
                    </a:solidFill>
                  </a:rPr>
                  <a:t>1 2027</a:t>
                </a:r>
                <a:endParaRPr lang="en-GB" sz="1600" b="1" dirty="0">
                  <a:solidFill>
                    <a:schemeClr val="accent1"/>
                  </a:solidFill>
                </a:endParaRPr>
              </a:p>
            </p:txBody>
          </p:sp>
          <p:sp>
            <p:nvSpPr>
              <p:cNvPr id="24" name="Rectangle 23">
                <a:extLst>
                  <a:ext uri="{FF2B5EF4-FFF2-40B4-BE49-F238E27FC236}">
                    <a16:creationId xmlns:a16="http://schemas.microsoft.com/office/drawing/2014/main" id="{EABC8350-A8BA-857C-0341-EEE08B6F328F}"/>
                  </a:ext>
                </a:extLst>
              </p:cNvPr>
              <p:cNvSpPr>
                <a:spLocks noChangeAspect="1"/>
              </p:cNvSpPr>
              <p:nvPr>
                <p:custDataLst>
                  <p:tags r:id="rId6"/>
                </p:custDataLst>
              </p:nvPr>
            </p:nvSpPr>
            <p:spPr>
              <a:xfrm>
                <a:off x="1226963" y="4112278"/>
                <a:ext cx="3361143" cy="1840785"/>
              </a:xfrm>
              <a:prstGeom prst="rect">
                <a:avLst/>
              </a:prstGeom>
            </p:spPr>
            <p:txBody>
              <a:bodyPr wrap="square" lIns="90000" tIns="46800" rIns="90000" bIns="46800">
                <a:spAutoFit/>
              </a:bodyPr>
              <a:lstStyle/>
              <a:p>
                <a:pPr algn="ctr">
                  <a:spcBef>
                    <a:spcPts val="300"/>
                  </a:spcBef>
                  <a:spcAft>
                    <a:spcPts val="300"/>
                  </a:spcAft>
                </a:pPr>
                <a:r>
                  <a:rPr lang="el-GR" sz="1600" b="1" dirty="0">
                    <a:solidFill>
                      <a:srgbClr val="2A62DD"/>
                    </a:solidFill>
                    <a:cs typeface="+mn-ea"/>
                    <a:sym typeface="+mn-lt"/>
                  </a:rPr>
                  <a:t>Προκήρυξη διαγωνισμού προμήθειας</a:t>
                </a:r>
                <a:endParaRPr lang="en-GB" sz="1600" b="1" dirty="0">
                  <a:solidFill>
                    <a:srgbClr val="2A62DD"/>
                  </a:solidFill>
                  <a:cs typeface="+mn-ea"/>
                  <a:sym typeface="+mn-lt"/>
                </a:endParaRPr>
              </a:p>
            </p:txBody>
          </p:sp>
          <p:sp>
            <p:nvSpPr>
              <p:cNvPr id="25" name="Oval 24">
                <a:extLst>
                  <a:ext uri="{FF2B5EF4-FFF2-40B4-BE49-F238E27FC236}">
                    <a16:creationId xmlns:a16="http://schemas.microsoft.com/office/drawing/2014/main" id="{93FDC2C5-D522-813D-C329-90B1BF78438A}"/>
                  </a:ext>
                </a:extLst>
              </p:cNvPr>
              <p:cNvSpPr/>
              <p:nvPr/>
            </p:nvSpPr>
            <p:spPr>
              <a:xfrm>
                <a:off x="3128496" y="3697388"/>
                <a:ext cx="207390"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grpSp>
          <p:nvGrpSpPr>
            <p:cNvPr id="15" name="Ομάδα 18">
              <a:extLst>
                <a:ext uri="{FF2B5EF4-FFF2-40B4-BE49-F238E27FC236}">
                  <a16:creationId xmlns:a16="http://schemas.microsoft.com/office/drawing/2014/main" id="{FD6A0B85-18CC-C7AD-BFF9-83C681202C19}"/>
                </a:ext>
              </a:extLst>
            </p:cNvPr>
            <p:cNvGrpSpPr/>
            <p:nvPr/>
          </p:nvGrpSpPr>
          <p:grpSpPr>
            <a:xfrm>
              <a:off x="4234974" y="2791973"/>
              <a:ext cx="3361143" cy="2952273"/>
              <a:chOff x="4060180" y="2791973"/>
              <a:chExt cx="3361143" cy="2952273"/>
            </a:xfrm>
          </p:grpSpPr>
          <p:sp>
            <p:nvSpPr>
              <p:cNvPr id="20" name="Rectangle 19">
                <a:extLst>
                  <a:ext uri="{FF2B5EF4-FFF2-40B4-BE49-F238E27FC236}">
                    <a16:creationId xmlns:a16="http://schemas.microsoft.com/office/drawing/2014/main" id="{EB4D32E7-CEDD-D31A-8FDF-C20185E2EB43}"/>
                  </a:ext>
                </a:extLst>
              </p:cNvPr>
              <p:cNvSpPr>
                <a:spLocks noChangeAspect="1"/>
              </p:cNvSpPr>
              <p:nvPr>
                <p:custDataLst>
                  <p:tags r:id="rId3"/>
                </p:custDataLst>
              </p:nvPr>
            </p:nvSpPr>
            <p:spPr>
              <a:xfrm>
                <a:off x="4878000" y="2791973"/>
                <a:ext cx="2087999" cy="752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US" sz="1600" b="1" dirty="0">
                    <a:solidFill>
                      <a:schemeClr val="accent2"/>
                    </a:solidFill>
                  </a:rPr>
                  <a:t>Q</a:t>
                </a:r>
                <a:r>
                  <a:rPr lang="el-GR" sz="1600" b="1" dirty="0">
                    <a:solidFill>
                      <a:schemeClr val="accent2"/>
                    </a:solidFill>
                  </a:rPr>
                  <a:t>3</a:t>
                </a:r>
                <a:r>
                  <a:rPr lang="en-US" sz="1600" b="1" dirty="0">
                    <a:solidFill>
                      <a:schemeClr val="accent2"/>
                    </a:solidFill>
                  </a:rPr>
                  <a:t> 2027</a:t>
                </a:r>
                <a:r>
                  <a:rPr lang="en-GB" sz="1600" b="1" dirty="0">
                    <a:solidFill>
                      <a:schemeClr val="accent2"/>
                    </a:solidFill>
                  </a:rPr>
                  <a:t> </a:t>
                </a:r>
              </a:p>
            </p:txBody>
          </p:sp>
          <p:sp>
            <p:nvSpPr>
              <p:cNvPr id="21" name="Oval 20">
                <a:extLst>
                  <a:ext uri="{FF2B5EF4-FFF2-40B4-BE49-F238E27FC236}">
                    <a16:creationId xmlns:a16="http://schemas.microsoft.com/office/drawing/2014/main" id="{7EC95284-6672-8244-23FB-A8CB5C2BEE42}"/>
                  </a:ext>
                </a:extLst>
              </p:cNvPr>
              <p:cNvSpPr/>
              <p:nvPr/>
            </p:nvSpPr>
            <p:spPr>
              <a:xfrm>
                <a:off x="5818305" y="3697388"/>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2" name="01-05">
                <a:extLst>
                  <a:ext uri="{FF2B5EF4-FFF2-40B4-BE49-F238E27FC236}">
                    <a16:creationId xmlns:a16="http://schemas.microsoft.com/office/drawing/2014/main" id="{C31DB4E6-9690-60A2-407A-E2B24D7A78B5}"/>
                  </a:ext>
                </a:extLst>
              </p:cNvPr>
              <p:cNvSpPr txBox="1">
                <a:spLocks noChangeAspect="1"/>
              </p:cNvSpPr>
              <p:nvPr>
                <p:custDataLst>
                  <p:tags r:id="rId4"/>
                </p:custDataLst>
              </p:nvPr>
            </p:nvSpPr>
            <p:spPr>
              <a:xfrm>
                <a:off x="4060180" y="4112276"/>
                <a:ext cx="3361143" cy="16319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Bef>
                    <a:spcPts val="300"/>
                  </a:spcBef>
                  <a:spcAft>
                    <a:spcPts val="300"/>
                  </a:spcAft>
                </a:pPr>
                <a:r>
                  <a:rPr lang="el-GR" sz="1600" b="1" dirty="0">
                    <a:solidFill>
                      <a:schemeClr val="accent2"/>
                    </a:solidFill>
                    <a:cs typeface="+mn-ea"/>
                    <a:sym typeface="+mn-lt"/>
                  </a:rPr>
                  <a:t>Υπογραφή σύμβασης προμήθειας </a:t>
                </a:r>
                <a:endParaRPr lang="en-GB" sz="1600" b="1" dirty="0">
                  <a:solidFill>
                    <a:schemeClr val="accent2"/>
                  </a:solidFill>
                  <a:cs typeface="+mn-ea"/>
                  <a:sym typeface="+mn-lt"/>
                </a:endParaRPr>
              </a:p>
            </p:txBody>
          </p:sp>
        </p:grpSp>
        <p:grpSp>
          <p:nvGrpSpPr>
            <p:cNvPr id="16" name="Ομάδα 17">
              <a:extLst>
                <a:ext uri="{FF2B5EF4-FFF2-40B4-BE49-F238E27FC236}">
                  <a16:creationId xmlns:a16="http://schemas.microsoft.com/office/drawing/2014/main" id="{30172753-DE8F-C7D0-5FF6-0973D969FA11}"/>
                </a:ext>
              </a:extLst>
            </p:cNvPr>
            <p:cNvGrpSpPr/>
            <p:nvPr/>
          </p:nvGrpSpPr>
          <p:grpSpPr>
            <a:xfrm>
              <a:off x="7854658" y="2791973"/>
              <a:ext cx="3361143" cy="2952273"/>
              <a:chOff x="6947615" y="2791973"/>
              <a:chExt cx="3361143" cy="2952273"/>
            </a:xfrm>
          </p:grpSpPr>
          <p:sp>
            <p:nvSpPr>
              <p:cNvPr id="17" name="Rectangle 16">
                <a:extLst>
                  <a:ext uri="{FF2B5EF4-FFF2-40B4-BE49-F238E27FC236}">
                    <a16:creationId xmlns:a16="http://schemas.microsoft.com/office/drawing/2014/main" id="{8C163DEF-EC5B-0F1C-5F73-3852CD36F544}"/>
                  </a:ext>
                </a:extLst>
              </p:cNvPr>
              <p:cNvSpPr>
                <a:spLocks noChangeAspect="1"/>
              </p:cNvSpPr>
              <p:nvPr>
                <p:custDataLst>
                  <p:tags r:id="rId1"/>
                </p:custDataLst>
              </p:nvPr>
            </p:nvSpPr>
            <p:spPr>
              <a:xfrm>
                <a:off x="7662000" y="2791973"/>
                <a:ext cx="2087999" cy="752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GB" sz="1600" b="1" dirty="0">
                    <a:solidFill>
                      <a:schemeClr val="accent3"/>
                    </a:solidFill>
                  </a:rPr>
                  <a:t>Q</a:t>
                </a:r>
                <a:r>
                  <a:rPr lang="el-GR" sz="1600" b="1" dirty="0">
                    <a:solidFill>
                      <a:schemeClr val="accent3"/>
                    </a:solidFill>
                  </a:rPr>
                  <a:t>3</a:t>
                </a:r>
                <a:r>
                  <a:rPr lang="en-GB" sz="1600" b="1" dirty="0">
                    <a:solidFill>
                      <a:schemeClr val="accent3"/>
                    </a:solidFill>
                  </a:rPr>
                  <a:t> 20</a:t>
                </a:r>
                <a:r>
                  <a:rPr lang="el-GR" sz="1600" b="1" dirty="0">
                    <a:solidFill>
                      <a:schemeClr val="accent3"/>
                    </a:solidFill>
                  </a:rPr>
                  <a:t>28</a:t>
                </a:r>
                <a:endParaRPr lang="en-GB" sz="1600" b="1" dirty="0">
                  <a:solidFill>
                    <a:schemeClr val="accent3"/>
                  </a:solidFill>
                </a:endParaRPr>
              </a:p>
            </p:txBody>
          </p:sp>
          <p:sp>
            <p:nvSpPr>
              <p:cNvPr id="18" name="Oval 17">
                <a:extLst>
                  <a:ext uri="{FF2B5EF4-FFF2-40B4-BE49-F238E27FC236}">
                    <a16:creationId xmlns:a16="http://schemas.microsoft.com/office/drawing/2014/main" id="{5434ED41-EAC4-D573-9CF2-3B88F3A16C34}"/>
                  </a:ext>
                </a:extLst>
              </p:cNvPr>
              <p:cNvSpPr/>
              <p:nvPr/>
            </p:nvSpPr>
            <p:spPr>
              <a:xfrm>
                <a:off x="8602305" y="3697388"/>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9" name="01-05">
                <a:extLst>
                  <a:ext uri="{FF2B5EF4-FFF2-40B4-BE49-F238E27FC236}">
                    <a16:creationId xmlns:a16="http://schemas.microsoft.com/office/drawing/2014/main" id="{1BC8250E-6D40-020E-8EDF-F113B80A9030}"/>
                  </a:ext>
                </a:extLst>
              </p:cNvPr>
              <p:cNvSpPr txBox="1">
                <a:spLocks noChangeAspect="1"/>
              </p:cNvSpPr>
              <p:nvPr>
                <p:custDataLst>
                  <p:tags r:id="rId2"/>
                </p:custDataLst>
              </p:nvPr>
            </p:nvSpPr>
            <p:spPr>
              <a:xfrm>
                <a:off x="6947615" y="4112276"/>
                <a:ext cx="3361143" cy="16319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Bef>
                    <a:spcPts val="300"/>
                  </a:spcBef>
                  <a:spcAft>
                    <a:spcPts val="300"/>
                  </a:spcAft>
                </a:pPr>
                <a:r>
                  <a:rPr lang="el-GR" sz="1600" b="1" dirty="0">
                    <a:solidFill>
                      <a:schemeClr val="accent3"/>
                    </a:solidFill>
                    <a:cs typeface="+mn-ea"/>
                    <a:sym typeface="+mn-lt"/>
                  </a:rPr>
                  <a:t>Παράδοση του στόλου DRT στο σύνολο του</a:t>
                </a:r>
                <a:endParaRPr lang="en-GB" sz="1600" b="1" dirty="0">
                  <a:solidFill>
                    <a:schemeClr val="accent3"/>
                  </a:solidFill>
                  <a:cs typeface="+mn-ea"/>
                  <a:sym typeface="+mn-lt"/>
                </a:endParaRPr>
              </a:p>
            </p:txBody>
          </p:sp>
        </p:grpSp>
      </p:grpSp>
    </p:spTree>
    <p:extLst>
      <p:ext uri="{BB962C8B-B14F-4D97-AF65-F5344CB8AC3E}">
        <p14:creationId xmlns:p14="http://schemas.microsoft.com/office/powerpoint/2010/main" val="938493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CF75-1341-4830-B730-FDFDE771ADE7}"/>
            </a:ext>
          </a:extLst>
        </p:cNvPr>
        <p:cNvGrpSpPr/>
        <p:nvPr/>
      </p:nvGrpSpPr>
      <p:grpSpPr>
        <a:xfrm>
          <a:off x="0" y="0"/>
          <a:ext cx="0" cy="0"/>
          <a:chOff x="0" y="0"/>
          <a:chExt cx="0" cy="0"/>
        </a:xfrm>
      </p:grpSpPr>
      <p:sp>
        <p:nvSpPr>
          <p:cNvPr id="38" name="Θέση αριθμού διαφάνειας 37">
            <a:extLst>
              <a:ext uri="{FF2B5EF4-FFF2-40B4-BE49-F238E27FC236}">
                <a16:creationId xmlns:a16="http://schemas.microsoft.com/office/drawing/2014/main" id="{D2D1800C-90FE-C137-5E26-7E9E8250437E}"/>
              </a:ext>
            </a:extLst>
          </p:cNvPr>
          <p:cNvSpPr>
            <a:spLocks noGrp="1"/>
          </p:cNvSpPr>
          <p:nvPr>
            <p:ph type="sldNum" sz="quarter" idx="12"/>
          </p:nvPr>
        </p:nvSpPr>
        <p:spPr/>
        <p:txBody>
          <a:bodyPr/>
          <a:lstStyle/>
          <a:p>
            <a:fld id="{5394CB1E-60E3-2B49-A9B4-3874959294BF}" type="slidenum">
              <a:rPr lang="el-GR" smtClean="0"/>
              <a:pPr/>
              <a:t>17</a:t>
            </a:fld>
            <a:endParaRPr lang="el-GR" dirty="0"/>
          </a:p>
        </p:txBody>
      </p:sp>
      <p:sp>
        <p:nvSpPr>
          <p:cNvPr id="7" name="TextBox 17">
            <a:extLst>
              <a:ext uri="{FF2B5EF4-FFF2-40B4-BE49-F238E27FC236}">
                <a16:creationId xmlns:a16="http://schemas.microsoft.com/office/drawing/2014/main" id="{F0CEB060-B8AF-3C13-3567-D6A6DFBCF050}"/>
              </a:ext>
            </a:extLst>
          </p:cNvPr>
          <p:cNvSpPr txBox="1">
            <a:spLocks noChangeArrowheads="1"/>
          </p:cNvSpPr>
          <p:nvPr/>
        </p:nvSpPr>
        <p:spPr bwMode="auto">
          <a:xfrm>
            <a:off x="712268" y="261138"/>
            <a:ext cx="6554801" cy="707886"/>
          </a:xfrm>
          <a:prstGeom prst="rect">
            <a:avLst/>
          </a:prstGeom>
          <a:solidFill>
            <a:srgbClr val="1054D9"/>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l-GR" altLang="el-GR" sz="2000" b="1" dirty="0">
                <a:solidFill>
                  <a:schemeClr val="bg1"/>
                </a:solidFill>
                <a:latin typeface="+mn-lt"/>
              </a:rPr>
              <a:t>7. Ανάπτυξη υπηρεσιών Μεταφορών Κατά Παραγγελία σε</a:t>
            </a:r>
            <a:r>
              <a:rPr lang="en-US" altLang="el-GR" sz="2000" b="1" dirty="0">
                <a:solidFill>
                  <a:schemeClr val="bg1"/>
                </a:solidFill>
                <a:latin typeface="+mn-lt"/>
              </a:rPr>
              <a:t> </a:t>
            </a:r>
            <a:r>
              <a:rPr lang="el-GR" altLang="el-GR" sz="2000" b="1" dirty="0">
                <a:solidFill>
                  <a:schemeClr val="bg1"/>
                </a:solidFill>
                <a:latin typeface="+mn-lt"/>
              </a:rPr>
              <a:t>ημιαστικές περιοχές (44 εκατ. €)</a:t>
            </a:r>
          </a:p>
        </p:txBody>
      </p:sp>
      <p:sp>
        <p:nvSpPr>
          <p:cNvPr id="2" name="TextBox 1">
            <a:extLst>
              <a:ext uri="{FF2B5EF4-FFF2-40B4-BE49-F238E27FC236}">
                <a16:creationId xmlns:a16="http://schemas.microsoft.com/office/drawing/2014/main" id="{BEEC86D4-5FAA-F3B2-05B1-D1143F095604}"/>
              </a:ext>
            </a:extLst>
          </p:cNvPr>
          <p:cNvSpPr txBox="1"/>
          <p:nvPr/>
        </p:nvSpPr>
        <p:spPr>
          <a:xfrm>
            <a:off x="712268" y="1055942"/>
            <a:ext cx="6554802" cy="4047262"/>
          </a:xfrm>
          <a:prstGeom prst="rect">
            <a:avLst/>
          </a:prstGeom>
          <a:noFill/>
        </p:spPr>
        <p:txBody>
          <a:bodyPr wrap="square">
            <a:spAutoFit/>
          </a:bodyPr>
          <a:lstStyle/>
          <a:p>
            <a:pPr marL="285750" lvl="0" indent="-285750" algn="just">
              <a:buFont typeface="Arial" panose="020B0604020202020204" pitchFamily="34" charset="0"/>
              <a:buChar char="•"/>
            </a:pPr>
            <a:r>
              <a:rPr lang="el-GR" b="1" dirty="0">
                <a:effectLst/>
                <a:ea typeface="Calibri" panose="020F0502020204030204" pitchFamily="34" charset="0"/>
                <a:cs typeface="Times New Roman" panose="02020603050405020304" pitchFamily="18" charset="0"/>
              </a:rPr>
              <a:t>Η </a:t>
            </a:r>
            <a:r>
              <a:rPr lang="el-GR" b="1" dirty="0">
                <a:ea typeface="Calibri" panose="020F0502020204030204" pitchFamily="34" charset="0"/>
                <a:cs typeface="Times New Roman" panose="02020603050405020304" pitchFamily="18" charset="0"/>
              </a:rPr>
              <a:t>δράση</a:t>
            </a:r>
            <a:r>
              <a:rPr lang="el-GR" b="1" dirty="0">
                <a:effectLst/>
                <a:ea typeface="Calibri" panose="020F0502020204030204" pitchFamily="34" charset="0"/>
                <a:cs typeface="Times New Roman" panose="02020603050405020304" pitchFamily="18" charset="0"/>
              </a:rPr>
              <a:t> περιλαμβάνει: </a:t>
            </a:r>
          </a:p>
          <a:p>
            <a:pPr lvl="0" algn="just"/>
            <a:endParaRPr lang="el-GR" sz="300" b="1" dirty="0">
              <a:effectLst/>
              <a:ea typeface="Calibri" panose="020F0502020204030204" pitchFamily="34" charset="0"/>
              <a:cs typeface="Times New Roman" panose="02020603050405020304" pitchFamily="18" charset="0"/>
            </a:endParaRPr>
          </a:p>
          <a:p>
            <a:pPr marL="742950" lvl="1" indent="-285750" algn="just">
              <a:buFont typeface="Wingdings" panose="05000000000000000000" pitchFamily="2" charset="2"/>
              <a:buChar char="ü"/>
            </a:pPr>
            <a:r>
              <a:rPr lang="el-GR" b="1" dirty="0" err="1">
                <a:effectLst/>
                <a:ea typeface="Calibri" panose="020F0502020204030204" pitchFamily="34" charset="0"/>
                <a:cs typeface="Times New Roman" panose="02020603050405020304" pitchFamily="18" charset="0"/>
              </a:rPr>
              <a:t>Προµήθεια</a:t>
            </a:r>
            <a:r>
              <a:rPr lang="el-GR" b="1" dirty="0">
                <a:effectLst/>
                <a:ea typeface="Calibri" panose="020F0502020204030204" pitchFamily="34" charset="0"/>
                <a:cs typeface="Times New Roman" panose="02020603050405020304" pitchFamily="18" charset="0"/>
              </a:rPr>
              <a:t> περίπου 100 ηλεκτρικών μικρών λεωφορείων πλήρως </a:t>
            </a:r>
            <a:r>
              <a:rPr lang="el-GR" b="1" dirty="0" err="1">
                <a:effectLst/>
                <a:ea typeface="Calibri" panose="020F0502020204030204" pitchFamily="34" charset="0"/>
                <a:cs typeface="Times New Roman" panose="02020603050405020304" pitchFamily="18" charset="0"/>
              </a:rPr>
              <a:t>προσβάσιµων</a:t>
            </a:r>
            <a:r>
              <a:rPr lang="el-GR" b="1" dirty="0">
                <a:effectLst/>
                <a:ea typeface="Calibri" panose="020F0502020204030204" pitchFamily="34" charset="0"/>
                <a:cs typeface="Times New Roman" panose="02020603050405020304" pitchFamily="18" charset="0"/>
              </a:rPr>
              <a:t>, για την εξυπηρέτηση 18 αγροτικών/</a:t>
            </a:r>
            <a:r>
              <a:rPr lang="el-GR" b="1" dirty="0" err="1">
                <a:effectLst/>
                <a:ea typeface="Calibri" panose="020F0502020204030204" pitchFamily="34" charset="0"/>
                <a:cs typeface="Times New Roman" panose="02020603050405020304" pitchFamily="18" charset="0"/>
              </a:rPr>
              <a:t>ηµιαστικών</a:t>
            </a:r>
            <a:r>
              <a:rPr lang="el-GR" b="1" dirty="0">
                <a:effectLst/>
                <a:ea typeface="Calibri" panose="020F0502020204030204" pitchFamily="34" charset="0"/>
                <a:cs typeface="Times New Roman" panose="02020603050405020304" pitchFamily="18" charset="0"/>
              </a:rPr>
              <a:t> περιοχών και τον αντίστοιχο </a:t>
            </a:r>
            <a:r>
              <a:rPr lang="el-GR" b="1" dirty="0" err="1">
                <a:effectLst/>
                <a:ea typeface="Calibri" panose="020F0502020204030204" pitchFamily="34" charset="0"/>
                <a:cs typeface="Times New Roman" panose="02020603050405020304" pitchFamily="18" charset="0"/>
              </a:rPr>
              <a:t>εξοπλισµό</a:t>
            </a:r>
            <a:r>
              <a:rPr lang="el-GR" b="1" dirty="0">
                <a:effectLst/>
                <a:ea typeface="Calibri" panose="020F0502020204030204" pitchFamily="34" charset="0"/>
                <a:cs typeface="Times New Roman" panose="02020603050405020304" pitchFamily="18" charset="0"/>
              </a:rPr>
              <a:t> φόρτισης.</a:t>
            </a:r>
          </a:p>
          <a:p>
            <a:pPr marL="742950" lvl="1" indent="-285750" algn="just">
              <a:buFont typeface="Wingdings" panose="05000000000000000000" pitchFamily="2" charset="2"/>
              <a:buChar char="ü"/>
            </a:pPr>
            <a:r>
              <a:rPr lang="el-GR" b="1" dirty="0">
                <a:ea typeface="Calibri" panose="020F0502020204030204" pitchFamily="34" charset="0"/>
                <a:cs typeface="Times New Roman" panose="02020603050405020304" pitchFamily="18" charset="0"/>
              </a:rPr>
              <a:t>Ανάπτυξη </a:t>
            </a:r>
            <a:r>
              <a:rPr lang="el-GR" b="1" dirty="0">
                <a:effectLst/>
                <a:ea typeface="Calibri" panose="020F0502020204030204" pitchFamily="34" charset="0"/>
                <a:cs typeface="Times New Roman" panose="02020603050405020304" pitchFamily="18" charset="0"/>
              </a:rPr>
              <a:t>εθνικής </a:t>
            </a:r>
            <a:r>
              <a:rPr lang="el-GR" b="1" dirty="0" err="1">
                <a:effectLst/>
                <a:ea typeface="Calibri" panose="020F0502020204030204" pitchFamily="34" charset="0"/>
                <a:cs typeface="Times New Roman" panose="02020603050405020304" pitchFamily="18" charset="0"/>
              </a:rPr>
              <a:t>πλατφόρµας</a:t>
            </a:r>
            <a:r>
              <a:rPr lang="el-GR" b="1" dirty="0">
                <a:effectLst/>
                <a:ea typeface="Calibri" panose="020F0502020204030204" pitchFamily="34" charset="0"/>
                <a:cs typeface="Times New Roman" panose="02020603050405020304" pitchFamily="18" charset="0"/>
              </a:rPr>
              <a:t> ικανής να διαχειρίζεται </a:t>
            </a:r>
            <a:br>
              <a:rPr lang="el-GR" b="1" dirty="0">
                <a:effectLst/>
                <a:ea typeface="Calibri" panose="020F0502020204030204" pitchFamily="34" charset="0"/>
                <a:cs typeface="Times New Roman" panose="02020603050405020304" pitchFamily="18" charset="0"/>
              </a:rPr>
            </a:br>
            <a:r>
              <a:rPr lang="el-GR" b="1" dirty="0">
                <a:effectLst/>
                <a:ea typeface="Calibri" panose="020F0502020204030204" pitchFamily="34" charset="0"/>
                <a:cs typeface="Times New Roman" panose="02020603050405020304" pitchFamily="18" charset="0"/>
              </a:rPr>
              <a:t>σε </a:t>
            </a:r>
            <a:r>
              <a:rPr lang="el-GR" b="1" dirty="0" err="1">
                <a:effectLst/>
                <a:ea typeface="Calibri" panose="020F0502020204030204" pitchFamily="34" charset="0"/>
                <a:cs typeface="Times New Roman" panose="02020603050405020304" pitchFamily="18" charset="0"/>
              </a:rPr>
              <a:t>πραγµατικό</a:t>
            </a:r>
            <a:r>
              <a:rPr lang="el-GR" b="1" dirty="0">
                <a:effectLst/>
                <a:ea typeface="Calibri" panose="020F0502020204030204" pitchFamily="34" charset="0"/>
                <a:cs typeface="Times New Roman" panose="02020603050405020304" pitchFamily="18" charset="0"/>
              </a:rPr>
              <a:t> χρόνο κρατήσεις, </a:t>
            </a:r>
            <a:r>
              <a:rPr lang="el-GR" b="1" dirty="0" err="1">
                <a:effectLst/>
                <a:ea typeface="Calibri" panose="020F0502020204030204" pitchFamily="34" charset="0"/>
                <a:cs typeface="Times New Roman" panose="02020603050405020304" pitchFamily="18" charset="0"/>
              </a:rPr>
              <a:t>δροµολόγηση</a:t>
            </a:r>
            <a:r>
              <a:rPr lang="el-GR" b="1" dirty="0">
                <a:effectLst/>
                <a:ea typeface="Calibri" panose="020F0502020204030204" pitchFamily="34" charset="0"/>
                <a:cs typeface="Times New Roman" panose="02020603050405020304" pitchFamily="18" charset="0"/>
              </a:rPr>
              <a:t> και </a:t>
            </a:r>
            <a:r>
              <a:rPr lang="el-GR" b="1" dirty="0" err="1">
                <a:effectLst/>
                <a:ea typeface="Calibri" panose="020F0502020204030204" pitchFamily="34" charset="0"/>
                <a:cs typeface="Times New Roman" panose="02020603050405020304" pitchFamily="18" charset="0"/>
              </a:rPr>
              <a:t>συντονισµό</a:t>
            </a:r>
            <a:r>
              <a:rPr lang="el-GR" b="1" dirty="0">
                <a:effectLst/>
                <a:ea typeface="Calibri" panose="020F0502020204030204" pitchFamily="34" charset="0"/>
                <a:cs typeface="Times New Roman" panose="02020603050405020304" pitchFamily="18" charset="0"/>
              </a:rPr>
              <a:t> στόλου (</a:t>
            </a:r>
            <a:r>
              <a:rPr lang="en" b="1" dirty="0">
                <a:effectLst/>
                <a:ea typeface="Calibri" panose="020F0502020204030204" pitchFamily="34" charset="0"/>
                <a:cs typeface="Times New Roman" panose="02020603050405020304" pitchFamily="18" charset="0"/>
              </a:rPr>
              <a:t>mobile app + </a:t>
            </a:r>
            <a:r>
              <a:rPr lang="el-GR" b="1" dirty="0">
                <a:effectLst/>
                <a:ea typeface="Calibri" panose="020F0502020204030204" pitchFamily="34" charset="0"/>
                <a:cs typeface="Times New Roman" panose="02020603050405020304" pitchFamily="18" charset="0"/>
              </a:rPr>
              <a:t>τηλεφωνικό κέντρο).</a:t>
            </a:r>
          </a:p>
          <a:p>
            <a:pPr marL="285750" indent="-285750" algn="just">
              <a:buFont typeface="Arial" panose="020B0604020202020204" pitchFamily="34" charset="0"/>
              <a:buChar char="•"/>
            </a:pPr>
            <a:endParaRPr lang="el-GR" sz="1000" b="1" dirty="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l-GR" b="1" dirty="0">
                <a:ea typeface="Calibri" panose="020F0502020204030204" pitchFamily="34" charset="0"/>
                <a:cs typeface="Times New Roman" panose="02020603050405020304" pitchFamily="18" charset="0"/>
              </a:rPr>
              <a:t>Σε πλήρη λειτουργία </a:t>
            </a:r>
            <a:r>
              <a:rPr lang="el-GR" b="1" dirty="0" err="1">
                <a:ea typeface="Calibri" panose="020F0502020204030204" pitchFamily="34" charset="0"/>
                <a:cs typeface="Times New Roman" panose="02020603050405020304" pitchFamily="18" charset="0"/>
              </a:rPr>
              <a:t>αναµένεται</a:t>
            </a:r>
            <a:r>
              <a:rPr lang="el-GR" b="1" dirty="0">
                <a:ea typeface="Calibri" panose="020F0502020204030204" pitchFamily="34" charset="0"/>
                <a:cs typeface="Times New Roman" panose="02020603050405020304" pitchFamily="18" charset="0"/>
              </a:rPr>
              <a:t> να εξυπηρετεί </a:t>
            </a:r>
            <a:r>
              <a:rPr lang="el-GR" b="1" dirty="0">
                <a:solidFill>
                  <a:srgbClr val="FF8001"/>
                </a:solidFill>
                <a:ea typeface="Calibri" panose="020F0502020204030204" pitchFamily="34" charset="0"/>
                <a:cs typeface="Times New Roman" panose="02020603050405020304" pitchFamily="18" charset="0"/>
              </a:rPr>
              <a:t>27.000 τακτικούς χρήστες </a:t>
            </a:r>
            <a:r>
              <a:rPr lang="el-GR" b="1" dirty="0">
                <a:ea typeface="Calibri" panose="020F0502020204030204" pitchFamily="34" charset="0"/>
                <a:cs typeface="Times New Roman" panose="02020603050405020304" pitchFamily="18" charset="0"/>
              </a:rPr>
              <a:t>τον χρόνο.</a:t>
            </a:r>
          </a:p>
          <a:p>
            <a:pPr lvl="0" algn="just"/>
            <a:endParaRPr lang="el-GR" sz="1000" b="1" dirty="0">
              <a:effectLst/>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b="1" dirty="0">
                <a:solidFill>
                  <a:srgbClr val="FF8001"/>
                </a:solidFill>
                <a:ea typeface="Calibri" panose="020F0502020204030204" pitchFamily="34" charset="0"/>
                <a:cs typeface="Times New Roman" panose="02020603050405020304" pitchFamily="18" charset="0"/>
              </a:rPr>
              <a:t>Δωρεάν</a:t>
            </a:r>
            <a:r>
              <a:rPr lang="el-GR" b="1" dirty="0">
                <a:effectLst/>
                <a:ea typeface="Calibri" panose="020F0502020204030204" pitchFamily="34" charset="0"/>
                <a:cs typeface="Times New Roman" panose="02020603050405020304" pitchFamily="18" charset="0"/>
              </a:rPr>
              <a:t> µ</a:t>
            </a:r>
            <a:r>
              <a:rPr lang="el-GR" b="1" dirty="0" err="1">
                <a:effectLst/>
                <a:ea typeface="Calibri" panose="020F0502020204030204" pitchFamily="34" charset="0"/>
                <a:cs typeface="Times New Roman" panose="02020603050405020304" pitchFamily="18" charset="0"/>
              </a:rPr>
              <a:t>ετακινήσεις</a:t>
            </a:r>
            <a:r>
              <a:rPr lang="el-GR" b="1" dirty="0">
                <a:effectLst/>
                <a:ea typeface="Calibri" panose="020F0502020204030204" pitchFamily="34" charset="0"/>
                <a:cs typeface="Times New Roman" panose="02020603050405020304" pitchFamily="18" charset="0"/>
              </a:rPr>
              <a:t> για </a:t>
            </a:r>
            <a:r>
              <a:rPr lang="el-GR" b="1" dirty="0" err="1">
                <a:effectLst/>
                <a:ea typeface="Calibri" panose="020F0502020204030204" pitchFamily="34" charset="0"/>
                <a:cs typeface="Times New Roman" panose="02020603050405020304" pitchFamily="18" charset="0"/>
              </a:rPr>
              <a:t>συγκεκριµένες</a:t>
            </a:r>
            <a:r>
              <a:rPr lang="el-GR" b="1" dirty="0">
                <a:effectLst/>
                <a:ea typeface="Calibri" panose="020F0502020204030204" pitchFamily="34" charset="0"/>
                <a:cs typeface="Times New Roman" panose="02020603050405020304" pitchFamily="18" charset="0"/>
              </a:rPr>
              <a:t> κατηγορίες </a:t>
            </a:r>
            <a:r>
              <a:rPr lang="el-GR" b="1" dirty="0" err="1">
                <a:effectLst/>
                <a:ea typeface="Calibri" panose="020F0502020204030204" pitchFamily="34" charset="0"/>
                <a:cs typeface="Times New Roman" panose="02020603050405020304" pitchFamily="18" charset="0"/>
              </a:rPr>
              <a:t>πληθυσµού</a:t>
            </a:r>
            <a:r>
              <a:rPr lang="el-GR" b="1" dirty="0">
                <a:effectLst/>
                <a:ea typeface="Calibri" panose="020F0502020204030204" pitchFamily="34" charset="0"/>
                <a:cs typeface="Times New Roman" panose="02020603050405020304" pitchFamily="18" charset="0"/>
              </a:rPr>
              <a:t>, όπως </a:t>
            </a:r>
            <a:r>
              <a:rPr lang="el-GR" b="1" dirty="0" err="1">
                <a:effectLst/>
                <a:ea typeface="Calibri" panose="020F0502020204030204" pitchFamily="34" charset="0"/>
                <a:cs typeface="Times New Roman" panose="02020603050405020304" pitchFamily="18" charset="0"/>
              </a:rPr>
              <a:t>άτοµα</a:t>
            </a:r>
            <a:r>
              <a:rPr lang="el-GR" b="1" dirty="0">
                <a:effectLst/>
                <a:ea typeface="Calibri" panose="020F0502020204030204" pitchFamily="34" charset="0"/>
                <a:cs typeface="Times New Roman" panose="02020603050405020304" pitchFamily="18" charset="0"/>
              </a:rPr>
              <a:t> µε αναπηρία</a:t>
            </a:r>
            <a:r>
              <a:rPr lang="en-US" b="1" dirty="0">
                <a:effectLst/>
                <a:ea typeface="Calibri" panose="020F0502020204030204" pitchFamily="34" charset="0"/>
                <a:cs typeface="Times New Roman" panose="02020603050405020304" pitchFamily="18" charset="0"/>
              </a:rPr>
              <a:t> </a:t>
            </a:r>
            <a:r>
              <a:rPr lang="el-GR" b="1" dirty="0">
                <a:effectLst/>
                <a:ea typeface="Calibri" panose="020F0502020204030204" pitchFamily="34" charset="0"/>
                <a:cs typeface="Times New Roman" panose="02020603050405020304" pitchFamily="18" charset="0"/>
              </a:rPr>
              <a:t>και </a:t>
            </a:r>
            <a:r>
              <a:rPr lang="el-GR" b="1" dirty="0" err="1">
                <a:effectLst/>
                <a:ea typeface="Calibri" panose="020F0502020204030204" pitchFamily="34" charset="0"/>
                <a:cs typeface="Times New Roman" panose="02020603050405020304" pitchFamily="18" charset="0"/>
              </a:rPr>
              <a:t>άτοµα</a:t>
            </a:r>
            <a:r>
              <a:rPr lang="el-GR" b="1" dirty="0">
                <a:effectLst/>
                <a:ea typeface="Calibri" panose="020F0502020204030204" pitchFamily="34" charset="0"/>
                <a:cs typeface="Times New Roman" panose="02020603050405020304" pitchFamily="18" charset="0"/>
              </a:rPr>
              <a:t> άνω των 65 ετών.</a:t>
            </a:r>
          </a:p>
        </p:txBody>
      </p:sp>
      <p:sp>
        <p:nvSpPr>
          <p:cNvPr id="3" name="Ορθογώνιο 2">
            <a:extLst>
              <a:ext uri="{FF2B5EF4-FFF2-40B4-BE49-F238E27FC236}">
                <a16:creationId xmlns:a16="http://schemas.microsoft.com/office/drawing/2014/main" id="{75738EA7-AD75-F4FE-229F-BB0E58CD2B4B}"/>
              </a:ext>
            </a:extLst>
          </p:cNvPr>
          <p:cNvSpPr/>
          <p:nvPr/>
        </p:nvSpPr>
        <p:spPr>
          <a:xfrm>
            <a:off x="0" y="2499360"/>
            <a:ext cx="152400" cy="1859280"/>
          </a:xfrm>
          <a:prstGeom prst="rect">
            <a:avLst/>
          </a:prstGeom>
          <a:solidFill>
            <a:srgbClr val="2A6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pic>
        <p:nvPicPr>
          <p:cNvPr id="11" name="Εικόνα 10">
            <a:extLst>
              <a:ext uri="{FF2B5EF4-FFF2-40B4-BE49-F238E27FC236}">
                <a16:creationId xmlns:a16="http://schemas.microsoft.com/office/drawing/2014/main" id="{FEBE1FF0-071D-4C4B-D80D-DE01FD07C097}"/>
              </a:ext>
            </a:extLst>
          </p:cNvPr>
          <p:cNvPicPr>
            <a:picLocks noChangeAspect="1"/>
          </p:cNvPicPr>
          <p:nvPr/>
        </p:nvPicPr>
        <p:blipFill>
          <a:blip r:embed="rId9"/>
          <a:srcRect b="778"/>
          <a:stretch>
            <a:fillRect/>
          </a:stretch>
        </p:blipFill>
        <p:spPr>
          <a:xfrm>
            <a:off x="7584140" y="-1"/>
            <a:ext cx="4607859" cy="6858001"/>
          </a:xfrm>
          <a:prstGeom prst="rect">
            <a:avLst/>
          </a:prstGeom>
        </p:spPr>
      </p:pic>
      <p:sp>
        <p:nvSpPr>
          <p:cNvPr id="5" name="Ορθογώνιο 4">
            <a:extLst>
              <a:ext uri="{FF2B5EF4-FFF2-40B4-BE49-F238E27FC236}">
                <a16:creationId xmlns:a16="http://schemas.microsoft.com/office/drawing/2014/main" id="{FC34EFA8-A254-F340-7954-E197ABAADFE6}"/>
              </a:ext>
            </a:extLst>
          </p:cNvPr>
          <p:cNvSpPr/>
          <p:nvPr/>
        </p:nvSpPr>
        <p:spPr>
          <a:xfrm>
            <a:off x="7584139" y="-1"/>
            <a:ext cx="4607860" cy="6858000"/>
          </a:xfrm>
          <a:prstGeom prst="rect">
            <a:avLst/>
          </a:prstGeom>
          <a:solidFill>
            <a:srgbClr val="002060">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solidFill>
                <a:srgbClr val="002060"/>
              </a:solidFill>
              <a:latin typeface="☞NOIR PRO" pitchFamily="2" charset="0"/>
            </a:endParaRPr>
          </a:p>
        </p:txBody>
      </p:sp>
      <p:grpSp>
        <p:nvGrpSpPr>
          <p:cNvPr id="4" name="Group 3">
            <a:extLst>
              <a:ext uri="{FF2B5EF4-FFF2-40B4-BE49-F238E27FC236}">
                <a16:creationId xmlns:a16="http://schemas.microsoft.com/office/drawing/2014/main" id="{57405D45-BA94-DD58-E90A-6CAD463C9CD7}"/>
              </a:ext>
            </a:extLst>
          </p:cNvPr>
          <p:cNvGrpSpPr/>
          <p:nvPr/>
        </p:nvGrpSpPr>
        <p:grpSpPr>
          <a:xfrm>
            <a:off x="981777" y="5016341"/>
            <a:ext cx="6112041" cy="2176313"/>
            <a:chOff x="322263" y="2776788"/>
            <a:chExt cx="11549061" cy="4808245"/>
          </a:xfrm>
        </p:grpSpPr>
        <p:sp>
          <p:nvSpPr>
            <p:cNvPr id="6" name="Rectangle 5">
              <a:extLst>
                <a:ext uri="{FF2B5EF4-FFF2-40B4-BE49-F238E27FC236}">
                  <a16:creationId xmlns:a16="http://schemas.microsoft.com/office/drawing/2014/main" id="{2F3B5F00-BDE5-A93D-84D0-7B894DEA6952}"/>
                </a:ext>
              </a:extLst>
            </p:cNvPr>
            <p:cNvSpPr/>
            <p:nvPr/>
          </p:nvSpPr>
          <p:spPr>
            <a:xfrm>
              <a:off x="322263" y="3621083"/>
              <a:ext cx="11549061" cy="360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8" name="Rectangle 7">
              <a:extLst>
                <a:ext uri="{FF2B5EF4-FFF2-40B4-BE49-F238E27FC236}">
                  <a16:creationId xmlns:a16="http://schemas.microsoft.com/office/drawing/2014/main" id="{D643293F-EBFC-7F48-291E-E71A3F523F5A}"/>
                </a:ext>
              </a:extLst>
            </p:cNvPr>
            <p:cNvSpPr/>
            <p:nvPr/>
          </p:nvSpPr>
          <p:spPr>
            <a:xfrm>
              <a:off x="822419"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9" name="Rectangle 8">
              <a:extLst>
                <a:ext uri="{FF2B5EF4-FFF2-40B4-BE49-F238E27FC236}">
                  <a16:creationId xmlns:a16="http://schemas.microsoft.com/office/drawing/2014/main" id="{ECCC3EF0-2F6C-D789-ABC0-A9DC9C9D4F35}"/>
                </a:ext>
              </a:extLst>
            </p:cNvPr>
            <p:cNvSpPr/>
            <p:nvPr/>
          </p:nvSpPr>
          <p:spPr>
            <a:xfrm>
              <a:off x="4338669"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0" name="Rectangle 9">
              <a:extLst>
                <a:ext uri="{FF2B5EF4-FFF2-40B4-BE49-F238E27FC236}">
                  <a16:creationId xmlns:a16="http://schemas.microsoft.com/office/drawing/2014/main" id="{B0B4B945-49A9-E914-E395-EC7569D10171}"/>
                </a:ext>
              </a:extLst>
            </p:cNvPr>
            <p:cNvSpPr/>
            <p:nvPr/>
          </p:nvSpPr>
          <p:spPr>
            <a:xfrm>
              <a:off x="7854918"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nvGrpSpPr>
            <p:cNvPr id="12" name="Ομάδα 16">
              <a:extLst>
                <a:ext uri="{FF2B5EF4-FFF2-40B4-BE49-F238E27FC236}">
                  <a16:creationId xmlns:a16="http://schemas.microsoft.com/office/drawing/2014/main" id="{9D138703-B0B2-F190-9BA1-CD2721E3BC39}"/>
                </a:ext>
              </a:extLst>
            </p:cNvPr>
            <p:cNvGrpSpPr/>
            <p:nvPr/>
          </p:nvGrpSpPr>
          <p:grpSpPr>
            <a:xfrm>
              <a:off x="393628" y="2776788"/>
              <a:ext cx="4548220" cy="4808245"/>
              <a:chOff x="951084" y="2776788"/>
              <a:chExt cx="4548220" cy="4808245"/>
            </a:xfrm>
          </p:grpSpPr>
          <p:sp>
            <p:nvSpPr>
              <p:cNvPr id="21" name="Rectangle 20">
                <a:extLst>
                  <a:ext uri="{FF2B5EF4-FFF2-40B4-BE49-F238E27FC236}">
                    <a16:creationId xmlns:a16="http://schemas.microsoft.com/office/drawing/2014/main" id="{39C87508-36E5-D5B5-25D0-2D42F6FE9042}"/>
                  </a:ext>
                </a:extLst>
              </p:cNvPr>
              <p:cNvSpPr>
                <a:spLocks noChangeAspect="1"/>
              </p:cNvSpPr>
              <p:nvPr>
                <p:custDataLst>
                  <p:tags r:id="rId5"/>
                </p:custDataLst>
              </p:nvPr>
            </p:nvSpPr>
            <p:spPr>
              <a:xfrm>
                <a:off x="2084491" y="2776788"/>
                <a:ext cx="2087998" cy="752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US" sz="1600" b="1" dirty="0">
                    <a:solidFill>
                      <a:schemeClr val="accent1"/>
                    </a:solidFill>
                  </a:rPr>
                  <a:t>Q</a:t>
                </a:r>
                <a:r>
                  <a:rPr lang="el-GR" sz="1600" b="1" dirty="0">
                    <a:solidFill>
                      <a:schemeClr val="accent1"/>
                    </a:solidFill>
                  </a:rPr>
                  <a:t>4 2026</a:t>
                </a:r>
                <a:endParaRPr lang="en-GB" sz="1600" b="1" dirty="0">
                  <a:solidFill>
                    <a:schemeClr val="accent1"/>
                  </a:solidFill>
                </a:endParaRPr>
              </a:p>
            </p:txBody>
          </p:sp>
          <p:sp>
            <p:nvSpPr>
              <p:cNvPr id="22" name="Rectangle 21">
                <a:extLst>
                  <a:ext uri="{FF2B5EF4-FFF2-40B4-BE49-F238E27FC236}">
                    <a16:creationId xmlns:a16="http://schemas.microsoft.com/office/drawing/2014/main" id="{813756E0-4F4A-9314-EA8F-B4217088612C}"/>
                  </a:ext>
                </a:extLst>
              </p:cNvPr>
              <p:cNvSpPr>
                <a:spLocks noChangeAspect="1"/>
              </p:cNvSpPr>
              <p:nvPr>
                <p:custDataLst>
                  <p:tags r:id="rId6"/>
                </p:custDataLst>
              </p:nvPr>
            </p:nvSpPr>
            <p:spPr>
              <a:xfrm>
                <a:off x="951084" y="4112278"/>
                <a:ext cx="4548220" cy="3472755"/>
              </a:xfrm>
              <a:prstGeom prst="rect">
                <a:avLst/>
              </a:prstGeom>
            </p:spPr>
            <p:txBody>
              <a:bodyPr wrap="square" lIns="90000" tIns="46800" rIns="90000" bIns="46800">
                <a:spAutoFit/>
              </a:bodyPr>
              <a:lstStyle/>
              <a:p>
                <a:pPr algn="ctr">
                  <a:spcBef>
                    <a:spcPts val="300"/>
                  </a:spcBef>
                  <a:spcAft>
                    <a:spcPts val="300"/>
                  </a:spcAft>
                </a:pPr>
                <a:r>
                  <a:rPr lang="el-GR" sz="1600" b="1" dirty="0">
                    <a:solidFill>
                      <a:srgbClr val="2A62DD"/>
                    </a:solidFill>
                    <a:cs typeface="+mn-ea"/>
                    <a:sym typeface="+mn-lt"/>
                  </a:rPr>
                  <a:t>Προκήρυξη διαγωνισμού προμήθειας οχημάτων και ανάπτυξη πλατφόρμας</a:t>
                </a:r>
                <a:endParaRPr lang="en-GB" sz="1600" b="1" dirty="0">
                  <a:solidFill>
                    <a:srgbClr val="2A62DD"/>
                  </a:solidFill>
                  <a:cs typeface="+mn-ea"/>
                  <a:sym typeface="+mn-lt"/>
                </a:endParaRPr>
              </a:p>
            </p:txBody>
          </p:sp>
          <p:sp>
            <p:nvSpPr>
              <p:cNvPr id="23" name="Oval 22">
                <a:extLst>
                  <a:ext uri="{FF2B5EF4-FFF2-40B4-BE49-F238E27FC236}">
                    <a16:creationId xmlns:a16="http://schemas.microsoft.com/office/drawing/2014/main" id="{71235E80-7405-5FEF-782D-3BCF999D02AD}"/>
                  </a:ext>
                </a:extLst>
              </p:cNvPr>
              <p:cNvSpPr/>
              <p:nvPr/>
            </p:nvSpPr>
            <p:spPr>
              <a:xfrm>
                <a:off x="3128496" y="3697388"/>
                <a:ext cx="207390"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grpSp>
          <p:nvGrpSpPr>
            <p:cNvPr id="13" name="Ομάδα 18">
              <a:extLst>
                <a:ext uri="{FF2B5EF4-FFF2-40B4-BE49-F238E27FC236}">
                  <a16:creationId xmlns:a16="http://schemas.microsoft.com/office/drawing/2014/main" id="{F600E0B0-A513-B0AD-1024-48A885909058}"/>
                </a:ext>
              </a:extLst>
            </p:cNvPr>
            <p:cNvGrpSpPr/>
            <p:nvPr/>
          </p:nvGrpSpPr>
          <p:grpSpPr>
            <a:xfrm>
              <a:off x="4398515" y="2791973"/>
              <a:ext cx="3361143" cy="3496263"/>
              <a:chOff x="4223721" y="2791973"/>
              <a:chExt cx="3361143" cy="3496263"/>
            </a:xfrm>
          </p:grpSpPr>
          <p:sp>
            <p:nvSpPr>
              <p:cNvPr id="18" name="Rectangle 17">
                <a:extLst>
                  <a:ext uri="{FF2B5EF4-FFF2-40B4-BE49-F238E27FC236}">
                    <a16:creationId xmlns:a16="http://schemas.microsoft.com/office/drawing/2014/main" id="{B46CF4A2-A818-A312-CAB9-FC20A9151D6A}"/>
                  </a:ext>
                </a:extLst>
              </p:cNvPr>
              <p:cNvSpPr>
                <a:spLocks noChangeAspect="1"/>
              </p:cNvSpPr>
              <p:nvPr>
                <p:custDataLst>
                  <p:tags r:id="rId3"/>
                </p:custDataLst>
              </p:nvPr>
            </p:nvSpPr>
            <p:spPr>
              <a:xfrm>
                <a:off x="4878001" y="2791973"/>
                <a:ext cx="2088000" cy="752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US" sz="1600" b="1" dirty="0">
                    <a:solidFill>
                      <a:schemeClr val="accent2"/>
                    </a:solidFill>
                  </a:rPr>
                  <a:t>Q</a:t>
                </a:r>
                <a:r>
                  <a:rPr lang="el-GR" sz="1600" b="1" dirty="0">
                    <a:solidFill>
                      <a:schemeClr val="accent2"/>
                    </a:solidFill>
                  </a:rPr>
                  <a:t>1</a:t>
                </a:r>
                <a:r>
                  <a:rPr lang="en-US" sz="1600" b="1" dirty="0">
                    <a:solidFill>
                      <a:schemeClr val="accent2"/>
                    </a:solidFill>
                  </a:rPr>
                  <a:t> 2027</a:t>
                </a:r>
                <a:r>
                  <a:rPr lang="en-GB" sz="1600" b="1" dirty="0">
                    <a:solidFill>
                      <a:schemeClr val="accent2"/>
                    </a:solidFill>
                  </a:rPr>
                  <a:t> </a:t>
                </a:r>
              </a:p>
            </p:txBody>
          </p:sp>
          <p:sp>
            <p:nvSpPr>
              <p:cNvPr id="19" name="Oval 18">
                <a:extLst>
                  <a:ext uri="{FF2B5EF4-FFF2-40B4-BE49-F238E27FC236}">
                    <a16:creationId xmlns:a16="http://schemas.microsoft.com/office/drawing/2014/main" id="{0E3B97E2-88DF-BA8F-006D-AF2B796F01A1}"/>
                  </a:ext>
                </a:extLst>
              </p:cNvPr>
              <p:cNvSpPr/>
              <p:nvPr/>
            </p:nvSpPr>
            <p:spPr>
              <a:xfrm>
                <a:off x="5818305" y="3697388"/>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0" name="01-05">
                <a:extLst>
                  <a:ext uri="{FF2B5EF4-FFF2-40B4-BE49-F238E27FC236}">
                    <a16:creationId xmlns:a16="http://schemas.microsoft.com/office/drawing/2014/main" id="{676BE8F6-526A-AE7A-3913-4403A9F092F9}"/>
                  </a:ext>
                </a:extLst>
              </p:cNvPr>
              <p:cNvSpPr txBox="1">
                <a:spLocks noChangeAspect="1"/>
              </p:cNvSpPr>
              <p:nvPr>
                <p:custDataLst>
                  <p:tags r:id="rId4"/>
                </p:custDataLst>
              </p:nvPr>
            </p:nvSpPr>
            <p:spPr>
              <a:xfrm>
                <a:off x="4223721" y="4112276"/>
                <a:ext cx="3361143" cy="21759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Bef>
                    <a:spcPts val="300"/>
                  </a:spcBef>
                  <a:spcAft>
                    <a:spcPts val="300"/>
                  </a:spcAft>
                </a:pPr>
                <a:r>
                  <a:rPr lang="el-GR" sz="1600" b="1" dirty="0">
                    <a:solidFill>
                      <a:schemeClr val="accent2"/>
                    </a:solidFill>
                    <a:cs typeface="+mn-ea"/>
                    <a:sym typeface="+mn-lt"/>
                  </a:rPr>
                  <a:t>Ανάθεση σύμβασης για τη προμήθεια στόλου</a:t>
                </a:r>
                <a:endParaRPr lang="en-GB" sz="1600" b="1" dirty="0">
                  <a:solidFill>
                    <a:schemeClr val="accent2"/>
                  </a:solidFill>
                  <a:cs typeface="+mn-ea"/>
                  <a:sym typeface="+mn-lt"/>
                </a:endParaRPr>
              </a:p>
            </p:txBody>
          </p:sp>
        </p:grpSp>
        <p:grpSp>
          <p:nvGrpSpPr>
            <p:cNvPr id="14" name="Ομάδα 17">
              <a:extLst>
                <a:ext uri="{FF2B5EF4-FFF2-40B4-BE49-F238E27FC236}">
                  <a16:creationId xmlns:a16="http://schemas.microsoft.com/office/drawing/2014/main" id="{EB6D4A75-7946-9A85-A1DF-ACE4080980F8}"/>
                </a:ext>
              </a:extLst>
            </p:cNvPr>
            <p:cNvGrpSpPr/>
            <p:nvPr/>
          </p:nvGrpSpPr>
          <p:grpSpPr>
            <a:xfrm>
              <a:off x="7901384" y="2791973"/>
              <a:ext cx="3361143" cy="3496262"/>
              <a:chOff x="6994341" y="2791973"/>
              <a:chExt cx="3361143" cy="3496262"/>
            </a:xfrm>
          </p:grpSpPr>
          <p:sp>
            <p:nvSpPr>
              <p:cNvPr id="15" name="Rectangle 14">
                <a:extLst>
                  <a:ext uri="{FF2B5EF4-FFF2-40B4-BE49-F238E27FC236}">
                    <a16:creationId xmlns:a16="http://schemas.microsoft.com/office/drawing/2014/main" id="{83065C5A-836D-A299-D560-22DD11E91A18}"/>
                  </a:ext>
                </a:extLst>
              </p:cNvPr>
              <p:cNvSpPr>
                <a:spLocks noChangeAspect="1"/>
              </p:cNvSpPr>
              <p:nvPr>
                <p:custDataLst>
                  <p:tags r:id="rId1"/>
                </p:custDataLst>
              </p:nvPr>
            </p:nvSpPr>
            <p:spPr>
              <a:xfrm>
                <a:off x="7662001" y="2791973"/>
                <a:ext cx="2088000" cy="752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GB" sz="1600" b="1" dirty="0">
                    <a:solidFill>
                      <a:schemeClr val="accent3"/>
                    </a:solidFill>
                  </a:rPr>
                  <a:t>Q</a:t>
                </a:r>
                <a:r>
                  <a:rPr lang="el-GR" sz="1600" b="1" dirty="0">
                    <a:solidFill>
                      <a:schemeClr val="accent3"/>
                    </a:solidFill>
                  </a:rPr>
                  <a:t>1</a:t>
                </a:r>
                <a:r>
                  <a:rPr lang="en-GB" sz="1600" b="1" dirty="0">
                    <a:solidFill>
                      <a:schemeClr val="accent3"/>
                    </a:solidFill>
                  </a:rPr>
                  <a:t> 20</a:t>
                </a:r>
                <a:r>
                  <a:rPr lang="el-GR" sz="1600" b="1" dirty="0">
                    <a:solidFill>
                      <a:schemeClr val="accent3"/>
                    </a:solidFill>
                  </a:rPr>
                  <a:t>30</a:t>
                </a:r>
                <a:endParaRPr lang="en-GB" sz="1600" b="1" dirty="0">
                  <a:solidFill>
                    <a:schemeClr val="accent3"/>
                  </a:solidFill>
                </a:endParaRPr>
              </a:p>
            </p:txBody>
          </p:sp>
          <p:sp>
            <p:nvSpPr>
              <p:cNvPr id="16" name="Oval 15">
                <a:extLst>
                  <a:ext uri="{FF2B5EF4-FFF2-40B4-BE49-F238E27FC236}">
                    <a16:creationId xmlns:a16="http://schemas.microsoft.com/office/drawing/2014/main" id="{2880CF51-187A-0F3B-8FAC-CBEF13F295FD}"/>
                  </a:ext>
                </a:extLst>
              </p:cNvPr>
              <p:cNvSpPr/>
              <p:nvPr/>
            </p:nvSpPr>
            <p:spPr>
              <a:xfrm>
                <a:off x="8602305" y="3697388"/>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7" name="01-05">
                <a:extLst>
                  <a:ext uri="{FF2B5EF4-FFF2-40B4-BE49-F238E27FC236}">
                    <a16:creationId xmlns:a16="http://schemas.microsoft.com/office/drawing/2014/main" id="{0C190F83-1269-AF6A-E1FA-654C963648A6}"/>
                  </a:ext>
                </a:extLst>
              </p:cNvPr>
              <p:cNvSpPr txBox="1">
                <a:spLocks noChangeAspect="1"/>
              </p:cNvSpPr>
              <p:nvPr>
                <p:custDataLst>
                  <p:tags r:id="rId2"/>
                </p:custDataLst>
              </p:nvPr>
            </p:nvSpPr>
            <p:spPr>
              <a:xfrm>
                <a:off x="6994341" y="4112276"/>
                <a:ext cx="3361143" cy="217595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Bef>
                    <a:spcPts val="300"/>
                  </a:spcBef>
                  <a:spcAft>
                    <a:spcPts val="300"/>
                  </a:spcAft>
                </a:pPr>
                <a:r>
                  <a:rPr lang="el-GR" sz="1600" b="1" dirty="0">
                    <a:solidFill>
                      <a:schemeClr val="accent3"/>
                    </a:solidFill>
                    <a:cs typeface="+mn-ea"/>
                    <a:sym typeface="+mn-lt"/>
                  </a:rPr>
                  <a:t>Έναρξη πλήρους λειτουργίας της υπηρεσίας</a:t>
                </a:r>
                <a:endParaRPr lang="en-GB" sz="1600" b="1" dirty="0">
                  <a:solidFill>
                    <a:schemeClr val="accent3"/>
                  </a:solidFill>
                  <a:cs typeface="+mn-ea"/>
                  <a:sym typeface="+mn-lt"/>
                </a:endParaRPr>
              </a:p>
            </p:txBody>
          </p:sp>
        </p:grpSp>
      </p:grpSp>
    </p:spTree>
    <p:extLst>
      <p:ext uri="{BB962C8B-B14F-4D97-AF65-F5344CB8AC3E}">
        <p14:creationId xmlns:p14="http://schemas.microsoft.com/office/powerpoint/2010/main" val="641366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1D55A-B0B6-6B14-6248-8F40C6D512BC}"/>
            </a:ext>
          </a:extLst>
        </p:cNvPr>
        <p:cNvGrpSpPr/>
        <p:nvPr/>
      </p:nvGrpSpPr>
      <p:grpSpPr>
        <a:xfrm>
          <a:off x="0" y="0"/>
          <a:ext cx="0" cy="0"/>
          <a:chOff x="0" y="0"/>
          <a:chExt cx="0" cy="0"/>
        </a:xfrm>
      </p:grpSpPr>
      <p:sp>
        <p:nvSpPr>
          <p:cNvPr id="7" name="TextBox 17">
            <a:extLst>
              <a:ext uri="{FF2B5EF4-FFF2-40B4-BE49-F238E27FC236}">
                <a16:creationId xmlns:a16="http://schemas.microsoft.com/office/drawing/2014/main" id="{62D197C0-47C0-66C3-640C-8086EB83543C}"/>
              </a:ext>
            </a:extLst>
          </p:cNvPr>
          <p:cNvSpPr txBox="1">
            <a:spLocks noChangeArrowheads="1"/>
          </p:cNvSpPr>
          <p:nvPr/>
        </p:nvSpPr>
        <p:spPr bwMode="auto">
          <a:xfrm>
            <a:off x="5006939" y="715975"/>
            <a:ext cx="6486623" cy="400110"/>
          </a:xfrm>
          <a:prstGeom prst="rect">
            <a:avLst/>
          </a:prstGeom>
          <a:solidFill>
            <a:srgbClr val="FF8001"/>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l-GR" altLang="el-GR" sz="2000" b="1" dirty="0">
                <a:solidFill>
                  <a:schemeClr val="bg1"/>
                </a:solidFill>
                <a:latin typeface="+mn-lt"/>
              </a:rPr>
              <a:t>Κοινωνικό </a:t>
            </a:r>
            <a:r>
              <a:rPr lang="en" altLang="el-GR" sz="2000" b="1" dirty="0">
                <a:solidFill>
                  <a:schemeClr val="bg1"/>
                </a:solidFill>
                <a:latin typeface="+mn-lt"/>
              </a:rPr>
              <a:t>Leasing </a:t>
            </a:r>
            <a:r>
              <a:rPr lang="el-GR" altLang="el-GR" sz="2000" b="1" dirty="0">
                <a:solidFill>
                  <a:schemeClr val="bg1"/>
                </a:solidFill>
                <a:latin typeface="+mn-lt"/>
              </a:rPr>
              <a:t> </a:t>
            </a:r>
            <a:r>
              <a:rPr lang="en" altLang="el-GR" sz="2000" b="1" dirty="0">
                <a:solidFill>
                  <a:schemeClr val="bg1"/>
                </a:solidFill>
                <a:latin typeface="+mn-lt"/>
              </a:rPr>
              <a:t>(174 </a:t>
            </a:r>
            <a:r>
              <a:rPr lang="el-GR" altLang="el-GR" sz="2000" b="1" dirty="0">
                <a:solidFill>
                  <a:schemeClr val="bg1"/>
                </a:solidFill>
                <a:latin typeface="+mn-lt"/>
              </a:rPr>
              <a:t>εκατ. €)</a:t>
            </a:r>
          </a:p>
        </p:txBody>
      </p:sp>
      <p:sp>
        <p:nvSpPr>
          <p:cNvPr id="5" name="TextBox 4">
            <a:extLst>
              <a:ext uri="{FF2B5EF4-FFF2-40B4-BE49-F238E27FC236}">
                <a16:creationId xmlns:a16="http://schemas.microsoft.com/office/drawing/2014/main" id="{D925F33A-2A5F-9A89-1B4A-D89EB6B84E2B}"/>
              </a:ext>
            </a:extLst>
          </p:cNvPr>
          <p:cNvSpPr txBox="1"/>
          <p:nvPr/>
        </p:nvSpPr>
        <p:spPr>
          <a:xfrm>
            <a:off x="4966636" y="1300476"/>
            <a:ext cx="6612556" cy="3693319"/>
          </a:xfrm>
          <a:prstGeom prst="rect">
            <a:avLst/>
          </a:prstGeom>
          <a:noFill/>
        </p:spPr>
        <p:txBody>
          <a:bodyPr wrap="square">
            <a:spAutoFit/>
          </a:bodyPr>
          <a:lstStyle/>
          <a:p>
            <a:pPr marL="285750" lvl="0" indent="-285750" algn="just">
              <a:buFont typeface="Arial" panose="020B0604020202020204" pitchFamily="34" charset="0"/>
              <a:buChar char="•"/>
            </a:pPr>
            <a:r>
              <a:rPr lang="el-GR" b="1" dirty="0">
                <a:effectLst/>
                <a:ea typeface="Calibri" panose="020F0502020204030204" pitchFamily="34" charset="0"/>
                <a:cs typeface="Times New Roman" panose="02020603050405020304" pitchFamily="18" charset="0"/>
              </a:rPr>
              <a:t>Μίσθωση ηλεκτρικών </a:t>
            </a:r>
            <a:r>
              <a:rPr lang="el-GR" b="1" dirty="0" err="1">
                <a:effectLst/>
                <a:ea typeface="Calibri" panose="020F0502020204030204" pitchFamily="34" charset="0"/>
                <a:cs typeface="Times New Roman" panose="02020603050405020304" pitchFamily="18" charset="0"/>
              </a:rPr>
              <a:t>οχηµάτων</a:t>
            </a:r>
            <a:r>
              <a:rPr lang="el-GR" b="1" dirty="0">
                <a:effectLst/>
                <a:ea typeface="Calibri" panose="020F0502020204030204" pitchFamily="34" charset="0"/>
                <a:cs typeface="Times New Roman" panose="02020603050405020304" pitchFamily="18" charset="0"/>
              </a:rPr>
              <a:t> µε πολύ </a:t>
            </a:r>
            <a:r>
              <a:rPr lang="el-GR" b="1" dirty="0" err="1">
                <a:effectLst/>
                <a:ea typeface="Calibri" panose="020F0502020204030204" pitchFamily="34" charset="0"/>
                <a:cs typeface="Times New Roman" panose="02020603050405020304" pitchFamily="18" charset="0"/>
              </a:rPr>
              <a:t>χαµηλό</a:t>
            </a:r>
            <a:r>
              <a:rPr lang="el-GR" b="1" dirty="0">
                <a:effectLst/>
                <a:ea typeface="Calibri" panose="020F0502020204030204" pitchFamily="34" charset="0"/>
                <a:cs typeface="Times New Roman" panose="02020603050405020304" pitchFamily="18" charset="0"/>
              </a:rPr>
              <a:t> µ</a:t>
            </a:r>
            <a:r>
              <a:rPr lang="el-GR" b="1" dirty="0" err="1">
                <a:effectLst/>
                <a:ea typeface="Calibri" panose="020F0502020204030204" pitchFamily="34" charset="0"/>
                <a:cs typeface="Times New Roman" panose="02020603050405020304" pitchFamily="18" charset="0"/>
              </a:rPr>
              <a:t>ίσθωµα</a:t>
            </a:r>
            <a:r>
              <a:rPr lang="el-GR" b="1" dirty="0">
                <a:effectLst/>
                <a:ea typeface="Calibri" panose="020F0502020204030204" pitchFamily="34" charset="0"/>
                <a:cs typeface="Times New Roman" panose="02020603050405020304" pitchFamily="18" charset="0"/>
              </a:rPr>
              <a:t> </a:t>
            </a:r>
            <a:br>
              <a:rPr lang="el-GR" b="1" dirty="0">
                <a:effectLst/>
                <a:ea typeface="Calibri" panose="020F0502020204030204" pitchFamily="34" charset="0"/>
                <a:cs typeface="Times New Roman" panose="02020603050405020304" pitchFamily="18" charset="0"/>
              </a:rPr>
            </a:br>
            <a:r>
              <a:rPr lang="el-GR" b="1" dirty="0">
                <a:effectLst/>
                <a:ea typeface="Calibri" panose="020F0502020204030204" pitchFamily="34" charset="0"/>
                <a:cs typeface="Times New Roman" panose="02020603050405020304" pitchFamily="18" charset="0"/>
              </a:rPr>
              <a:t>(έως 150 ευρώ τον µ</a:t>
            </a:r>
            <a:r>
              <a:rPr lang="el-GR" b="1" dirty="0" err="1">
                <a:effectLst/>
                <a:ea typeface="Calibri" panose="020F0502020204030204" pitchFamily="34" charset="0"/>
                <a:cs typeface="Times New Roman" panose="02020603050405020304" pitchFamily="18" charset="0"/>
              </a:rPr>
              <a:t>ήνα</a:t>
            </a:r>
            <a:r>
              <a:rPr lang="el-GR" b="1" dirty="0">
                <a:effectLst/>
                <a:ea typeface="Calibri" panose="020F0502020204030204" pitchFamily="34" charset="0"/>
                <a:cs typeface="Times New Roman" panose="02020603050405020304" pitchFamily="18" charset="0"/>
              </a:rPr>
              <a:t>, </a:t>
            </a:r>
            <a:r>
              <a:rPr lang="el-GR" b="1" dirty="0" err="1">
                <a:effectLst/>
                <a:ea typeface="Calibri" panose="020F0502020204030204" pitchFamily="34" charset="0"/>
                <a:cs typeface="Times New Roman" panose="02020603050405020304" pitchFamily="18" charset="0"/>
              </a:rPr>
              <a:t>επιλέξιµος</a:t>
            </a:r>
            <a:r>
              <a:rPr lang="el-GR" b="1" dirty="0">
                <a:effectLst/>
                <a:ea typeface="Calibri" panose="020F0502020204030204" pitchFamily="34" charset="0"/>
                <a:cs typeface="Times New Roman" panose="02020603050405020304" pitchFamily="18" charset="0"/>
              </a:rPr>
              <a:t> και ο ΦΠΑ) για </a:t>
            </a:r>
            <a:r>
              <a:rPr lang="el-GR" b="1" dirty="0">
                <a:solidFill>
                  <a:srgbClr val="FF8001"/>
                </a:solidFill>
                <a:effectLst/>
                <a:ea typeface="Calibri" panose="020F0502020204030204" pitchFamily="34" charset="0"/>
                <a:cs typeface="Times New Roman" panose="02020603050405020304" pitchFamily="18" charset="0"/>
              </a:rPr>
              <a:t>12.500 </a:t>
            </a:r>
            <a:r>
              <a:rPr lang="el-GR" b="1" dirty="0">
                <a:effectLst/>
                <a:ea typeface="Calibri" panose="020F0502020204030204" pitchFamily="34" charset="0"/>
                <a:cs typeface="Times New Roman" panose="02020603050405020304" pitchFamily="18" charset="0"/>
              </a:rPr>
              <a:t>µ</a:t>
            </a:r>
            <a:r>
              <a:rPr lang="el-GR" b="1" dirty="0" err="1">
                <a:effectLst/>
                <a:ea typeface="Calibri" panose="020F0502020204030204" pitchFamily="34" charset="0"/>
                <a:cs typeface="Times New Roman" panose="02020603050405020304" pitchFamily="18" charset="0"/>
              </a:rPr>
              <a:t>εταφορικά</a:t>
            </a:r>
            <a:r>
              <a:rPr lang="el-GR" b="1" dirty="0">
                <a:effectLst/>
                <a:ea typeface="Calibri" panose="020F0502020204030204" pitchFamily="34" charset="0"/>
                <a:cs typeface="Times New Roman" panose="02020603050405020304" pitchFamily="18" charset="0"/>
              </a:rPr>
              <a:t> ευάλωτα νοικοκυριά.</a:t>
            </a:r>
          </a:p>
          <a:p>
            <a:pPr marL="285750" lvl="0" indent="-285750" algn="just">
              <a:buFont typeface="Arial" panose="020B0604020202020204" pitchFamily="34" charset="0"/>
              <a:buChar char="•"/>
            </a:pPr>
            <a:endParaRPr lang="el-GR" b="1" dirty="0">
              <a:effectLst/>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b="1" dirty="0">
                <a:ea typeface="Calibri" panose="020F0502020204030204" pitchFamily="34" charset="0"/>
                <a:cs typeface="Times New Roman" panose="02020603050405020304" pitchFamily="18" charset="0"/>
              </a:rPr>
              <a:t>Μ</a:t>
            </a:r>
            <a:r>
              <a:rPr lang="el-GR" b="1" dirty="0">
                <a:effectLst/>
                <a:ea typeface="Calibri" panose="020F0502020204030204" pitchFamily="34" charset="0"/>
                <a:cs typeface="Times New Roman" panose="02020603050405020304" pitchFamily="18" charset="0"/>
              </a:rPr>
              <a:t>έση επιδότηση</a:t>
            </a:r>
            <a:r>
              <a:rPr lang="el-GR" b="1" dirty="0">
                <a:solidFill>
                  <a:srgbClr val="FF8001"/>
                </a:solidFill>
                <a:effectLst/>
                <a:ea typeface="Calibri" panose="020F0502020204030204" pitchFamily="34" charset="0"/>
                <a:cs typeface="Times New Roman" panose="02020603050405020304" pitchFamily="18" charset="0"/>
              </a:rPr>
              <a:t> 13.000 </a:t>
            </a:r>
            <a:r>
              <a:rPr lang="el-GR" b="1" dirty="0">
                <a:effectLst/>
                <a:ea typeface="Calibri" panose="020F0502020204030204" pitchFamily="34" charset="0"/>
                <a:cs typeface="Times New Roman" panose="02020603050405020304" pitchFamily="18" charset="0"/>
              </a:rPr>
              <a:t>€ ανά δικαιούχο </a:t>
            </a:r>
            <a:r>
              <a:rPr lang="el-GR" b="1" dirty="0">
                <a:solidFill>
                  <a:srgbClr val="FF8001"/>
                </a:solidFill>
                <a:effectLst/>
                <a:ea typeface="Calibri" panose="020F0502020204030204" pitchFamily="34" charset="0"/>
                <a:cs typeface="Times New Roman" panose="02020603050405020304" pitchFamily="18" charset="0"/>
              </a:rPr>
              <a:t>(προσαύξηση 2.000 ευρώ για </a:t>
            </a:r>
            <a:r>
              <a:rPr lang="el-GR" b="1" dirty="0" err="1">
                <a:solidFill>
                  <a:srgbClr val="FF8001"/>
                </a:solidFill>
                <a:effectLst/>
                <a:ea typeface="Calibri" panose="020F0502020204030204" pitchFamily="34" charset="0"/>
                <a:cs typeface="Times New Roman" panose="02020603050405020304" pitchFamily="18" charset="0"/>
              </a:rPr>
              <a:t>άτοµα</a:t>
            </a:r>
            <a:r>
              <a:rPr lang="el-GR" b="1" dirty="0">
                <a:solidFill>
                  <a:srgbClr val="FF8001"/>
                </a:solidFill>
                <a:effectLst/>
                <a:ea typeface="Calibri" panose="020F0502020204030204" pitchFamily="34" charset="0"/>
                <a:cs typeface="Times New Roman" panose="02020603050405020304" pitchFamily="18" charset="0"/>
              </a:rPr>
              <a:t> µε αναπηρία</a:t>
            </a:r>
            <a:r>
              <a:rPr lang="el-GR" b="1" dirty="0">
                <a:effectLst/>
                <a:ea typeface="Calibri" panose="020F0502020204030204" pitchFamily="34" charset="0"/>
                <a:cs typeface="Times New Roman" panose="02020603050405020304" pitchFamily="18" charset="0"/>
              </a:rPr>
              <a:t>) για 4 έτη µ</a:t>
            </a:r>
            <a:r>
              <a:rPr lang="el-GR" b="1" dirty="0" err="1">
                <a:effectLst/>
                <a:ea typeface="Calibri" panose="020F0502020204030204" pitchFamily="34" charset="0"/>
                <a:cs typeface="Times New Roman" panose="02020603050405020304" pitchFamily="18" charset="0"/>
              </a:rPr>
              <a:t>ίσθωσης</a:t>
            </a:r>
            <a:r>
              <a:rPr lang="el-GR" b="1" dirty="0">
                <a:effectLst/>
                <a:ea typeface="Calibri" panose="020F0502020204030204" pitchFamily="34" charset="0"/>
                <a:cs typeface="Times New Roman" panose="02020603050405020304" pitchFamily="18" charset="0"/>
              </a:rPr>
              <a:t>, πλέον 500 ευρώ για την αγορά οικιακού φορτιστή.</a:t>
            </a:r>
          </a:p>
          <a:p>
            <a:pPr lvl="0" algn="just"/>
            <a:endParaRPr lang="el-GR" b="1" dirty="0">
              <a:effectLst/>
              <a:ea typeface="Calibri" panose="020F0502020204030204" pitchFamily="34" charset="0"/>
              <a:cs typeface="Times New Roman" panose="02020603050405020304" pitchFamily="18" charset="0"/>
            </a:endParaRPr>
          </a:p>
          <a:p>
            <a:pPr marL="285750" lvl="0" indent="-285750" algn="just">
              <a:buFont typeface="Wingdings" panose="05000000000000000000" pitchFamily="2" charset="2"/>
              <a:buChar char="Ø"/>
            </a:pPr>
            <a:r>
              <a:rPr lang="el-GR" b="1" dirty="0" err="1">
                <a:solidFill>
                  <a:srgbClr val="FF8001"/>
                </a:solidFill>
                <a:effectLst/>
                <a:ea typeface="Calibri" panose="020F0502020204030204" pitchFamily="34" charset="0"/>
                <a:cs typeface="Times New Roman" panose="02020603050405020304" pitchFamily="18" charset="0"/>
              </a:rPr>
              <a:t>Παράδειγµα</a:t>
            </a:r>
            <a:r>
              <a:rPr lang="el-GR" b="1" dirty="0">
                <a:solidFill>
                  <a:srgbClr val="FF8001"/>
                </a:solidFill>
                <a:effectLst/>
                <a:ea typeface="Calibri" panose="020F0502020204030204" pitchFamily="34" charset="0"/>
                <a:cs typeface="Times New Roman" panose="02020603050405020304" pitchFamily="18" charset="0"/>
              </a:rPr>
              <a:t>: </a:t>
            </a:r>
            <a:r>
              <a:rPr lang="el-GR" b="1" dirty="0">
                <a:effectLst/>
                <a:ea typeface="Calibri" panose="020F0502020204030204" pitchFamily="34" charset="0"/>
                <a:cs typeface="Times New Roman" panose="02020603050405020304" pitchFamily="18" charset="0"/>
              </a:rPr>
              <a:t>Έστω ότι ένας </a:t>
            </a:r>
            <a:r>
              <a:rPr lang="el-GR" b="1" dirty="0" err="1">
                <a:effectLst/>
                <a:ea typeface="Calibri" panose="020F0502020204030204" pitchFamily="34" charset="0"/>
                <a:cs typeface="Times New Roman" panose="02020603050405020304" pitchFamily="18" charset="0"/>
              </a:rPr>
              <a:t>ωφελούµενος</a:t>
            </a:r>
            <a:r>
              <a:rPr lang="el-GR" b="1" dirty="0">
                <a:effectLst/>
                <a:ea typeface="Calibri" panose="020F0502020204030204" pitchFamily="34" charset="0"/>
                <a:cs typeface="Times New Roman" panose="02020603050405020304" pitchFamily="18" charset="0"/>
              </a:rPr>
              <a:t> με αναπηρία επιλέγει ένα </a:t>
            </a:r>
            <a:r>
              <a:rPr lang="el-GR" b="1" dirty="0" err="1">
                <a:effectLst/>
                <a:ea typeface="Calibri" panose="020F0502020204030204" pitchFamily="34" charset="0"/>
                <a:cs typeface="Times New Roman" panose="02020603050405020304" pitchFamily="18" charset="0"/>
              </a:rPr>
              <a:t>όχηµα</a:t>
            </a:r>
            <a:r>
              <a:rPr lang="el-GR" b="1" dirty="0">
                <a:effectLst/>
                <a:ea typeface="Calibri" panose="020F0502020204030204" pitchFamily="34" charset="0"/>
                <a:cs typeface="Times New Roman" panose="02020603050405020304" pitchFamily="18" charset="0"/>
              </a:rPr>
              <a:t>, το οποίο έχει συνολικό µ</a:t>
            </a:r>
            <a:r>
              <a:rPr lang="el-GR" b="1" dirty="0" err="1">
                <a:effectLst/>
                <a:ea typeface="Calibri" panose="020F0502020204030204" pitchFamily="34" charset="0"/>
                <a:cs typeface="Times New Roman" panose="02020603050405020304" pitchFamily="18" charset="0"/>
              </a:rPr>
              <a:t>ίσθωµα</a:t>
            </a:r>
            <a:r>
              <a:rPr lang="el-GR" b="1" dirty="0">
                <a:effectLst/>
                <a:ea typeface="Calibri" panose="020F0502020204030204" pitchFamily="34" charset="0"/>
                <a:cs typeface="Times New Roman" panose="02020603050405020304" pitchFamily="18" charset="0"/>
              </a:rPr>
              <a:t> 20.000€ για 4 χρόνια: Θα λάβει συνολικά 13.000€</a:t>
            </a:r>
            <a:r>
              <a:rPr lang="en-US" b="1" dirty="0">
                <a:effectLst/>
                <a:ea typeface="Calibri" panose="020F0502020204030204" pitchFamily="34" charset="0"/>
                <a:cs typeface="Times New Roman" panose="02020603050405020304" pitchFamily="18" charset="0"/>
              </a:rPr>
              <a:t> +</a:t>
            </a:r>
            <a:r>
              <a:rPr lang="el-GR" b="1" dirty="0">
                <a:effectLst/>
                <a:ea typeface="Calibri" panose="020F0502020204030204" pitchFamily="34" charset="0"/>
                <a:cs typeface="Times New Roman" panose="02020603050405020304" pitchFamily="18" charset="0"/>
              </a:rPr>
              <a:t> </a:t>
            </a:r>
            <a:r>
              <a:rPr lang="en-US" b="1" dirty="0">
                <a:effectLst/>
                <a:ea typeface="Calibri" panose="020F0502020204030204" pitchFamily="34" charset="0"/>
                <a:cs typeface="Times New Roman" panose="02020603050405020304" pitchFamily="18" charset="0"/>
              </a:rPr>
              <a:t>2.000</a:t>
            </a:r>
            <a:r>
              <a:rPr lang="el-GR" b="1" dirty="0">
                <a:effectLst/>
                <a:ea typeface="Calibri" panose="020F0502020204030204" pitchFamily="34" charset="0"/>
                <a:cs typeface="Times New Roman" panose="02020603050405020304" pitchFamily="18" charset="0"/>
              </a:rPr>
              <a:t> + 500€ για οικιακό φορτιστή. Δηλαδή θα πληρώσει στην 4-ετία 5.000€ (105 ευρώ/µ</a:t>
            </a:r>
            <a:r>
              <a:rPr lang="el-GR" b="1" dirty="0" err="1">
                <a:effectLst/>
                <a:ea typeface="Calibri" panose="020F0502020204030204" pitchFamily="34" charset="0"/>
                <a:cs typeface="Times New Roman" panose="02020603050405020304" pitchFamily="18" charset="0"/>
              </a:rPr>
              <a:t>ήνα</a:t>
            </a:r>
            <a:r>
              <a:rPr lang="el-GR" b="1" dirty="0">
                <a:effectLst/>
                <a:ea typeface="Calibri" panose="020F0502020204030204" pitchFamily="34" charset="0"/>
                <a:cs typeface="Times New Roman" panose="02020603050405020304" pitchFamily="18" charset="0"/>
              </a:rPr>
              <a:t>).</a:t>
            </a:r>
          </a:p>
        </p:txBody>
      </p:sp>
      <p:pic>
        <p:nvPicPr>
          <p:cNvPr id="3" name="Εικόνα 2">
            <a:extLst>
              <a:ext uri="{FF2B5EF4-FFF2-40B4-BE49-F238E27FC236}">
                <a16:creationId xmlns:a16="http://schemas.microsoft.com/office/drawing/2014/main" id="{DC4DD4D9-E452-EB1B-B8FB-0174CAEDE5A3}"/>
              </a:ext>
            </a:extLst>
          </p:cNvPr>
          <p:cNvPicPr>
            <a:picLocks noChangeAspect="1"/>
          </p:cNvPicPr>
          <p:nvPr/>
        </p:nvPicPr>
        <p:blipFill>
          <a:blip r:embed="rId9"/>
          <a:stretch>
            <a:fillRect/>
          </a:stretch>
        </p:blipFill>
        <p:spPr>
          <a:xfrm>
            <a:off x="0" y="0"/>
            <a:ext cx="4572000" cy="6858000"/>
          </a:xfrm>
          <a:prstGeom prst="rect">
            <a:avLst/>
          </a:prstGeom>
        </p:spPr>
      </p:pic>
      <p:sp>
        <p:nvSpPr>
          <p:cNvPr id="6" name="Ορθογώνιο 5">
            <a:extLst>
              <a:ext uri="{FF2B5EF4-FFF2-40B4-BE49-F238E27FC236}">
                <a16:creationId xmlns:a16="http://schemas.microsoft.com/office/drawing/2014/main" id="{56DEA398-E5A8-9B3C-8A4B-BFBCBF19D7EC}"/>
              </a:ext>
            </a:extLst>
          </p:cNvPr>
          <p:cNvSpPr/>
          <p:nvPr/>
        </p:nvSpPr>
        <p:spPr>
          <a:xfrm>
            <a:off x="-1" y="0"/>
            <a:ext cx="4572001" cy="6858000"/>
          </a:xfrm>
          <a:prstGeom prst="rect">
            <a:avLst/>
          </a:prstGeom>
          <a:solidFill>
            <a:srgbClr val="002060">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solidFill>
                <a:srgbClr val="002060"/>
              </a:solidFill>
              <a:latin typeface="☞NOIR PRO" pitchFamily="2" charset="0"/>
            </a:endParaRPr>
          </a:p>
        </p:txBody>
      </p:sp>
      <p:sp>
        <p:nvSpPr>
          <p:cNvPr id="2" name="Ορθογώνιο 1">
            <a:extLst>
              <a:ext uri="{FF2B5EF4-FFF2-40B4-BE49-F238E27FC236}">
                <a16:creationId xmlns:a16="http://schemas.microsoft.com/office/drawing/2014/main" id="{6317977C-9340-775F-7B43-AAA815184DE8}"/>
              </a:ext>
            </a:extLst>
          </p:cNvPr>
          <p:cNvSpPr/>
          <p:nvPr/>
        </p:nvSpPr>
        <p:spPr>
          <a:xfrm>
            <a:off x="12039600" y="2499360"/>
            <a:ext cx="152400" cy="1859280"/>
          </a:xfrm>
          <a:prstGeom prst="rect">
            <a:avLst/>
          </a:prstGeom>
          <a:solidFill>
            <a:srgbClr val="FF80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grpSp>
        <p:nvGrpSpPr>
          <p:cNvPr id="4" name="Group 3">
            <a:extLst>
              <a:ext uri="{FF2B5EF4-FFF2-40B4-BE49-F238E27FC236}">
                <a16:creationId xmlns:a16="http://schemas.microsoft.com/office/drawing/2014/main" id="{3CA62937-33A7-013E-5BC6-F2CD4D2EE1A9}"/>
              </a:ext>
            </a:extLst>
          </p:cNvPr>
          <p:cNvGrpSpPr/>
          <p:nvPr/>
        </p:nvGrpSpPr>
        <p:grpSpPr>
          <a:xfrm>
            <a:off x="5409397" y="5070795"/>
            <a:ext cx="5938787" cy="1589355"/>
            <a:chOff x="322263" y="2776788"/>
            <a:chExt cx="11549061" cy="3511447"/>
          </a:xfrm>
        </p:grpSpPr>
        <p:sp>
          <p:nvSpPr>
            <p:cNvPr id="8" name="Rectangle 7">
              <a:extLst>
                <a:ext uri="{FF2B5EF4-FFF2-40B4-BE49-F238E27FC236}">
                  <a16:creationId xmlns:a16="http://schemas.microsoft.com/office/drawing/2014/main" id="{6205E52A-C780-EEFA-B858-436062FEF67B}"/>
                </a:ext>
              </a:extLst>
            </p:cNvPr>
            <p:cNvSpPr/>
            <p:nvPr/>
          </p:nvSpPr>
          <p:spPr>
            <a:xfrm>
              <a:off x="322263" y="3621083"/>
              <a:ext cx="11549061" cy="360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9" name="Rectangle 8">
              <a:extLst>
                <a:ext uri="{FF2B5EF4-FFF2-40B4-BE49-F238E27FC236}">
                  <a16:creationId xmlns:a16="http://schemas.microsoft.com/office/drawing/2014/main" id="{E83FDEF7-D0A6-7D5B-0AC4-DD4EE6CA8D98}"/>
                </a:ext>
              </a:extLst>
            </p:cNvPr>
            <p:cNvSpPr/>
            <p:nvPr/>
          </p:nvSpPr>
          <p:spPr>
            <a:xfrm>
              <a:off x="822419"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0" name="Rectangle 9">
              <a:extLst>
                <a:ext uri="{FF2B5EF4-FFF2-40B4-BE49-F238E27FC236}">
                  <a16:creationId xmlns:a16="http://schemas.microsoft.com/office/drawing/2014/main" id="{3D3D8180-319C-C458-490E-5E6FEFF321C0}"/>
                </a:ext>
              </a:extLst>
            </p:cNvPr>
            <p:cNvSpPr/>
            <p:nvPr/>
          </p:nvSpPr>
          <p:spPr>
            <a:xfrm>
              <a:off x="4338669"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1" name="Rectangle 10">
              <a:extLst>
                <a:ext uri="{FF2B5EF4-FFF2-40B4-BE49-F238E27FC236}">
                  <a16:creationId xmlns:a16="http://schemas.microsoft.com/office/drawing/2014/main" id="{1A0E6824-CEFC-C2BF-E4EF-09094C8A99DC}"/>
                </a:ext>
              </a:extLst>
            </p:cNvPr>
            <p:cNvSpPr/>
            <p:nvPr/>
          </p:nvSpPr>
          <p:spPr>
            <a:xfrm>
              <a:off x="7854918"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nvGrpSpPr>
            <p:cNvPr id="12" name="Ομάδα 16">
              <a:extLst>
                <a:ext uri="{FF2B5EF4-FFF2-40B4-BE49-F238E27FC236}">
                  <a16:creationId xmlns:a16="http://schemas.microsoft.com/office/drawing/2014/main" id="{94DDAE62-E209-06DC-FB1A-9D9FD5C2B18F}"/>
                </a:ext>
              </a:extLst>
            </p:cNvPr>
            <p:cNvGrpSpPr/>
            <p:nvPr/>
          </p:nvGrpSpPr>
          <p:grpSpPr>
            <a:xfrm>
              <a:off x="393628" y="2776788"/>
              <a:ext cx="4548220" cy="2632286"/>
              <a:chOff x="951084" y="2776788"/>
              <a:chExt cx="4548220" cy="2632286"/>
            </a:xfrm>
          </p:grpSpPr>
          <p:sp>
            <p:nvSpPr>
              <p:cNvPr id="21" name="Rectangle 20">
                <a:extLst>
                  <a:ext uri="{FF2B5EF4-FFF2-40B4-BE49-F238E27FC236}">
                    <a16:creationId xmlns:a16="http://schemas.microsoft.com/office/drawing/2014/main" id="{E20D77E7-6605-7F67-B098-C4EF14C48AE9}"/>
                  </a:ext>
                </a:extLst>
              </p:cNvPr>
              <p:cNvSpPr>
                <a:spLocks noChangeAspect="1"/>
              </p:cNvSpPr>
              <p:nvPr>
                <p:custDataLst>
                  <p:tags r:id="rId5"/>
                </p:custDataLst>
              </p:nvPr>
            </p:nvSpPr>
            <p:spPr>
              <a:xfrm>
                <a:off x="2084493" y="2776788"/>
                <a:ext cx="2087999" cy="752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US" sz="1600" b="1" dirty="0">
                    <a:solidFill>
                      <a:schemeClr val="accent1"/>
                    </a:solidFill>
                  </a:rPr>
                  <a:t>Q</a:t>
                </a:r>
                <a:r>
                  <a:rPr lang="el-GR" sz="1600" b="1" dirty="0">
                    <a:solidFill>
                      <a:schemeClr val="accent1"/>
                    </a:solidFill>
                  </a:rPr>
                  <a:t>4 2026</a:t>
                </a:r>
                <a:endParaRPr lang="en-GB" sz="1600" b="1" dirty="0">
                  <a:solidFill>
                    <a:schemeClr val="accent1"/>
                  </a:solidFill>
                </a:endParaRPr>
              </a:p>
            </p:txBody>
          </p:sp>
          <p:sp>
            <p:nvSpPr>
              <p:cNvPr id="22" name="Rectangle 21">
                <a:extLst>
                  <a:ext uri="{FF2B5EF4-FFF2-40B4-BE49-F238E27FC236}">
                    <a16:creationId xmlns:a16="http://schemas.microsoft.com/office/drawing/2014/main" id="{D06F85E5-A468-942B-E4E9-6AEDD9D7849D}"/>
                  </a:ext>
                </a:extLst>
              </p:cNvPr>
              <p:cNvSpPr>
                <a:spLocks noChangeAspect="1"/>
              </p:cNvSpPr>
              <p:nvPr>
                <p:custDataLst>
                  <p:tags r:id="rId6"/>
                </p:custDataLst>
              </p:nvPr>
            </p:nvSpPr>
            <p:spPr>
              <a:xfrm>
                <a:off x="951084" y="4112278"/>
                <a:ext cx="4548220" cy="1296796"/>
              </a:xfrm>
              <a:prstGeom prst="rect">
                <a:avLst/>
              </a:prstGeom>
            </p:spPr>
            <p:txBody>
              <a:bodyPr wrap="square" lIns="90000" tIns="46800" rIns="90000" bIns="46800">
                <a:spAutoFit/>
              </a:bodyPr>
              <a:lstStyle/>
              <a:p>
                <a:pPr algn="ctr">
                  <a:spcBef>
                    <a:spcPts val="300"/>
                  </a:spcBef>
                  <a:spcAft>
                    <a:spcPts val="300"/>
                  </a:spcAft>
                </a:pPr>
                <a:r>
                  <a:rPr lang="el-GR" sz="1600" b="1" dirty="0">
                    <a:solidFill>
                      <a:srgbClr val="2A62DD"/>
                    </a:solidFill>
                    <a:cs typeface="+mn-ea"/>
                    <a:sym typeface="+mn-lt"/>
                  </a:rPr>
                  <a:t>Έναρξη του προγράμματος </a:t>
                </a:r>
              </a:p>
            </p:txBody>
          </p:sp>
          <p:sp>
            <p:nvSpPr>
              <p:cNvPr id="23" name="Oval 22">
                <a:extLst>
                  <a:ext uri="{FF2B5EF4-FFF2-40B4-BE49-F238E27FC236}">
                    <a16:creationId xmlns:a16="http://schemas.microsoft.com/office/drawing/2014/main" id="{D27A5BAB-BB35-D389-75EF-1004E364303D}"/>
                  </a:ext>
                </a:extLst>
              </p:cNvPr>
              <p:cNvSpPr/>
              <p:nvPr/>
            </p:nvSpPr>
            <p:spPr>
              <a:xfrm>
                <a:off x="3128496" y="3697388"/>
                <a:ext cx="207390"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grpSp>
        <p:grpSp>
          <p:nvGrpSpPr>
            <p:cNvPr id="13" name="Ομάδα 18">
              <a:extLst>
                <a:ext uri="{FF2B5EF4-FFF2-40B4-BE49-F238E27FC236}">
                  <a16:creationId xmlns:a16="http://schemas.microsoft.com/office/drawing/2014/main" id="{9D2C5F33-FF13-8476-1A55-B47F70522D9C}"/>
                </a:ext>
              </a:extLst>
            </p:cNvPr>
            <p:cNvGrpSpPr/>
            <p:nvPr/>
          </p:nvGrpSpPr>
          <p:grpSpPr>
            <a:xfrm>
              <a:off x="4100547" y="2791973"/>
              <a:ext cx="4065380" cy="3496262"/>
              <a:chOff x="3925753" y="2791973"/>
              <a:chExt cx="4065380" cy="3496262"/>
            </a:xfrm>
          </p:grpSpPr>
          <p:sp>
            <p:nvSpPr>
              <p:cNvPr id="18" name="Rectangle 17">
                <a:extLst>
                  <a:ext uri="{FF2B5EF4-FFF2-40B4-BE49-F238E27FC236}">
                    <a16:creationId xmlns:a16="http://schemas.microsoft.com/office/drawing/2014/main" id="{F042A504-D8FF-076B-D9E5-DE14732490D9}"/>
                  </a:ext>
                </a:extLst>
              </p:cNvPr>
              <p:cNvSpPr>
                <a:spLocks noChangeAspect="1"/>
              </p:cNvSpPr>
              <p:nvPr>
                <p:custDataLst>
                  <p:tags r:id="rId3"/>
                </p:custDataLst>
              </p:nvPr>
            </p:nvSpPr>
            <p:spPr>
              <a:xfrm>
                <a:off x="4877999" y="2791973"/>
                <a:ext cx="2088001" cy="752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US" sz="1600" b="1" dirty="0">
                    <a:solidFill>
                      <a:schemeClr val="accent2"/>
                    </a:solidFill>
                  </a:rPr>
                  <a:t>Q</a:t>
                </a:r>
                <a:r>
                  <a:rPr lang="el-GR" sz="1600" b="1" dirty="0">
                    <a:solidFill>
                      <a:schemeClr val="accent2"/>
                    </a:solidFill>
                  </a:rPr>
                  <a:t>1</a:t>
                </a:r>
                <a:r>
                  <a:rPr lang="en-US" sz="1600" b="1" dirty="0">
                    <a:solidFill>
                      <a:schemeClr val="accent2"/>
                    </a:solidFill>
                  </a:rPr>
                  <a:t> 202</a:t>
                </a:r>
                <a:r>
                  <a:rPr lang="el-GR" sz="1600" b="1" dirty="0">
                    <a:solidFill>
                      <a:schemeClr val="accent2"/>
                    </a:solidFill>
                  </a:rPr>
                  <a:t>8</a:t>
                </a:r>
                <a:r>
                  <a:rPr lang="en-GB" sz="1600" b="1" dirty="0">
                    <a:solidFill>
                      <a:schemeClr val="accent2"/>
                    </a:solidFill>
                  </a:rPr>
                  <a:t> </a:t>
                </a:r>
              </a:p>
            </p:txBody>
          </p:sp>
          <p:sp>
            <p:nvSpPr>
              <p:cNvPr id="19" name="Oval 18">
                <a:extLst>
                  <a:ext uri="{FF2B5EF4-FFF2-40B4-BE49-F238E27FC236}">
                    <a16:creationId xmlns:a16="http://schemas.microsoft.com/office/drawing/2014/main" id="{8E100379-5D1E-A82E-C962-3E8FBBA2613A}"/>
                  </a:ext>
                </a:extLst>
              </p:cNvPr>
              <p:cNvSpPr/>
              <p:nvPr/>
            </p:nvSpPr>
            <p:spPr>
              <a:xfrm>
                <a:off x="5818305" y="3697388"/>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0" name="01-05">
                <a:extLst>
                  <a:ext uri="{FF2B5EF4-FFF2-40B4-BE49-F238E27FC236}">
                    <a16:creationId xmlns:a16="http://schemas.microsoft.com/office/drawing/2014/main" id="{7D328A6F-07FC-D7A4-4C0C-EF90C5F38113}"/>
                  </a:ext>
                </a:extLst>
              </p:cNvPr>
              <p:cNvSpPr txBox="1">
                <a:spLocks noChangeAspect="1"/>
              </p:cNvSpPr>
              <p:nvPr>
                <p:custDataLst>
                  <p:tags r:id="rId4"/>
                </p:custDataLst>
              </p:nvPr>
            </p:nvSpPr>
            <p:spPr>
              <a:xfrm>
                <a:off x="3925753" y="4112276"/>
                <a:ext cx="4065380" cy="217595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Bef>
                    <a:spcPts val="300"/>
                  </a:spcBef>
                  <a:spcAft>
                    <a:spcPts val="300"/>
                  </a:spcAft>
                </a:pPr>
                <a:r>
                  <a:rPr lang="el-GR" sz="1600" b="1" dirty="0">
                    <a:solidFill>
                      <a:schemeClr val="accent2"/>
                    </a:solidFill>
                    <a:cs typeface="+mn-ea"/>
                    <a:sym typeface="+mn-lt"/>
                  </a:rPr>
                  <a:t>20% οχήματα μηδενικών εκπομπών καλύπτονται από το πρόγραμμα</a:t>
                </a:r>
                <a:endParaRPr lang="en-GB" sz="1600" b="1" dirty="0">
                  <a:solidFill>
                    <a:schemeClr val="accent2"/>
                  </a:solidFill>
                  <a:cs typeface="+mn-ea"/>
                  <a:sym typeface="+mn-lt"/>
                </a:endParaRPr>
              </a:p>
            </p:txBody>
          </p:sp>
        </p:grpSp>
        <p:grpSp>
          <p:nvGrpSpPr>
            <p:cNvPr id="14" name="Ομάδα 17">
              <a:extLst>
                <a:ext uri="{FF2B5EF4-FFF2-40B4-BE49-F238E27FC236}">
                  <a16:creationId xmlns:a16="http://schemas.microsoft.com/office/drawing/2014/main" id="{FEE86417-8696-2036-AAA6-2D030F17705D}"/>
                </a:ext>
              </a:extLst>
            </p:cNvPr>
            <p:cNvGrpSpPr/>
            <p:nvPr/>
          </p:nvGrpSpPr>
          <p:grpSpPr>
            <a:xfrm>
              <a:off x="7901384" y="2791973"/>
              <a:ext cx="3969940" cy="3496262"/>
              <a:chOff x="6994341" y="2791973"/>
              <a:chExt cx="3969940" cy="3496262"/>
            </a:xfrm>
          </p:grpSpPr>
          <p:sp>
            <p:nvSpPr>
              <p:cNvPr id="15" name="Rectangle 14">
                <a:extLst>
                  <a:ext uri="{FF2B5EF4-FFF2-40B4-BE49-F238E27FC236}">
                    <a16:creationId xmlns:a16="http://schemas.microsoft.com/office/drawing/2014/main" id="{5B0F5A1A-D19B-C25E-19B1-8028A9FF0E00}"/>
                  </a:ext>
                </a:extLst>
              </p:cNvPr>
              <p:cNvSpPr>
                <a:spLocks noChangeAspect="1"/>
              </p:cNvSpPr>
              <p:nvPr>
                <p:custDataLst>
                  <p:tags r:id="rId1"/>
                </p:custDataLst>
              </p:nvPr>
            </p:nvSpPr>
            <p:spPr>
              <a:xfrm>
                <a:off x="7662000" y="2791973"/>
                <a:ext cx="2087999" cy="752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GB" sz="1600" b="1" dirty="0">
                    <a:solidFill>
                      <a:schemeClr val="accent3"/>
                    </a:solidFill>
                  </a:rPr>
                  <a:t>Q</a:t>
                </a:r>
                <a:r>
                  <a:rPr lang="el-GR" sz="1600" b="1" dirty="0">
                    <a:solidFill>
                      <a:schemeClr val="accent3"/>
                    </a:solidFill>
                  </a:rPr>
                  <a:t>3</a:t>
                </a:r>
                <a:r>
                  <a:rPr lang="en-GB" sz="1600" b="1" dirty="0">
                    <a:solidFill>
                      <a:schemeClr val="accent3"/>
                    </a:solidFill>
                  </a:rPr>
                  <a:t> 20</a:t>
                </a:r>
                <a:r>
                  <a:rPr lang="el-GR" sz="1600" b="1" dirty="0">
                    <a:solidFill>
                      <a:schemeClr val="accent3"/>
                    </a:solidFill>
                  </a:rPr>
                  <a:t>31</a:t>
                </a:r>
                <a:endParaRPr lang="en-GB" sz="1600" b="1" dirty="0">
                  <a:solidFill>
                    <a:schemeClr val="accent3"/>
                  </a:solidFill>
                </a:endParaRPr>
              </a:p>
            </p:txBody>
          </p:sp>
          <p:sp>
            <p:nvSpPr>
              <p:cNvPr id="16" name="Oval 15">
                <a:extLst>
                  <a:ext uri="{FF2B5EF4-FFF2-40B4-BE49-F238E27FC236}">
                    <a16:creationId xmlns:a16="http://schemas.microsoft.com/office/drawing/2014/main" id="{5B008A3E-65A6-83B4-A8D8-12D0BC80CC17}"/>
                  </a:ext>
                </a:extLst>
              </p:cNvPr>
              <p:cNvSpPr/>
              <p:nvPr/>
            </p:nvSpPr>
            <p:spPr>
              <a:xfrm>
                <a:off x="8602305" y="3697388"/>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17" name="01-05">
                <a:extLst>
                  <a:ext uri="{FF2B5EF4-FFF2-40B4-BE49-F238E27FC236}">
                    <a16:creationId xmlns:a16="http://schemas.microsoft.com/office/drawing/2014/main" id="{5AB9E32F-1A08-9AAC-8862-5D97A9CFC620}"/>
                  </a:ext>
                </a:extLst>
              </p:cNvPr>
              <p:cNvSpPr txBox="1">
                <a:spLocks noChangeAspect="1"/>
              </p:cNvSpPr>
              <p:nvPr>
                <p:custDataLst>
                  <p:tags r:id="rId2"/>
                </p:custDataLst>
              </p:nvPr>
            </p:nvSpPr>
            <p:spPr>
              <a:xfrm>
                <a:off x="6994341" y="4112276"/>
                <a:ext cx="3969940" cy="217595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Bef>
                    <a:spcPts val="300"/>
                  </a:spcBef>
                  <a:spcAft>
                    <a:spcPts val="300"/>
                  </a:spcAft>
                </a:pPr>
                <a:r>
                  <a:rPr lang="el-GR" sz="1600" b="1" dirty="0">
                    <a:solidFill>
                      <a:schemeClr val="accent3"/>
                    </a:solidFill>
                    <a:cs typeface="+mn-ea"/>
                    <a:sym typeface="+mn-lt"/>
                  </a:rPr>
                  <a:t>100% οχήματα μηδενικών εκπομπών καλύπτονται από το πρόγραμμα</a:t>
                </a:r>
              </a:p>
            </p:txBody>
          </p:sp>
        </p:grpSp>
      </p:grpSp>
      <p:sp>
        <p:nvSpPr>
          <p:cNvPr id="24" name="TextBox 17">
            <a:extLst>
              <a:ext uri="{FF2B5EF4-FFF2-40B4-BE49-F238E27FC236}">
                <a16:creationId xmlns:a16="http://schemas.microsoft.com/office/drawing/2014/main" id="{2BD02329-0B64-482B-9402-709BA22B7B05}"/>
              </a:ext>
            </a:extLst>
          </p:cNvPr>
          <p:cNvSpPr txBox="1">
            <a:spLocks noChangeArrowheads="1"/>
          </p:cNvSpPr>
          <p:nvPr/>
        </p:nvSpPr>
        <p:spPr bwMode="auto">
          <a:xfrm>
            <a:off x="5006939" y="195476"/>
            <a:ext cx="6486623" cy="415498"/>
          </a:xfrm>
          <a:prstGeom prst="rect">
            <a:avLst/>
          </a:prstGeom>
          <a:solidFill>
            <a:srgbClr val="FF8001"/>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l-GR" altLang="el-GR" sz="2100" b="1" dirty="0">
                <a:solidFill>
                  <a:schemeClr val="bg1"/>
                </a:solidFill>
                <a:latin typeface="+mn-lt"/>
              </a:rPr>
              <a:t>Επιπλέον δράσεις με ειδική πρόβλεψη για </a:t>
            </a:r>
            <a:r>
              <a:rPr lang="el-GR" altLang="el-GR" sz="2100" b="1" dirty="0" err="1">
                <a:solidFill>
                  <a:schemeClr val="bg1"/>
                </a:solidFill>
                <a:latin typeface="+mn-lt"/>
              </a:rPr>
              <a:t>ΑμεΑ</a:t>
            </a:r>
            <a:endParaRPr lang="el-GR" altLang="el-GR" sz="2100" b="1" dirty="0">
              <a:solidFill>
                <a:schemeClr val="bg1"/>
              </a:solidFill>
              <a:latin typeface="+mn-lt"/>
            </a:endParaRPr>
          </a:p>
        </p:txBody>
      </p:sp>
    </p:spTree>
    <p:extLst>
      <p:ext uri="{BB962C8B-B14F-4D97-AF65-F5344CB8AC3E}">
        <p14:creationId xmlns:p14="http://schemas.microsoft.com/office/powerpoint/2010/main" val="3691278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CFE8B-2A24-A997-4F70-C57B4FD7CFFA}"/>
            </a:ext>
          </a:extLst>
        </p:cNvPr>
        <p:cNvGrpSpPr/>
        <p:nvPr/>
      </p:nvGrpSpPr>
      <p:grpSpPr>
        <a:xfrm>
          <a:off x="0" y="0"/>
          <a:ext cx="0" cy="0"/>
          <a:chOff x="0" y="0"/>
          <a:chExt cx="0" cy="0"/>
        </a:xfrm>
      </p:grpSpPr>
      <p:sp>
        <p:nvSpPr>
          <p:cNvPr id="7" name="TextBox 17">
            <a:extLst>
              <a:ext uri="{FF2B5EF4-FFF2-40B4-BE49-F238E27FC236}">
                <a16:creationId xmlns:a16="http://schemas.microsoft.com/office/drawing/2014/main" id="{38049B85-0E73-6A14-3667-F5A95E82DD63}"/>
              </a:ext>
            </a:extLst>
          </p:cNvPr>
          <p:cNvSpPr txBox="1">
            <a:spLocks noChangeArrowheads="1"/>
          </p:cNvSpPr>
          <p:nvPr/>
        </p:nvSpPr>
        <p:spPr bwMode="auto">
          <a:xfrm>
            <a:off x="4629750" y="260165"/>
            <a:ext cx="7398619" cy="707886"/>
          </a:xfrm>
          <a:prstGeom prst="rect">
            <a:avLst/>
          </a:prstGeom>
          <a:solidFill>
            <a:srgbClr val="FF8001"/>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l-GR" altLang="el-GR" sz="2000" b="1" dirty="0">
                <a:solidFill>
                  <a:schemeClr val="bg1"/>
                </a:solidFill>
                <a:latin typeface="+mn-lt"/>
              </a:rPr>
              <a:t>Επιδότηση για αντικατάσταση  συμβατικού ταξί με ηλεκτρικό, με αυξημένη επιδότηση για πλήρως </a:t>
            </a:r>
            <a:r>
              <a:rPr lang="el-GR" altLang="el-GR" sz="2000" b="1" dirty="0" err="1">
                <a:solidFill>
                  <a:schemeClr val="bg1"/>
                </a:solidFill>
                <a:latin typeface="+mn-lt"/>
              </a:rPr>
              <a:t>προσβάσιμα</a:t>
            </a:r>
            <a:r>
              <a:rPr lang="el-GR" altLang="el-GR" sz="2000" b="1" dirty="0">
                <a:solidFill>
                  <a:schemeClr val="bg1"/>
                </a:solidFill>
                <a:latin typeface="+mn-lt"/>
              </a:rPr>
              <a:t> οχήματα (68 εκατ. €)</a:t>
            </a:r>
          </a:p>
        </p:txBody>
      </p:sp>
      <p:sp>
        <p:nvSpPr>
          <p:cNvPr id="5" name="TextBox 4">
            <a:extLst>
              <a:ext uri="{FF2B5EF4-FFF2-40B4-BE49-F238E27FC236}">
                <a16:creationId xmlns:a16="http://schemas.microsoft.com/office/drawing/2014/main" id="{3ECF0732-2F52-3612-0684-8F296A356724}"/>
              </a:ext>
            </a:extLst>
          </p:cNvPr>
          <p:cNvSpPr txBox="1"/>
          <p:nvPr/>
        </p:nvSpPr>
        <p:spPr>
          <a:xfrm>
            <a:off x="4793381" y="1176625"/>
            <a:ext cx="6939815" cy="3447098"/>
          </a:xfrm>
          <a:prstGeom prst="rect">
            <a:avLst/>
          </a:prstGeom>
          <a:noFill/>
        </p:spPr>
        <p:txBody>
          <a:bodyPr wrap="square">
            <a:spAutoFit/>
          </a:bodyPr>
          <a:lstStyle/>
          <a:p>
            <a:pPr marL="285750" lvl="0" indent="-285750" algn="just">
              <a:buFont typeface="Arial" panose="020B0604020202020204" pitchFamily="34" charset="0"/>
              <a:buChar char="•"/>
            </a:pPr>
            <a:r>
              <a:rPr lang="el-GR" b="1" dirty="0">
                <a:effectLst/>
                <a:ea typeface="Calibri" panose="020F0502020204030204" pitchFamily="34" charset="0"/>
                <a:cs typeface="Times New Roman" panose="02020603050405020304" pitchFamily="18" charset="0"/>
              </a:rPr>
              <a:t>ΕΔΧ ΤΑΞΙ</a:t>
            </a:r>
            <a:r>
              <a:rPr lang="el-GR" b="1" dirty="0">
                <a:ea typeface="Calibri" panose="020F0502020204030204" pitchFamily="34" charset="0"/>
                <a:cs typeface="Times New Roman" panose="02020603050405020304" pitchFamily="18" charset="0"/>
              </a:rPr>
              <a:t> με </a:t>
            </a:r>
            <a:r>
              <a:rPr lang="el-GR" b="1" dirty="0">
                <a:effectLst/>
                <a:ea typeface="Calibri" panose="020F0502020204030204" pitchFamily="34" charset="0"/>
                <a:cs typeface="Times New Roman" panose="02020603050405020304" pitchFamily="18" charset="0"/>
              </a:rPr>
              <a:t>για την αλλαγή </a:t>
            </a:r>
            <a:r>
              <a:rPr lang="el-GR" b="1" dirty="0" err="1">
                <a:effectLst/>
                <a:ea typeface="Calibri" panose="020F0502020204030204" pitchFamily="34" charset="0"/>
                <a:cs typeface="Times New Roman" panose="02020603050405020304" pitchFamily="18" charset="0"/>
              </a:rPr>
              <a:t>συµβατικού</a:t>
            </a:r>
            <a:r>
              <a:rPr lang="el-GR" b="1" dirty="0">
                <a:effectLst/>
                <a:ea typeface="Calibri" panose="020F0502020204030204" pitchFamily="34" charset="0"/>
                <a:cs typeface="Times New Roman" panose="02020603050405020304" pitchFamily="18" charset="0"/>
              </a:rPr>
              <a:t> </a:t>
            </a:r>
            <a:r>
              <a:rPr lang="el-GR" b="1" dirty="0" err="1">
                <a:effectLst/>
                <a:ea typeface="Calibri" panose="020F0502020204030204" pitchFamily="34" charset="0"/>
                <a:cs typeface="Times New Roman" panose="02020603050405020304" pitchFamily="18" charset="0"/>
              </a:rPr>
              <a:t>οχήµατος</a:t>
            </a:r>
            <a:r>
              <a:rPr lang="el-GR" b="1" dirty="0">
                <a:effectLst/>
                <a:ea typeface="Calibri" panose="020F0502020204030204" pitchFamily="34" charset="0"/>
                <a:cs typeface="Times New Roman" panose="02020603050405020304" pitchFamily="18" charset="0"/>
              </a:rPr>
              <a:t> µε ηλεκτρικό - </a:t>
            </a:r>
            <a:r>
              <a:rPr lang="el-GR" b="1" dirty="0" err="1">
                <a:effectLst/>
                <a:ea typeface="Calibri" panose="020F0502020204030204" pitchFamily="34" charset="0"/>
                <a:cs typeface="Times New Roman" panose="02020603050405020304" pitchFamily="18" charset="0"/>
              </a:rPr>
              <a:t>άµεση</a:t>
            </a:r>
            <a:r>
              <a:rPr lang="el-GR" b="1" dirty="0">
                <a:effectLst/>
                <a:ea typeface="Calibri" panose="020F0502020204030204" pitchFamily="34" charset="0"/>
                <a:cs typeface="Times New Roman" panose="02020603050405020304" pitchFamily="18" charset="0"/>
              </a:rPr>
              <a:t> πρόσβαση στο ποσό της επιδότησης χωρίς χρονοβόρες γραφειοκρατικές διαδικασίες.</a:t>
            </a:r>
          </a:p>
          <a:p>
            <a:pPr marL="285750" lvl="0" indent="-285750" algn="just">
              <a:buFont typeface="Arial" panose="020B0604020202020204" pitchFamily="34" charset="0"/>
              <a:buChar char="•"/>
            </a:pPr>
            <a:endParaRPr lang="el-GR" sz="1000" b="1" dirty="0">
              <a:effectLst/>
              <a:ea typeface="Calibri" panose="020F0502020204030204" pitchFamily="34" charset="0"/>
              <a:cs typeface="Times New Roman" panose="02020603050405020304" pitchFamily="18" charset="0"/>
            </a:endParaRPr>
          </a:p>
          <a:p>
            <a:pPr algn="just"/>
            <a:r>
              <a:rPr lang="el-GR" b="1" dirty="0">
                <a:solidFill>
                  <a:srgbClr val="0070C0"/>
                </a:solidFill>
                <a:ea typeface="Calibri" panose="020F0502020204030204" pitchFamily="34" charset="0"/>
                <a:cs typeface="Times New Roman" panose="02020603050405020304" pitchFamily="18" charset="0"/>
              </a:rPr>
              <a:t>επιδότηση 20.000€ </a:t>
            </a:r>
          </a:p>
          <a:p>
            <a:pPr marL="285750" lvl="0" indent="-285750" algn="just">
              <a:buFont typeface="Arial" panose="020B0604020202020204" pitchFamily="34" charset="0"/>
              <a:buChar char="•"/>
            </a:pPr>
            <a:r>
              <a:rPr lang="el-GR" b="1" dirty="0" err="1">
                <a:solidFill>
                  <a:srgbClr val="0070C0"/>
                </a:solidFill>
                <a:ea typeface="Calibri" panose="020F0502020204030204" pitchFamily="34" charset="0"/>
                <a:cs typeface="Times New Roman" panose="02020603050405020304" pitchFamily="18" charset="0"/>
              </a:rPr>
              <a:t>προσβάσιµα</a:t>
            </a:r>
            <a:r>
              <a:rPr lang="el-GR" b="1" dirty="0">
                <a:solidFill>
                  <a:srgbClr val="0070C0"/>
                </a:solidFill>
                <a:ea typeface="Calibri" panose="020F0502020204030204" pitchFamily="34" charset="0"/>
                <a:cs typeface="Times New Roman" panose="02020603050405020304" pitchFamily="18" charset="0"/>
              </a:rPr>
              <a:t> σε </a:t>
            </a:r>
            <a:r>
              <a:rPr lang="el-GR" b="1" dirty="0" err="1">
                <a:solidFill>
                  <a:srgbClr val="0070C0"/>
                </a:solidFill>
                <a:ea typeface="Calibri" panose="020F0502020204030204" pitchFamily="34" charset="0"/>
                <a:cs typeface="Times New Roman" panose="02020603050405020304" pitchFamily="18" charset="0"/>
              </a:rPr>
              <a:t>άτοµα</a:t>
            </a:r>
            <a:r>
              <a:rPr lang="el-GR" b="1" dirty="0">
                <a:solidFill>
                  <a:srgbClr val="0070C0"/>
                </a:solidFill>
                <a:ea typeface="Calibri" panose="020F0502020204030204" pitchFamily="34" charset="0"/>
                <a:cs typeface="Times New Roman" panose="02020603050405020304" pitchFamily="18" charset="0"/>
              </a:rPr>
              <a:t> µε αναπηρία ΕΔΧ ΤΑΞΙ, θα είναι </a:t>
            </a:r>
            <a:r>
              <a:rPr lang="el-GR" b="1" dirty="0" err="1">
                <a:solidFill>
                  <a:srgbClr val="0070C0"/>
                </a:solidFill>
                <a:ea typeface="Calibri" panose="020F0502020204030204" pitchFamily="34" charset="0"/>
                <a:cs typeface="Times New Roman" panose="02020603050405020304" pitchFamily="18" charset="0"/>
              </a:rPr>
              <a:t>αυξηµένο</a:t>
            </a:r>
            <a:r>
              <a:rPr lang="el-GR" b="1" dirty="0">
                <a:solidFill>
                  <a:srgbClr val="0070C0"/>
                </a:solidFill>
                <a:ea typeface="Calibri" panose="020F0502020204030204" pitchFamily="34" charset="0"/>
                <a:cs typeface="Times New Roman" panose="02020603050405020304" pitchFamily="18" charset="0"/>
              </a:rPr>
              <a:t> (29.000 ευρώ).</a:t>
            </a:r>
          </a:p>
          <a:p>
            <a:pPr lvl="0" algn="just"/>
            <a:endParaRPr lang="el-GR" sz="1000" b="1" dirty="0">
              <a:solidFill>
                <a:srgbClr val="0070C0"/>
              </a:solidFill>
              <a:ea typeface="Calibri" panose="020F0502020204030204" pitchFamily="34" charset="0"/>
              <a:cs typeface="Times New Roman" panose="02020603050405020304" pitchFamily="18" charset="0"/>
            </a:endParaRPr>
          </a:p>
          <a:p>
            <a:pPr algn="just"/>
            <a:r>
              <a:rPr lang="el-GR" b="1" dirty="0">
                <a:solidFill>
                  <a:srgbClr val="0070C0"/>
                </a:solidFill>
                <a:ea typeface="Calibri" panose="020F0502020204030204" pitchFamily="34" charset="0"/>
                <a:cs typeface="Times New Roman" panose="02020603050405020304" pitchFamily="18" charset="0"/>
              </a:rPr>
              <a:t>Σε πρώτη φάση παρέχεται στήριξη στους ιδιοκτήτες ταξί της Αθήνας και της Θεσσαλονίκης</a:t>
            </a:r>
            <a:r>
              <a:rPr lang="el-GR" b="1" dirty="0">
                <a:solidFill>
                  <a:srgbClr val="1054D9"/>
                </a:solidFill>
                <a:effectLst/>
                <a:ea typeface="Calibri" panose="020F0502020204030204" pitchFamily="34" charset="0"/>
                <a:cs typeface="Times New Roman" panose="02020603050405020304" pitchFamily="18" charset="0"/>
              </a:rPr>
              <a:t>, </a:t>
            </a:r>
            <a:r>
              <a:rPr lang="el-GR" b="1" dirty="0" err="1">
                <a:effectLst/>
                <a:ea typeface="Calibri" panose="020F0502020204030204" pitchFamily="34" charset="0"/>
                <a:cs typeface="Times New Roman" panose="02020603050405020304" pitchFamily="18" charset="0"/>
              </a:rPr>
              <a:t>προκειµένου</a:t>
            </a:r>
            <a:r>
              <a:rPr lang="el-GR" b="1" dirty="0">
                <a:effectLst/>
                <a:ea typeface="Calibri" panose="020F0502020204030204" pitchFamily="34" charset="0"/>
                <a:cs typeface="Times New Roman" panose="02020603050405020304" pitchFamily="18" charset="0"/>
              </a:rPr>
              <a:t> να διευκολυνθεί η αντικατάσταση </a:t>
            </a:r>
            <a:r>
              <a:rPr lang="el-GR" b="1" dirty="0" err="1">
                <a:effectLst/>
                <a:ea typeface="Calibri" panose="020F0502020204030204" pitchFamily="34" charset="0"/>
                <a:cs typeface="Times New Roman" panose="02020603050405020304" pitchFamily="18" charset="0"/>
              </a:rPr>
              <a:t>συµβατικών</a:t>
            </a:r>
            <a:r>
              <a:rPr lang="el-GR" b="1" dirty="0">
                <a:effectLst/>
                <a:ea typeface="Calibri" panose="020F0502020204030204" pitchFamily="34" charset="0"/>
                <a:cs typeface="Times New Roman" panose="02020603050405020304" pitchFamily="18" charset="0"/>
              </a:rPr>
              <a:t> </a:t>
            </a:r>
            <a:r>
              <a:rPr lang="el-GR" b="1" dirty="0" err="1">
                <a:effectLst/>
                <a:ea typeface="Calibri" panose="020F0502020204030204" pitchFamily="34" charset="0"/>
                <a:cs typeface="Times New Roman" panose="02020603050405020304" pitchFamily="18" charset="0"/>
              </a:rPr>
              <a:t>οχηµάτων</a:t>
            </a:r>
            <a:r>
              <a:rPr lang="el-GR" b="1" dirty="0">
                <a:effectLst/>
                <a:ea typeface="Calibri" panose="020F0502020204030204" pitchFamily="34" charset="0"/>
                <a:cs typeface="Times New Roman" panose="02020603050405020304" pitchFamily="18" charset="0"/>
              </a:rPr>
              <a:t> των οποίων λήγει ο χρόνος ζωής µε ηλεκτρικά </a:t>
            </a:r>
            <a:r>
              <a:rPr lang="el-GR" b="1" dirty="0" err="1">
                <a:effectLst/>
                <a:ea typeface="Calibri" panose="020F0502020204030204" pitchFamily="34" charset="0"/>
                <a:cs typeface="Times New Roman" panose="02020603050405020304" pitchFamily="18" charset="0"/>
              </a:rPr>
              <a:t>οχήµατα</a:t>
            </a:r>
            <a:r>
              <a:rPr lang="el-GR" b="1" dirty="0">
                <a:effectLst/>
                <a:ea typeface="Calibri" panose="020F0502020204030204" pitchFamily="34" charset="0"/>
                <a:cs typeface="Times New Roman" panose="02020603050405020304" pitchFamily="18" charset="0"/>
              </a:rPr>
              <a:t> κατ’ </a:t>
            </a:r>
            <a:r>
              <a:rPr lang="el-GR" b="1" dirty="0" err="1">
                <a:effectLst/>
                <a:ea typeface="Calibri" panose="020F0502020204030204" pitchFamily="34" charset="0"/>
                <a:cs typeface="Times New Roman" panose="02020603050405020304" pitchFamily="18" charset="0"/>
              </a:rPr>
              <a:t>εφαρµογή</a:t>
            </a:r>
            <a:r>
              <a:rPr lang="el-GR" b="1" dirty="0">
                <a:effectLst/>
                <a:ea typeface="Calibri" panose="020F0502020204030204" pitchFamily="34" charset="0"/>
                <a:cs typeface="Times New Roman" panose="02020603050405020304" pitchFamily="18" charset="0"/>
              </a:rPr>
              <a:t> του </a:t>
            </a:r>
            <a:r>
              <a:rPr lang="el-GR" b="1" dirty="0" err="1">
                <a:effectLst/>
                <a:ea typeface="Calibri" panose="020F0502020204030204" pitchFamily="34" charset="0"/>
                <a:cs typeface="Times New Roman" panose="02020603050405020304" pitchFamily="18" charset="0"/>
              </a:rPr>
              <a:t>Κλιµατικού</a:t>
            </a:r>
            <a:r>
              <a:rPr lang="el-GR" b="1" dirty="0">
                <a:effectLst/>
                <a:ea typeface="Calibri" panose="020F0502020204030204" pitchFamily="34" charset="0"/>
                <a:cs typeface="Times New Roman" panose="02020603050405020304" pitchFamily="18" charset="0"/>
              </a:rPr>
              <a:t> </a:t>
            </a:r>
            <a:r>
              <a:rPr lang="el-GR" b="1" dirty="0" err="1">
                <a:effectLst/>
                <a:ea typeface="Calibri" panose="020F0502020204030204" pitchFamily="34" charset="0"/>
                <a:cs typeface="Times New Roman" panose="02020603050405020304" pitchFamily="18" charset="0"/>
              </a:rPr>
              <a:t>Νόµου</a:t>
            </a:r>
            <a:r>
              <a:rPr lang="el-GR" b="1" dirty="0">
                <a:effectLst/>
                <a:ea typeface="Calibri" panose="020F0502020204030204" pitchFamily="34" charset="0"/>
                <a:cs typeface="Times New Roman" panose="02020603050405020304" pitchFamily="18" charset="0"/>
              </a:rPr>
              <a:t> και στη συνέχεια το µ</a:t>
            </a:r>
            <a:r>
              <a:rPr lang="el-GR" b="1" dirty="0" err="1">
                <a:effectLst/>
                <a:ea typeface="Calibri" panose="020F0502020204030204" pitchFamily="34" charset="0"/>
                <a:cs typeface="Times New Roman" panose="02020603050405020304" pitchFamily="18" charset="0"/>
              </a:rPr>
              <a:t>έτρο</a:t>
            </a:r>
            <a:r>
              <a:rPr lang="el-GR" b="1" dirty="0">
                <a:effectLst/>
                <a:ea typeface="Calibri" panose="020F0502020204030204" pitchFamily="34" charset="0"/>
                <a:cs typeface="Times New Roman" panose="02020603050405020304" pitchFamily="18" charset="0"/>
              </a:rPr>
              <a:t> θα ενεργοποιηθεί σε όλη την Επικράτεια.</a:t>
            </a:r>
          </a:p>
        </p:txBody>
      </p:sp>
      <p:pic>
        <p:nvPicPr>
          <p:cNvPr id="3" name="Εικόνα 2">
            <a:extLst>
              <a:ext uri="{FF2B5EF4-FFF2-40B4-BE49-F238E27FC236}">
                <a16:creationId xmlns:a16="http://schemas.microsoft.com/office/drawing/2014/main" id="{EED8CBC4-BAFB-DDE0-9334-01E1ED82A160}"/>
              </a:ext>
            </a:extLst>
          </p:cNvPr>
          <p:cNvPicPr>
            <a:picLocks noChangeAspect="1"/>
          </p:cNvPicPr>
          <p:nvPr/>
        </p:nvPicPr>
        <p:blipFill>
          <a:blip r:embed="rId9"/>
          <a:srcRect l="11815" t="14475" r="12564" b="9425"/>
          <a:stretch>
            <a:fillRect/>
          </a:stretch>
        </p:blipFill>
        <p:spPr>
          <a:xfrm>
            <a:off x="0" y="0"/>
            <a:ext cx="4458298" cy="6858000"/>
          </a:xfrm>
          <a:prstGeom prst="rect">
            <a:avLst/>
          </a:prstGeom>
        </p:spPr>
      </p:pic>
      <p:sp>
        <p:nvSpPr>
          <p:cNvPr id="10" name="Ορθογώνιο 9">
            <a:extLst>
              <a:ext uri="{FF2B5EF4-FFF2-40B4-BE49-F238E27FC236}">
                <a16:creationId xmlns:a16="http://schemas.microsoft.com/office/drawing/2014/main" id="{1463A157-89D3-2DE4-39AF-B7CCE3B4259D}"/>
              </a:ext>
            </a:extLst>
          </p:cNvPr>
          <p:cNvSpPr/>
          <p:nvPr/>
        </p:nvSpPr>
        <p:spPr>
          <a:xfrm>
            <a:off x="0" y="0"/>
            <a:ext cx="4465524" cy="6858000"/>
          </a:xfrm>
          <a:prstGeom prst="rect">
            <a:avLst/>
          </a:prstGeom>
          <a:solidFill>
            <a:srgbClr val="002060">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solidFill>
                <a:srgbClr val="002060"/>
              </a:solidFill>
              <a:latin typeface="☞NOIR PRO" pitchFamily="2" charset="0"/>
            </a:endParaRPr>
          </a:p>
        </p:txBody>
      </p:sp>
      <p:sp>
        <p:nvSpPr>
          <p:cNvPr id="2" name="Ορθογώνιο 1">
            <a:extLst>
              <a:ext uri="{FF2B5EF4-FFF2-40B4-BE49-F238E27FC236}">
                <a16:creationId xmlns:a16="http://schemas.microsoft.com/office/drawing/2014/main" id="{765DC190-F824-8993-4130-9386F7281239}"/>
              </a:ext>
            </a:extLst>
          </p:cNvPr>
          <p:cNvSpPr/>
          <p:nvPr/>
        </p:nvSpPr>
        <p:spPr>
          <a:xfrm>
            <a:off x="12039600" y="2499360"/>
            <a:ext cx="152400" cy="1859280"/>
          </a:xfrm>
          <a:prstGeom prst="rect">
            <a:avLst/>
          </a:prstGeom>
          <a:solidFill>
            <a:srgbClr val="1054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grpSp>
        <p:nvGrpSpPr>
          <p:cNvPr id="4" name="Group 3">
            <a:extLst>
              <a:ext uri="{FF2B5EF4-FFF2-40B4-BE49-F238E27FC236}">
                <a16:creationId xmlns:a16="http://schemas.microsoft.com/office/drawing/2014/main" id="{FA15B72E-2E2B-1428-7AE9-E5F3F5974DCB}"/>
              </a:ext>
            </a:extLst>
          </p:cNvPr>
          <p:cNvGrpSpPr/>
          <p:nvPr/>
        </p:nvGrpSpPr>
        <p:grpSpPr>
          <a:xfrm>
            <a:off x="5043639" y="4768098"/>
            <a:ext cx="6593304" cy="1974076"/>
            <a:chOff x="128117" y="2810788"/>
            <a:chExt cx="12090002" cy="4361432"/>
          </a:xfrm>
        </p:grpSpPr>
        <p:sp>
          <p:nvSpPr>
            <p:cNvPr id="6" name="Rectangle 5">
              <a:extLst>
                <a:ext uri="{FF2B5EF4-FFF2-40B4-BE49-F238E27FC236}">
                  <a16:creationId xmlns:a16="http://schemas.microsoft.com/office/drawing/2014/main" id="{2DF041ED-A453-BCB2-2BA8-9B4D819F86E3}"/>
                </a:ext>
              </a:extLst>
            </p:cNvPr>
            <p:cNvSpPr/>
            <p:nvPr/>
          </p:nvSpPr>
          <p:spPr>
            <a:xfrm>
              <a:off x="322263" y="3621083"/>
              <a:ext cx="11549061" cy="360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endParaRPr>
            </a:p>
          </p:txBody>
        </p:sp>
        <p:sp>
          <p:nvSpPr>
            <p:cNvPr id="8" name="Rectangle 7">
              <a:extLst>
                <a:ext uri="{FF2B5EF4-FFF2-40B4-BE49-F238E27FC236}">
                  <a16:creationId xmlns:a16="http://schemas.microsoft.com/office/drawing/2014/main" id="{C3A668A3-82F8-FE6B-B087-22D4C3F7F9D6}"/>
                </a:ext>
              </a:extLst>
            </p:cNvPr>
            <p:cNvSpPr/>
            <p:nvPr/>
          </p:nvSpPr>
          <p:spPr>
            <a:xfrm>
              <a:off x="822419"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endParaRPr>
            </a:p>
          </p:txBody>
        </p:sp>
        <p:sp>
          <p:nvSpPr>
            <p:cNvPr id="9" name="Rectangle 8">
              <a:extLst>
                <a:ext uri="{FF2B5EF4-FFF2-40B4-BE49-F238E27FC236}">
                  <a16:creationId xmlns:a16="http://schemas.microsoft.com/office/drawing/2014/main" id="{D6813DA1-4FB4-D124-32B5-69BEDB226AF8}"/>
                </a:ext>
              </a:extLst>
            </p:cNvPr>
            <p:cNvSpPr/>
            <p:nvPr/>
          </p:nvSpPr>
          <p:spPr>
            <a:xfrm>
              <a:off x="4338669"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endParaRPr>
            </a:p>
          </p:txBody>
        </p:sp>
        <p:sp>
          <p:nvSpPr>
            <p:cNvPr id="11" name="Rectangle 10">
              <a:extLst>
                <a:ext uri="{FF2B5EF4-FFF2-40B4-BE49-F238E27FC236}">
                  <a16:creationId xmlns:a16="http://schemas.microsoft.com/office/drawing/2014/main" id="{B6159A70-A53E-B8E7-230F-362197A966A1}"/>
                </a:ext>
              </a:extLst>
            </p:cNvPr>
            <p:cNvSpPr/>
            <p:nvPr/>
          </p:nvSpPr>
          <p:spPr>
            <a:xfrm>
              <a:off x="7854918" y="3621083"/>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endParaRPr>
            </a:p>
          </p:txBody>
        </p:sp>
        <p:grpSp>
          <p:nvGrpSpPr>
            <p:cNvPr id="12" name="Ομάδα 16">
              <a:extLst>
                <a:ext uri="{FF2B5EF4-FFF2-40B4-BE49-F238E27FC236}">
                  <a16:creationId xmlns:a16="http://schemas.microsoft.com/office/drawing/2014/main" id="{0F268653-5680-0051-D369-E88686A444E3}"/>
                </a:ext>
              </a:extLst>
            </p:cNvPr>
            <p:cNvGrpSpPr/>
            <p:nvPr/>
          </p:nvGrpSpPr>
          <p:grpSpPr>
            <a:xfrm>
              <a:off x="128117" y="2810788"/>
              <a:ext cx="4210555" cy="3550267"/>
              <a:chOff x="685573" y="2810788"/>
              <a:chExt cx="4210555" cy="3550267"/>
            </a:xfrm>
          </p:grpSpPr>
          <p:sp>
            <p:nvSpPr>
              <p:cNvPr id="21" name="Rectangle 20">
                <a:extLst>
                  <a:ext uri="{FF2B5EF4-FFF2-40B4-BE49-F238E27FC236}">
                    <a16:creationId xmlns:a16="http://schemas.microsoft.com/office/drawing/2014/main" id="{E4094084-6F9E-3C27-817E-8F2ADFD02903}"/>
                  </a:ext>
                </a:extLst>
              </p:cNvPr>
              <p:cNvSpPr>
                <a:spLocks noChangeAspect="1"/>
              </p:cNvSpPr>
              <p:nvPr>
                <p:custDataLst>
                  <p:tags r:id="rId5"/>
                </p:custDataLst>
              </p:nvPr>
            </p:nvSpPr>
            <p:spPr>
              <a:xfrm>
                <a:off x="2084492" y="2810788"/>
                <a:ext cx="2087999" cy="718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US" sz="1500" b="1" dirty="0">
                    <a:solidFill>
                      <a:schemeClr val="accent1"/>
                    </a:solidFill>
                  </a:rPr>
                  <a:t>Q</a:t>
                </a:r>
                <a:r>
                  <a:rPr lang="el-GR" sz="1500" b="1" dirty="0">
                    <a:solidFill>
                      <a:schemeClr val="accent1"/>
                    </a:solidFill>
                  </a:rPr>
                  <a:t>2 2026</a:t>
                </a:r>
                <a:endParaRPr lang="en-GB" sz="1500" b="1" dirty="0">
                  <a:solidFill>
                    <a:schemeClr val="accent1"/>
                  </a:solidFill>
                </a:endParaRPr>
              </a:p>
            </p:txBody>
          </p:sp>
          <p:sp>
            <p:nvSpPr>
              <p:cNvPr id="22" name="Rectangle 21">
                <a:extLst>
                  <a:ext uri="{FF2B5EF4-FFF2-40B4-BE49-F238E27FC236}">
                    <a16:creationId xmlns:a16="http://schemas.microsoft.com/office/drawing/2014/main" id="{936BA489-EC3B-A26D-801B-AB764C2B6359}"/>
                  </a:ext>
                </a:extLst>
              </p:cNvPr>
              <p:cNvSpPr>
                <a:spLocks noChangeAspect="1"/>
              </p:cNvSpPr>
              <p:nvPr>
                <p:custDataLst>
                  <p:tags r:id="rId6"/>
                </p:custDataLst>
              </p:nvPr>
            </p:nvSpPr>
            <p:spPr>
              <a:xfrm>
                <a:off x="685573" y="4112278"/>
                <a:ext cx="4210555" cy="2248777"/>
              </a:xfrm>
              <a:prstGeom prst="rect">
                <a:avLst/>
              </a:prstGeom>
            </p:spPr>
            <p:txBody>
              <a:bodyPr wrap="square" lIns="90000" tIns="46800" rIns="90000" bIns="46800">
                <a:spAutoFit/>
              </a:bodyPr>
              <a:lstStyle/>
              <a:p>
                <a:pPr algn="ctr">
                  <a:spcBef>
                    <a:spcPts val="300"/>
                  </a:spcBef>
                  <a:spcAft>
                    <a:spcPts val="300"/>
                  </a:spcAft>
                </a:pPr>
                <a:r>
                  <a:rPr lang="el-GR" sz="1500" b="1" dirty="0">
                    <a:solidFill>
                      <a:srgbClr val="2A62DD"/>
                    </a:solidFill>
                    <a:cs typeface="+mn-ea"/>
                    <a:sym typeface="+mn-lt"/>
                  </a:rPr>
                  <a:t>Πρόσκληση υποβολής αιτήσεων για επενδυτική στήριξη ταξί μηδενικών εκπομπών</a:t>
                </a:r>
              </a:p>
            </p:txBody>
          </p:sp>
          <p:sp>
            <p:nvSpPr>
              <p:cNvPr id="23" name="Oval 22">
                <a:extLst>
                  <a:ext uri="{FF2B5EF4-FFF2-40B4-BE49-F238E27FC236}">
                    <a16:creationId xmlns:a16="http://schemas.microsoft.com/office/drawing/2014/main" id="{898C79C1-7935-F637-023A-7F3DF9C50685}"/>
                  </a:ext>
                </a:extLst>
              </p:cNvPr>
              <p:cNvSpPr/>
              <p:nvPr/>
            </p:nvSpPr>
            <p:spPr>
              <a:xfrm>
                <a:off x="3128496" y="3697388"/>
                <a:ext cx="207390"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endParaRPr>
              </a:p>
            </p:txBody>
          </p:sp>
        </p:grpSp>
        <p:grpSp>
          <p:nvGrpSpPr>
            <p:cNvPr id="13" name="Ομάδα 18">
              <a:extLst>
                <a:ext uri="{FF2B5EF4-FFF2-40B4-BE49-F238E27FC236}">
                  <a16:creationId xmlns:a16="http://schemas.microsoft.com/office/drawing/2014/main" id="{D73769A1-27D1-DB35-A598-D6F686C4680F}"/>
                </a:ext>
              </a:extLst>
            </p:cNvPr>
            <p:cNvGrpSpPr/>
            <p:nvPr/>
          </p:nvGrpSpPr>
          <p:grpSpPr>
            <a:xfrm>
              <a:off x="3902151" y="2825973"/>
              <a:ext cx="4503646" cy="4346247"/>
              <a:chOff x="3727357" y="2825973"/>
              <a:chExt cx="4503646" cy="4346247"/>
            </a:xfrm>
          </p:grpSpPr>
          <p:sp>
            <p:nvSpPr>
              <p:cNvPr id="18" name="Rectangle 17">
                <a:extLst>
                  <a:ext uri="{FF2B5EF4-FFF2-40B4-BE49-F238E27FC236}">
                    <a16:creationId xmlns:a16="http://schemas.microsoft.com/office/drawing/2014/main" id="{70AF7817-0311-F517-DD3B-F1677802877E}"/>
                  </a:ext>
                </a:extLst>
              </p:cNvPr>
              <p:cNvSpPr>
                <a:spLocks noChangeAspect="1"/>
              </p:cNvSpPr>
              <p:nvPr>
                <p:custDataLst>
                  <p:tags r:id="rId3"/>
                </p:custDataLst>
              </p:nvPr>
            </p:nvSpPr>
            <p:spPr>
              <a:xfrm>
                <a:off x="4878000" y="2825973"/>
                <a:ext cx="2088001" cy="718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US" sz="1500" b="1" dirty="0">
                    <a:solidFill>
                      <a:schemeClr val="accent2"/>
                    </a:solidFill>
                  </a:rPr>
                  <a:t>Q</a:t>
                </a:r>
                <a:r>
                  <a:rPr lang="el-GR" sz="1500" b="1" dirty="0">
                    <a:solidFill>
                      <a:schemeClr val="accent2"/>
                    </a:solidFill>
                  </a:rPr>
                  <a:t>1</a:t>
                </a:r>
                <a:r>
                  <a:rPr lang="en-US" sz="1500" b="1" dirty="0">
                    <a:solidFill>
                      <a:schemeClr val="accent2"/>
                    </a:solidFill>
                  </a:rPr>
                  <a:t> 202</a:t>
                </a:r>
                <a:r>
                  <a:rPr lang="el-GR" sz="1500" b="1" dirty="0">
                    <a:solidFill>
                      <a:schemeClr val="accent2"/>
                    </a:solidFill>
                  </a:rPr>
                  <a:t>7</a:t>
                </a:r>
                <a:r>
                  <a:rPr lang="en-GB" sz="1500" b="1" dirty="0">
                    <a:solidFill>
                      <a:schemeClr val="accent2"/>
                    </a:solidFill>
                  </a:rPr>
                  <a:t> </a:t>
                </a:r>
              </a:p>
            </p:txBody>
          </p:sp>
          <p:sp>
            <p:nvSpPr>
              <p:cNvPr id="19" name="Oval 18">
                <a:extLst>
                  <a:ext uri="{FF2B5EF4-FFF2-40B4-BE49-F238E27FC236}">
                    <a16:creationId xmlns:a16="http://schemas.microsoft.com/office/drawing/2014/main" id="{6E519DA8-7912-7493-E1F1-54A408DD38A8}"/>
                  </a:ext>
                </a:extLst>
              </p:cNvPr>
              <p:cNvSpPr/>
              <p:nvPr/>
            </p:nvSpPr>
            <p:spPr>
              <a:xfrm>
                <a:off x="5818305" y="3697388"/>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endParaRPr>
              </a:p>
            </p:txBody>
          </p:sp>
          <p:sp>
            <p:nvSpPr>
              <p:cNvPr id="20" name="01-05">
                <a:extLst>
                  <a:ext uri="{FF2B5EF4-FFF2-40B4-BE49-F238E27FC236}">
                    <a16:creationId xmlns:a16="http://schemas.microsoft.com/office/drawing/2014/main" id="{2A347C43-4345-5AF4-D49A-E59DE57138F0}"/>
                  </a:ext>
                </a:extLst>
              </p:cNvPr>
              <p:cNvSpPr txBox="1">
                <a:spLocks noChangeAspect="1"/>
              </p:cNvSpPr>
              <p:nvPr>
                <p:custDataLst>
                  <p:tags r:id="rId4"/>
                </p:custDataLst>
              </p:nvPr>
            </p:nvSpPr>
            <p:spPr>
              <a:xfrm>
                <a:off x="3727357" y="4112276"/>
                <a:ext cx="4503646" cy="30599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Bef>
                    <a:spcPts val="300"/>
                  </a:spcBef>
                  <a:spcAft>
                    <a:spcPts val="300"/>
                  </a:spcAft>
                </a:pPr>
                <a:r>
                  <a:rPr lang="el-GR" sz="1500" b="1" dirty="0">
                    <a:solidFill>
                      <a:schemeClr val="accent2"/>
                    </a:solidFill>
                    <a:cs typeface="+mn-ea"/>
                    <a:sym typeface="+mn-lt"/>
                  </a:rPr>
                  <a:t>2</a:t>
                </a:r>
                <a:r>
                  <a:rPr lang="el-GR" sz="1500" b="1" baseline="30000" dirty="0">
                    <a:solidFill>
                      <a:schemeClr val="accent2"/>
                    </a:solidFill>
                    <a:cs typeface="+mn-ea"/>
                    <a:sym typeface="+mn-lt"/>
                  </a:rPr>
                  <a:t>η</a:t>
                </a:r>
                <a:r>
                  <a:rPr lang="el-GR" sz="1500" b="1" dirty="0">
                    <a:solidFill>
                      <a:schemeClr val="accent2"/>
                    </a:solidFill>
                    <a:cs typeface="+mn-ea"/>
                    <a:sym typeface="+mn-lt"/>
                  </a:rPr>
                  <a:t> Πρόσκληση υποβολής αιτήσεων για επενδυτική στήριξη ταξί μηδενικών εκπομπών (συμπεριλαμβανομένων ταξί για </a:t>
                </a:r>
                <a:r>
                  <a:rPr lang="el-GR" sz="1500" b="1" dirty="0" err="1">
                    <a:solidFill>
                      <a:schemeClr val="accent2"/>
                    </a:solidFill>
                    <a:cs typeface="+mn-ea"/>
                    <a:sym typeface="+mn-lt"/>
                  </a:rPr>
                  <a:t>ΑμεΑ</a:t>
                </a:r>
                <a:r>
                  <a:rPr lang="el-GR" sz="1500" b="1" dirty="0">
                    <a:solidFill>
                      <a:schemeClr val="accent2"/>
                    </a:solidFill>
                    <a:cs typeface="+mn-ea"/>
                    <a:sym typeface="+mn-lt"/>
                  </a:rPr>
                  <a:t>)</a:t>
                </a:r>
              </a:p>
            </p:txBody>
          </p:sp>
        </p:grpSp>
        <p:grpSp>
          <p:nvGrpSpPr>
            <p:cNvPr id="14" name="Ομάδα 17">
              <a:extLst>
                <a:ext uri="{FF2B5EF4-FFF2-40B4-BE49-F238E27FC236}">
                  <a16:creationId xmlns:a16="http://schemas.microsoft.com/office/drawing/2014/main" id="{02409C39-0CF5-A59E-3E80-925D6DE8F4ED}"/>
                </a:ext>
              </a:extLst>
            </p:cNvPr>
            <p:cNvGrpSpPr/>
            <p:nvPr/>
          </p:nvGrpSpPr>
          <p:grpSpPr>
            <a:xfrm>
              <a:off x="7973033" y="2825973"/>
              <a:ext cx="4245086" cy="3326265"/>
              <a:chOff x="7065990" y="2825973"/>
              <a:chExt cx="4245086" cy="3326265"/>
            </a:xfrm>
          </p:grpSpPr>
          <p:sp>
            <p:nvSpPr>
              <p:cNvPr id="15" name="Rectangle 14">
                <a:extLst>
                  <a:ext uri="{FF2B5EF4-FFF2-40B4-BE49-F238E27FC236}">
                    <a16:creationId xmlns:a16="http://schemas.microsoft.com/office/drawing/2014/main" id="{D100C1F0-FB90-BE67-9ACB-E13E9EF3894D}"/>
                  </a:ext>
                </a:extLst>
              </p:cNvPr>
              <p:cNvSpPr>
                <a:spLocks noChangeAspect="1"/>
              </p:cNvSpPr>
              <p:nvPr>
                <p:custDataLst>
                  <p:tags r:id="rId1"/>
                </p:custDataLst>
              </p:nvPr>
            </p:nvSpPr>
            <p:spPr>
              <a:xfrm>
                <a:off x="7662000" y="2825973"/>
                <a:ext cx="2088001" cy="7188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 tIns="46800" rIns="90000" bIns="46800" numCol="1" spcCol="0" rtlCol="0" fromWordArt="0" anchor="b" anchorCtr="0" forceAA="0" compatLnSpc="1">
                <a:prstTxWarp prst="textNoShape">
                  <a:avLst/>
                </a:prstTxWarp>
                <a:spAutoFit/>
              </a:bodyPr>
              <a:lstStyle/>
              <a:p>
                <a:pPr algn="ctr"/>
                <a:r>
                  <a:rPr lang="en-GB" sz="1500" b="1" dirty="0">
                    <a:solidFill>
                      <a:schemeClr val="accent3"/>
                    </a:solidFill>
                  </a:rPr>
                  <a:t>Q</a:t>
                </a:r>
                <a:r>
                  <a:rPr lang="el-GR" sz="1500" b="1" dirty="0">
                    <a:solidFill>
                      <a:schemeClr val="accent3"/>
                    </a:solidFill>
                  </a:rPr>
                  <a:t>4</a:t>
                </a:r>
                <a:r>
                  <a:rPr lang="en-GB" sz="1500" b="1" dirty="0">
                    <a:solidFill>
                      <a:schemeClr val="accent3"/>
                    </a:solidFill>
                  </a:rPr>
                  <a:t> 20</a:t>
                </a:r>
                <a:r>
                  <a:rPr lang="el-GR" sz="1500" b="1" dirty="0">
                    <a:solidFill>
                      <a:schemeClr val="accent3"/>
                    </a:solidFill>
                  </a:rPr>
                  <a:t>31</a:t>
                </a:r>
                <a:endParaRPr lang="en-GB" sz="1500" b="1" dirty="0">
                  <a:solidFill>
                    <a:schemeClr val="accent3"/>
                  </a:solidFill>
                </a:endParaRPr>
              </a:p>
            </p:txBody>
          </p:sp>
          <p:sp>
            <p:nvSpPr>
              <p:cNvPr id="16" name="Oval 15">
                <a:extLst>
                  <a:ext uri="{FF2B5EF4-FFF2-40B4-BE49-F238E27FC236}">
                    <a16:creationId xmlns:a16="http://schemas.microsoft.com/office/drawing/2014/main" id="{EBC9BAB6-817E-BA64-9703-F2F3EB282415}"/>
                  </a:ext>
                </a:extLst>
              </p:cNvPr>
              <p:cNvSpPr/>
              <p:nvPr/>
            </p:nvSpPr>
            <p:spPr>
              <a:xfrm>
                <a:off x="8602305" y="3697388"/>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dirty="0">
                  <a:solidFill>
                    <a:schemeClr val="tx1"/>
                  </a:solidFill>
                </a:endParaRPr>
              </a:p>
            </p:txBody>
          </p:sp>
          <p:sp>
            <p:nvSpPr>
              <p:cNvPr id="17" name="01-05">
                <a:extLst>
                  <a:ext uri="{FF2B5EF4-FFF2-40B4-BE49-F238E27FC236}">
                    <a16:creationId xmlns:a16="http://schemas.microsoft.com/office/drawing/2014/main" id="{D5130E6B-8174-4E4C-8E67-678EF24DECB7}"/>
                  </a:ext>
                </a:extLst>
              </p:cNvPr>
              <p:cNvSpPr txBox="1">
                <a:spLocks noChangeAspect="1"/>
              </p:cNvSpPr>
              <p:nvPr>
                <p:custDataLst>
                  <p:tags r:id="rId2"/>
                </p:custDataLst>
              </p:nvPr>
            </p:nvSpPr>
            <p:spPr>
              <a:xfrm>
                <a:off x="7065990" y="4112276"/>
                <a:ext cx="4245086" cy="203996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Bef>
                    <a:spcPts val="300"/>
                  </a:spcBef>
                  <a:spcAft>
                    <a:spcPts val="300"/>
                  </a:spcAft>
                </a:pPr>
                <a:r>
                  <a:rPr lang="el-GR" sz="1500" b="1" dirty="0">
                    <a:solidFill>
                      <a:schemeClr val="accent3"/>
                    </a:solidFill>
                    <a:cs typeface="+mn-ea"/>
                    <a:sym typeface="+mn-lt"/>
                  </a:rPr>
                  <a:t>100% οχήματα και ταξί χαμηλών ή μηδενικών εκπομπών καλύπτονται από το πρόγραμμα</a:t>
                </a:r>
              </a:p>
            </p:txBody>
          </p:sp>
        </p:grpSp>
      </p:grpSp>
    </p:spTree>
    <p:extLst>
      <p:ext uri="{BB962C8B-B14F-4D97-AF65-F5344CB8AC3E}">
        <p14:creationId xmlns:p14="http://schemas.microsoft.com/office/powerpoint/2010/main" val="1170213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E2FBE-8684-E6C1-10EC-DD6E44BC5F98}"/>
            </a:ext>
          </a:extLst>
        </p:cNvPr>
        <p:cNvGrpSpPr/>
        <p:nvPr/>
      </p:nvGrpSpPr>
      <p:grpSpPr>
        <a:xfrm>
          <a:off x="0" y="0"/>
          <a:ext cx="0" cy="0"/>
          <a:chOff x="0" y="0"/>
          <a:chExt cx="0" cy="0"/>
        </a:xfrm>
      </p:grpSpPr>
      <p:sp>
        <p:nvSpPr>
          <p:cNvPr id="7" name="TextBox 17">
            <a:extLst>
              <a:ext uri="{FF2B5EF4-FFF2-40B4-BE49-F238E27FC236}">
                <a16:creationId xmlns:a16="http://schemas.microsoft.com/office/drawing/2014/main" id="{90EA17AC-C686-E620-8698-D5CCFD0F0A70}"/>
              </a:ext>
            </a:extLst>
          </p:cNvPr>
          <p:cNvSpPr txBox="1">
            <a:spLocks noChangeArrowheads="1"/>
          </p:cNvSpPr>
          <p:nvPr/>
        </p:nvSpPr>
        <p:spPr bwMode="auto">
          <a:xfrm>
            <a:off x="735704" y="327609"/>
            <a:ext cx="6012228" cy="707886"/>
          </a:xfrm>
          <a:prstGeom prst="rect">
            <a:avLst/>
          </a:prstGeom>
          <a:solidFill>
            <a:srgbClr val="00B050"/>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None/>
            </a:pPr>
            <a:r>
              <a:rPr lang="el-GR" altLang="el-GR" sz="2000" b="1" dirty="0">
                <a:solidFill>
                  <a:schemeClr val="bg1"/>
                </a:solidFill>
                <a:latin typeface="+mn-lt"/>
                <a:ea typeface="Helvetica Neue Condensed" panose="02000503000000020004" pitchFamily="2" charset="0"/>
                <a:cs typeface="Helvetica Neue Condensed" panose="02000503000000020004" pitchFamily="2" charset="0"/>
              </a:rPr>
              <a:t>Το Κοινωνικό Κλιματικό Ταμείο και η προσφορά του στην Αναπηρία </a:t>
            </a:r>
          </a:p>
        </p:txBody>
      </p:sp>
      <p:sp>
        <p:nvSpPr>
          <p:cNvPr id="5" name="TextBox 4">
            <a:extLst>
              <a:ext uri="{FF2B5EF4-FFF2-40B4-BE49-F238E27FC236}">
                <a16:creationId xmlns:a16="http://schemas.microsoft.com/office/drawing/2014/main" id="{2C1F7E5B-1AAB-68E4-6C04-6047AF5063C4}"/>
              </a:ext>
            </a:extLst>
          </p:cNvPr>
          <p:cNvSpPr txBox="1"/>
          <p:nvPr/>
        </p:nvSpPr>
        <p:spPr>
          <a:xfrm>
            <a:off x="735704" y="1361289"/>
            <a:ext cx="6012229" cy="4939814"/>
          </a:xfrm>
          <a:prstGeom prst="rect">
            <a:avLst/>
          </a:prstGeom>
          <a:noFill/>
        </p:spPr>
        <p:txBody>
          <a:bodyPr wrap="square">
            <a:spAutoFit/>
          </a:bodyPr>
          <a:lstStyle/>
          <a:p>
            <a:pPr marL="285750" lvl="0" indent="-285750" algn="just">
              <a:buFont typeface="Arial" panose="020B0604020202020204" pitchFamily="34" charset="0"/>
              <a:buChar char="•"/>
            </a:pPr>
            <a:r>
              <a:rPr lang="el-GR" sz="1500" b="1" dirty="0">
                <a:effectLst/>
                <a:ea typeface="Calibri" panose="020F0502020204030204" pitchFamily="34" charset="0"/>
                <a:cs typeface="Times New Roman" panose="02020603050405020304" pitchFamily="18" charset="0"/>
              </a:rPr>
              <a:t>Το Κοινωνικό Κλιματικό Ταμείο αποτελεί το νέο χρηματοδοτικό εργαλείο της Ευρωπαϊκής Επιτροπής, το οποίο χτίζεται πάνω σε κανόνες ενεργειακ</a:t>
            </a:r>
            <a:r>
              <a:rPr lang="el-GR" sz="1500" b="1" dirty="0">
                <a:ea typeface="Calibri" panose="020F0502020204030204" pitchFamily="34" charset="0"/>
                <a:cs typeface="Times New Roman" panose="02020603050405020304" pitchFamily="18" charset="0"/>
              </a:rPr>
              <a:t>ής </a:t>
            </a:r>
            <a:r>
              <a:rPr lang="el-GR" sz="1500" b="1" dirty="0" err="1">
                <a:ea typeface="Calibri" panose="020F0502020204030204" pitchFamily="34" charset="0"/>
                <a:cs typeface="Times New Roman" panose="02020603050405020304" pitchFamily="18" charset="0"/>
              </a:rPr>
              <a:t>ευαλωτότητας</a:t>
            </a:r>
            <a:r>
              <a:rPr lang="el-GR" sz="1500" b="1" dirty="0">
                <a:ea typeface="Calibri" panose="020F0502020204030204" pitchFamily="34" charset="0"/>
                <a:cs typeface="Times New Roman" panose="02020603050405020304" pitchFamily="18" charset="0"/>
              </a:rPr>
              <a:t>, γι’ αυτό και οι δράσεις του πρέπει να έχουν ισχυρό θετικό ενεργειακό αποτύπωμα.</a:t>
            </a:r>
          </a:p>
          <a:p>
            <a:pPr marL="285750" lvl="0" indent="-285750" algn="just">
              <a:buFont typeface="Arial" panose="020B0604020202020204" pitchFamily="34" charset="0"/>
              <a:buChar char="•"/>
            </a:pPr>
            <a:endParaRPr lang="el-GR" sz="1500" b="1" dirty="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sz="1500" b="1" dirty="0">
                <a:ea typeface="Calibri" panose="020F0502020204030204" pitchFamily="34" charset="0"/>
                <a:cs typeface="Times New Roman" panose="02020603050405020304" pitchFamily="18" charset="0"/>
              </a:rPr>
              <a:t>Για την ένταξη δράσεων για συγκεκριμένες ομάδες πληθυσμού, προϋπόθεση αποτελεί η απόδειξη της ενεργειακής τους </a:t>
            </a:r>
            <a:r>
              <a:rPr lang="el-GR" sz="1500" b="1" dirty="0" err="1">
                <a:ea typeface="Calibri" panose="020F0502020204030204" pitchFamily="34" charset="0"/>
                <a:cs typeface="Times New Roman" panose="02020603050405020304" pitchFamily="18" charset="0"/>
              </a:rPr>
              <a:t>ευαλωτότητας</a:t>
            </a:r>
            <a:r>
              <a:rPr lang="el-GR" sz="1500" b="1" dirty="0">
                <a:ea typeface="Calibri" panose="020F0502020204030204" pitchFamily="34" charset="0"/>
                <a:cs typeface="Times New Roman" panose="02020603050405020304" pitchFamily="18" charset="0"/>
              </a:rPr>
              <a:t>, η οποία δεν είναι αυταπόδεικτη λόγω κοινωνικής  </a:t>
            </a:r>
            <a:r>
              <a:rPr lang="el-GR" sz="1500" b="1" dirty="0" err="1">
                <a:ea typeface="Calibri" panose="020F0502020204030204" pitchFamily="34" charset="0"/>
                <a:cs typeface="Times New Roman" panose="02020603050405020304" pitchFamily="18" charset="0"/>
              </a:rPr>
              <a:t>ευαλωτότητας</a:t>
            </a:r>
            <a:r>
              <a:rPr lang="el-GR" sz="1500" b="1" dirty="0">
                <a:ea typeface="Calibri" panose="020F0502020204030204" pitchFamily="34" charset="0"/>
                <a:cs typeface="Times New Roman" panose="02020603050405020304" pitchFamily="18" charset="0"/>
              </a:rPr>
              <a:t>.</a:t>
            </a:r>
          </a:p>
          <a:p>
            <a:pPr marL="285750" lvl="0" indent="-285750" algn="just">
              <a:buFont typeface="Arial" panose="020B0604020202020204" pitchFamily="34" charset="0"/>
              <a:buChar char="•"/>
            </a:pPr>
            <a:endParaRPr lang="el-GR" sz="1500" b="1" dirty="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sz="1500" b="1" dirty="0">
                <a:ea typeface="Calibri" panose="020F0502020204030204" pitchFamily="34" charset="0"/>
                <a:cs typeface="Times New Roman" panose="02020603050405020304" pitchFamily="18" charset="0"/>
              </a:rPr>
              <a:t>Τα προγράμματα χρηματοδοτούνται σε ποσοστό 25% επί του συνόλου από εθνικούς πόρους.</a:t>
            </a:r>
          </a:p>
          <a:p>
            <a:pPr marL="285750" lvl="0" indent="-285750" algn="just">
              <a:buFont typeface="Arial" panose="020B0604020202020204" pitchFamily="34" charset="0"/>
              <a:buChar char="•"/>
            </a:pPr>
            <a:endParaRPr lang="el-GR" sz="1500" b="1" dirty="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sz="1500" b="1" dirty="0">
                <a:ea typeface="Calibri" panose="020F0502020204030204" pitchFamily="34" charset="0"/>
                <a:cs typeface="Times New Roman" panose="02020603050405020304" pitchFamily="18" charset="0"/>
              </a:rPr>
              <a:t>Ό</a:t>
            </a:r>
            <a:r>
              <a:rPr lang="el-GR" sz="1500" b="1" dirty="0">
                <a:effectLst/>
                <a:ea typeface="Calibri" panose="020F0502020204030204" pitchFamily="34" charset="0"/>
                <a:cs typeface="Times New Roman" panose="02020603050405020304" pitchFamily="18" charset="0"/>
              </a:rPr>
              <a:t>λα τα προτεινόμενα προγράμματα του Ελληνικού Κοινωνικού Κλιματικού Ταμείου έχουν βελτιωμένες προβλέψεις αναφορικά με την </a:t>
            </a:r>
            <a:r>
              <a:rPr lang="el-GR" sz="1500" b="1" dirty="0" err="1">
                <a:effectLst/>
                <a:ea typeface="Calibri" panose="020F0502020204030204" pitchFamily="34" charset="0"/>
                <a:cs typeface="Times New Roman" panose="02020603050405020304" pitchFamily="18" charset="0"/>
              </a:rPr>
              <a:t>επιλεξιμότητα</a:t>
            </a:r>
            <a:r>
              <a:rPr lang="el-GR" sz="1500" b="1" dirty="0">
                <a:effectLst/>
                <a:ea typeface="Calibri" panose="020F0502020204030204" pitchFamily="34" charset="0"/>
                <a:cs typeface="Times New Roman" panose="02020603050405020304" pitchFamily="18" charset="0"/>
              </a:rPr>
              <a:t> των Ατόμων με Αναπηρία (εισοδηματικά κριτήρια).</a:t>
            </a:r>
          </a:p>
          <a:p>
            <a:pPr marL="285750" lvl="0" indent="-285750" algn="just">
              <a:buFont typeface="Arial" panose="020B0604020202020204" pitchFamily="34" charset="0"/>
              <a:buChar char="•"/>
            </a:pPr>
            <a:endParaRPr lang="el-GR" sz="1500" b="1" dirty="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l-GR" sz="1500" b="1" dirty="0">
                <a:solidFill>
                  <a:srgbClr val="2A62DD"/>
                </a:solidFill>
                <a:ea typeface="Calibri" panose="020F0502020204030204" pitchFamily="34" charset="0"/>
                <a:cs typeface="Times New Roman" panose="02020603050405020304" pitchFamily="18" charset="0"/>
              </a:rPr>
              <a:t>Ορισμένα προγράμματα –στα οποία επικεντρωνόμαστε σήμερα - είναι ειδικά σχεδιασμένα για την εξυπηρέτηση και ενίσχυση των ατόμων με αναπηρία με προϋπολογισμό που ξεπερνά το 1 δισ.</a:t>
            </a:r>
            <a:r>
              <a:rPr lang="el-GR" altLang="el-GR" sz="1500" b="1" dirty="0">
                <a:solidFill>
                  <a:srgbClr val="2A62DD"/>
                </a:solidFill>
                <a:ea typeface="Calibri" panose="020F0502020204030204" pitchFamily="34" charset="0"/>
                <a:cs typeface="Times New Roman" panose="02020603050405020304" pitchFamily="18" charset="0"/>
              </a:rPr>
              <a:t> €. </a:t>
            </a:r>
            <a:endParaRPr lang="el-GR" sz="1500" b="1" dirty="0">
              <a:solidFill>
                <a:srgbClr val="2A62DD"/>
              </a:solidFill>
              <a:ea typeface="Calibri" panose="020F0502020204030204" pitchFamily="34" charset="0"/>
              <a:cs typeface="Times New Roman" panose="02020603050405020304" pitchFamily="18" charset="0"/>
            </a:endParaRPr>
          </a:p>
        </p:txBody>
      </p:sp>
      <p:sp>
        <p:nvSpPr>
          <p:cNvPr id="25" name="Ορθογώνιο 24">
            <a:extLst>
              <a:ext uri="{FF2B5EF4-FFF2-40B4-BE49-F238E27FC236}">
                <a16:creationId xmlns:a16="http://schemas.microsoft.com/office/drawing/2014/main" id="{43451D70-2D06-AA1D-8038-26B808C23E11}"/>
              </a:ext>
            </a:extLst>
          </p:cNvPr>
          <p:cNvSpPr/>
          <p:nvPr/>
        </p:nvSpPr>
        <p:spPr>
          <a:xfrm>
            <a:off x="0" y="2499360"/>
            <a:ext cx="152400" cy="185928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pic>
        <p:nvPicPr>
          <p:cNvPr id="3" name="Εικόνα 2">
            <a:extLst>
              <a:ext uri="{FF2B5EF4-FFF2-40B4-BE49-F238E27FC236}">
                <a16:creationId xmlns:a16="http://schemas.microsoft.com/office/drawing/2014/main" id="{2391460E-9FC2-A96B-3921-98E068F825F3}"/>
              </a:ext>
            </a:extLst>
          </p:cNvPr>
          <p:cNvPicPr>
            <a:picLocks noChangeAspect="1"/>
          </p:cNvPicPr>
          <p:nvPr/>
        </p:nvPicPr>
        <p:blipFill>
          <a:blip r:embed="rId3"/>
          <a:srcRect b="1118"/>
          <a:stretch>
            <a:fillRect/>
          </a:stretch>
        </p:blipFill>
        <p:spPr>
          <a:xfrm>
            <a:off x="7584140" y="0"/>
            <a:ext cx="4607860" cy="6858000"/>
          </a:xfrm>
          <a:prstGeom prst="rect">
            <a:avLst/>
          </a:prstGeom>
        </p:spPr>
      </p:pic>
      <p:sp>
        <p:nvSpPr>
          <p:cNvPr id="27" name="Ορθογώνιο 26">
            <a:extLst>
              <a:ext uri="{FF2B5EF4-FFF2-40B4-BE49-F238E27FC236}">
                <a16:creationId xmlns:a16="http://schemas.microsoft.com/office/drawing/2014/main" id="{76E64E16-1F8B-F5F7-E86E-4B69C4589F2F}"/>
              </a:ext>
            </a:extLst>
          </p:cNvPr>
          <p:cNvSpPr/>
          <p:nvPr/>
        </p:nvSpPr>
        <p:spPr>
          <a:xfrm>
            <a:off x="7584140" y="0"/>
            <a:ext cx="4607860" cy="6858000"/>
          </a:xfrm>
          <a:prstGeom prst="rect">
            <a:avLst/>
          </a:prstGeom>
          <a:solidFill>
            <a:srgbClr val="002060">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solidFill>
                <a:srgbClr val="002060"/>
              </a:solidFill>
              <a:latin typeface="☞NOIR PRO" pitchFamily="2" charset="0"/>
            </a:endParaRPr>
          </a:p>
        </p:txBody>
      </p:sp>
    </p:spTree>
    <p:extLst>
      <p:ext uri="{BB962C8B-B14F-4D97-AF65-F5344CB8AC3E}">
        <p14:creationId xmlns:p14="http://schemas.microsoft.com/office/powerpoint/2010/main" val="4113454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CFE8B-2A24-A997-4F70-C57B4FD7CFFA}"/>
            </a:ext>
          </a:extLst>
        </p:cNvPr>
        <p:cNvGrpSpPr/>
        <p:nvPr/>
      </p:nvGrpSpPr>
      <p:grpSpPr>
        <a:xfrm>
          <a:off x="0" y="0"/>
          <a:ext cx="0" cy="0"/>
          <a:chOff x="0" y="0"/>
          <a:chExt cx="0" cy="0"/>
        </a:xfrm>
      </p:grpSpPr>
      <p:sp>
        <p:nvSpPr>
          <p:cNvPr id="7" name="TextBox 17">
            <a:extLst>
              <a:ext uri="{FF2B5EF4-FFF2-40B4-BE49-F238E27FC236}">
                <a16:creationId xmlns:a16="http://schemas.microsoft.com/office/drawing/2014/main" id="{38049B85-0E73-6A14-3667-F5A95E82DD63}"/>
              </a:ext>
            </a:extLst>
          </p:cNvPr>
          <p:cNvSpPr txBox="1">
            <a:spLocks noChangeArrowheads="1"/>
          </p:cNvSpPr>
          <p:nvPr/>
        </p:nvSpPr>
        <p:spPr bwMode="auto">
          <a:xfrm>
            <a:off x="5037667" y="510693"/>
            <a:ext cx="6291441" cy="707886"/>
          </a:xfrm>
          <a:prstGeom prst="rect">
            <a:avLst/>
          </a:prstGeom>
          <a:solidFill>
            <a:srgbClr val="00B050"/>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None/>
            </a:pPr>
            <a:r>
              <a:rPr lang="el-GR" altLang="el-GR" sz="2000" b="1" dirty="0">
                <a:solidFill>
                  <a:schemeClr val="bg1"/>
                </a:solidFill>
                <a:latin typeface="+mn-lt"/>
              </a:rPr>
              <a:t>Υπουργείου Παιδείας και Θρησκευμάτων: </a:t>
            </a:r>
          </a:p>
          <a:p>
            <a:pPr algn="just">
              <a:lnSpc>
                <a:spcPct val="100000"/>
              </a:lnSpc>
              <a:spcBef>
                <a:spcPct val="0"/>
              </a:spcBef>
              <a:buNone/>
            </a:pPr>
            <a:r>
              <a:rPr lang="el-GR" altLang="el-GR" sz="2000" dirty="0">
                <a:solidFill>
                  <a:schemeClr val="bg1"/>
                </a:solidFill>
                <a:latin typeface="+mn-lt"/>
              </a:rPr>
              <a:t>Υλοποιημένες δράσεις για τους μαθητές με αναπηρία </a:t>
            </a:r>
            <a:r>
              <a:rPr lang="en-US" altLang="el-GR" sz="2000" dirty="0">
                <a:solidFill>
                  <a:schemeClr val="bg1"/>
                </a:solidFill>
                <a:latin typeface="+mn-lt"/>
              </a:rPr>
              <a:t> </a:t>
            </a:r>
            <a:endParaRPr lang="el-GR" altLang="el-GR" sz="2000" dirty="0">
              <a:solidFill>
                <a:schemeClr val="bg1"/>
              </a:solidFill>
              <a:latin typeface="+mn-lt"/>
            </a:endParaRPr>
          </a:p>
        </p:txBody>
      </p:sp>
      <p:sp>
        <p:nvSpPr>
          <p:cNvPr id="5" name="TextBox 4">
            <a:extLst>
              <a:ext uri="{FF2B5EF4-FFF2-40B4-BE49-F238E27FC236}">
                <a16:creationId xmlns:a16="http://schemas.microsoft.com/office/drawing/2014/main" id="{3ECF0732-2F52-3612-0684-8F296A356724}"/>
              </a:ext>
            </a:extLst>
          </p:cNvPr>
          <p:cNvSpPr txBox="1"/>
          <p:nvPr/>
        </p:nvSpPr>
        <p:spPr>
          <a:xfrm>
            <a:off x="5037668" y="1756631"/>
            <a:ext cx="6291440" cy="4555093"/>
          </a:xfrm>
          <a:prstGeom prst="rect">
            <a:avLst/>
          </a:prstGeom>
          <a:noFill/>
        </p:spPr>
        <p:txBody>
          <a:bodyPr wrap="square">
            <a:spAutoFit/>
          </a:bodyPr>
          <a:lstStyle/>
          <a:p>
            <a:pPr marL="285750" indent="-285750" algn="just">
              <a:buFont typeface="Arial" panose="020B0604020202020204" pitchFamily="34" charset="0"/>
              <a:buChar char="•"/>
            </a:pPr>
            <a:r>
              <a:rPr lang="el-GR" sz="1700" dirty="0">
                <a:solidFill>
                  <a:srgbClr val="2A62DD"/>
                </a:solidFill>
                <a:cs typeface="Times New Roman" panose="02020603050405020304" pitchFamily="18" charset="0"/>
              </a:rPr>
              <a:t>Ίδρυση νέων ειδικών σχολείων. </a:t>
            </a:r>
            <a:r>
              <a:rPr lang="el-GR" sz="1700" dirty="0">
                <a:cs typeface="Times New Roman" panose="02020603050405020304" pitchFamily="18" charset="0"/>
              </a:rPr>
              <a:t>Το σχολικό έτος 2025-2026 ιδρύθηκαν 8 νέα ειδικά σχολεία και το σχολικό έτος 2026-2027 θα ιδρυθούν επιπλέον  </a:t>
            </a:r>
            <a:r>
              <a:rPr lang="el-GR" sz="1700" dirty="0">
                <a:solidFill>
                  <a:srgbClr val="2A62DD"/>
                </a:solidFill>
                <a:cs typeface="Times New Roman" panose="02020603050405020304" pitchFamily="18" charset="0"/>
              </a:rPr>
              <a:t>11  νέα ειδικά σχολεία </a:t>
            </a:r>
            <a:r>
              <a:rPr lang="el-GR" sz="1700" dirty="0">
                <a:cs typeface="Times New Roman" panose="02020603050405020304" pitchFamily="18" charset="0"/>
              </a:rPr>
              <a:t>σε Λέρο, Σκόπελο, Ρόδο, Ρέθυμνο, Χάνια, Σαντορίνη, Κέρκυρα, Ροδόπη, Θεσσαλονίκη, Φθιώτιδας και Βοιωτία.   </a:t>
            </a:r>
          </a:p>
          <a:p>
            <a:pPr marL="285750" indent="-285750" algn="just">
              <a:buFont typeface="Arial" panose="020B0604020202020204" pitchFamily="34" charset="0"/>
              <a:buChar char="•"/>
            </a:pPr>
            <a:endParaRPr lang="el-GR" sz="1700" dirty="0">
              <a:cs typeface="Times New Roman" panose="02020603050405020304" pitchFamily="18" charset="0"/>
            </a:endParaRPr>
          </a:p>
          <a:p>
            <a:pPr marL="285750" indent="-285750" algn="just">
              <a:buFont typeface="Arial" panose="020B0604020202020204" pitchFamily="34" charset="0"/>
              <a:buChar char="•"/>
            </a:pPr>
            <a:r>
              <a:rPr lang="el-GR" sz="1700" dirty="0">
                <a:cs typeface="Times New Roman" panose="02020603050405020304" pitchFamily="18" charset="0"/>
              </a:rPr>
              <a:t>Από το 2020 μέχρι σήμερα πραγματοποιήθηκαν </a:t>
            </a:r>
            <a:r>
              <a:rPr lang="el-GR" sz="1700" dirty="0">
                <a:solidFill>
                  <a:srgbClr val="2A62DD"/>
                </a:solidFill>
                <a:cs typeface="Times New Roman" panose="02020603050405020304" pitchFamily="18" charset="0"/>
              </a:rPr>
              <a:t>8.905 διορισμοί εκπαιδευτικών στην Ειδική Αγωγή. </a:t>
            </a:r>
            <a:r>
              <a:rPr lang="el-GR" sz="1700" dirty="0">
                <a:cs typeface="Times New Roman" panose="02020603050405020304" pitchFamily="18" charset="0"/>
              </a:rPr>
              <a:t>Επιπλέον, το καλοκαίρι του 2025 συστήθηκαν 600 νέες θέσεις ψυχολόγων και 600 νέες θέσεις κοινωνικών λειτουργών στα γενικά σχολεία.</a:t>
            </a:r>
          </a:p>
          <a:p>
            <a:pPr marL="285750" indent="-285750" algn="just">
              <a:buFont typeface="Arial" panose="020B0604020202020204" pitchFamily="34" charset="0"/>
              <a:buChar char="•"/>
            </a:pPr>
            <a:endParaRPr lang="el-GR" sz="1500" b="1" dirty="0">
              <a:cs typeface="Times New Roman" panose="02020603050405020304" pitchFamily="18" charset="0"/>
            </a:endParaRPr>
          </a:p>
          <a:p>
            <a:pPr marL="285750" indent="-285750" algn="just">
              <a:buFont typeface="Arial" panose="020B0604020202020204" pitchFamily="34" charset="0"/>
              <a:buChar char="•"/>
            </a:pPr>
            <a:endParaRPr lang="el-GR" sz="1500" b="1" dirty="0">
              <a:cs typeface="Times New Roman" panose="02020603050405020304" pitchFamily="18" charset="0"/>
            </a:endParaRPr>
          </a:p>
          <a:p>
            <a:pPr marL="285750" indent="-285750" algn="just">
              <a:buFont typeface="Arial" panose="020B0604020202020204" pitchFamily="34" charset="0"/>
              <a:buChar char="•"/>
            </a:pPr>
            <a:endParaRPr lang="el-GR" sz="1500" b="1" dirty="0">
              <a:cs typeface="Times New Roman" panose="02020603050405020304" pitchFamily="18" charset="0"/>
            </a:endParaRPr>
          </a:p>
          <a:p>
            <a:pPr marL="285750" indent="-285750">
              <a:buFont typeface="Arial" panose="020B0604020202020204" pitchFamily="34" charset="0"/>
              <a:buChar char="•"/>
            </a:pPr>
            <a:endParaRPr lang="el-GR" sz="1500" b="1" dirty="0">
              <a:cs typeface="Times New Roman" panose="02020603050405020304" pitchFamily="18" charset="0"/>
            </a:endParaRPr>
          </a:p>
          <a:p>
            <a:pPr marL="285750" indent="-285750">
              <a:buFont typeface="Arial" panose="020B0604020202020204" pitchFamily="34" charset="0"/>
              <a:buChar char="•"/>
            </a:pPr>
            <a:endParaRPr lang="el-GR" sz="1500" b="1" dirty="0">
              <a:cs typeface="Times New Roman" panose="02020603050405020304" pitchFamily="18" charset="0"/>
            </a:endParaRPr>
          </a:p>
          <a:p>
            <a:pPr marL="285750" lvl="0" indent="-285750">
              <a:buFont typeface="Arial" panose="020B0604020202020204" pitchFamily="34" charset="0"/>
              <a:buChar char="•"/>
            </a:pPr>
            <a:endParaRPr lang="el-GR" sz="1500" b="1" dirty="0">
              <a:effectLst/>
              <a:latin typeface="PF Bague Sans Pro Medium" panose="02000503000000020003" pitchFamily="2" charset="0"/>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endParaRPr lang="el-GR" sz="1500" b="1" dirty="0">
              <a:effectLst/>
              <a:latin typeface="PF Bague Sans Pro Medium" panose="02000503000000020003" pitchFamily="2" charset="0"/>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endParaRPr lang="el-GR" sz="1500" b="1" dirty="0">
              <a:effectLst/>
              <a:latin typeface="PF Bague Sans Pro Medium" panose="02000503000000020003" pitchFamily="2" charset="0"/>
              <a:ea typeface="Calibri" panose="020F0502020204030204" pitchFamily="34" charset="0"/>
              <a:cs typeface="Times New Roman" panose="02020603050405020304" pitchFamily="18" charset="0"/>
            </a:endParaRPr>
          </a:p>
        </p:txBody>
      </p:sp>
      <p:sp>
        <p:nvSpPr>
          <p:cNvPr id="2" name="Ορθογώνιο 1">
            <a:extLst>
              <a:ext uri="{FF2B5EF4-FFF2-40B4-BE49-F238E27FC236}">
                <a16:creationId xmlns:a16="http://schemas.microsoft.com/office/drawing/2014/main" id="{765DC190-F824-8993-4130-9386F7281239}"/>
              </a:ext>
            </a:extLst>
          </p:cNvPr>
          <p:cNvSpPr/>
          <p:nvPr/>
        </p:nvSpPr>
        <p:spPr>
          <a:xfrm>
            <a:off x="12039600" y="2499360"/>
            <a:ext cx="152400" cy="185928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pic>
        <p:nvPicPr>
          <p:cNvPr id="6" name="Εικόνα 5">
            <a:extLst>
              <a:ext uri="{FF2B5EF4-FFF2-40B4-BE49-F238E27FC236}">
                <a16:creationId xmlns:a16="http://schemas.microsoft.com/office/drawing/2014/main" id="{C6261240-81E0-470E-B376-D6093C259D09}"/>
              </a:ext>
            </a:extLst>
          </p:cNvPr>
          <p:cNvPicPr>
            <a:picLocks noChangeAspect="1"/>
          </p:cNvPicPr>
          <p:nvPr/>
        </p:nvPicPr>
        <p:blipFill>
          <a:blip r:embed="rId3"/>
          <a:stretch>
            <a:fillRect/>
          </a:stretch>
        </p:blipFill>
        <p:spPr>
          <a:xfrm>
            <a:off x="0" y="0"/>
            <a:ext cx="4419600" cy="6858000"/>
          </a:xfrm>
          <a:prstGeom prst="rect">
            <a:avLst/>
          </a:prstGeom>
        </p:spPr>
      </p:pic>
    </p:spTree>
    <p:extLst>
      <p:ext uri="{BB962C8B-B14F-4D97-AF65-F5344CB8AC3E}">
        <p14:creationId xmlns:p14="http://schemas.microsoft.com/office/powerpoint/2010/main" val="1796776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CFE8B-2A24-A997-4F70-C57B4FD7CFFA}"/>
            </a:ext>
          </a:extLst>
        </p:cNvPr>
        <p:cNvGrpSpPr/>
        <p:nvPr/>
      </p:nvGrpSpPr>
      <p:grpSpPr>
        <a:xfrm>
          <a:off x="0" y="0"/>
          <a:ext cx="0" cy="0"/>
          <a:chOff x="0" y="0"/>
          <a:chExt cx="0" cy="0"/>
        </a:xfrm>
      </p:grpSpPr>
      <p:sp>
        <p:nvSpPr>
          <p:cNvPr id="7" name="TextBox 17">
            <a:extLst>
              <a:ext uri="{FF2B5EF4-FFF2-40B4-BE49-F238E27FC236}">
                <a16:creationId xmlns:a16="http://schemas.microsoft.com/office/drawing/2014/main" id="{38049B85-0E73-6A14-3667-F5A95E82DD63}"/>
              </a:ext>
            </a:extLst>
          </p:cNvPr>
          <p:cNvSpPr txBox="1">
            <a:spLocks noChangeArrowheads="1"/>
          </p:cNvSpPr>
          <p:nvPr/>
        </p:nvSpPr>
        <p:spPr bwMode="auto">
          <a:xfrm>
            <a:off x="5562600" y="528024"/>
            <a:ext cx="6291441" cy="707886"/>
          </a:xfrm>
          <a:prstGeom prst="rect">
            <a:avLst/>
          </a:prstGeom>
          <a:solidFill>
            <a:srgbClr val="00B050"/>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None/>
            </a:pPr>
            <a:r>
              <a:rPr lang="el-GR" altLang="el-GR" sz="2000" b="1" dirty="0">
                <a:solidFill>
                  <a:schemeClr val="bg1"/>
                </a:solidFill>
              </a:rPr>
              <a:t>Υπουργείου Παιδείας και Θρησκευμάτων: </a:t>
            </a:r>
          </a:p>
          <a:p>
            <a:pPr algn="just">
              <a:lnSpc>
                <a:spcPct val="100000"/>
              </a:lnSpc>
              <a:spcBef>
                <a:spcPct val="0"/>
              </a:spcBef>
              <a:buNone/>
            </a:pPr>
            <a:r>
              <a:rPr lang="el-GR" altLang="el-GR" sz="2000" dirty="0">
                <a:solidFill>
                  <a:schemeClr val="bg1"/>
                </a:solidFill>
                <a:latin typeface="+mn-lt"/>
              </a:rPr>
              <a:t>Υλοποιημένες δράσεις για τους μαθητές με αναπηρία </a:t>
            </a:r>
            <a:r>
              <a:rPr lang="en-US" altLang="el-GR" sz="2000" dirty="0">
                <a:solidFill>
                  <a:schemeClr val="bg1"/>
                </a:solidFill>
                <a:latin typeface="+mn-lt"/>
              </a:rPr>
              <a:t> </a:t>
            </a:r>
            <a:endParaRPr lang="el-GR" altLang="el-GR" sz="2000" dirty="0">
              <a:solidFill>
                <a:schemeClr val="bg1"/>
              </a:solidFill>
              <a:latin typeface="+mn-lt"/>
            </a:endParaRPr>
          </a:p>
        </p:txBody>
      </p:sp>
      <p:sp>
        <p:nvSpPr>
          <p:cNvPr id="5" name="TextBox 4">
            <a:extLst>
              <a:ext uri="{FF2B5EF4-FFF2-40B4-BE49-F238E27FC236}">
                <a16:creationId xmlns:a16="http://schemas.microsoft.com/office/drawing/2014/main" id="{3ECF0732-2F52-3612-0684-8F296A356724}"/>
              </a:ext>
            </a:extLst>
          </p:cNvPr>
          <p:cNvSpPr txBox="1"/>
          <p:nvPr/>
        </p:nvSpPr>
        <p:spPr>
          <a:xfrm>
            <a:off x="5562601" y="1412555"/>
            <a:ext cx="6291440" cy="4893647"/>
          </a:xfrm>
          <a:prstGeom prst="rect">
            <a:avLst/>
          </a:prstGeom>
          <a:noFill/>
        </p:spPr>
        <p:txBody>
          <a:bodyPr wrap="square">
            <a:spAutoFit/>
          </a:bodyPr>
          <a:lstStyle/>
          <a:p>
            <a:pPr algn="just"/>
            <a:r>
              <a:rPr lang="el-GR" sz="1500" b="1" dirty="0">
                <a:cs typeface="Times New Roman" panose="02020603050405020304" pitchFamily="18" charset="0"/>
              </a:rPr>
              <a:t> </a:t>
            </a:r>
          </a:p>
          <a:p>
            <a:pPr algn="just"/>
            <a:endParaRPr lang="el-GR" sz="1700" b="1" dirty="0">
              <a:cs typeface="Times New Roman" panose="02020603050405020304" pitchFamily="18" charset="0"/>
            </a:endParaRPr>
          </a:p>
          <a:p>
            <a:pPr marL="285750" indent="-285750" algn="just">
              <a:buFont typeface="Arial" panose="020B0604020202020204" pitchFamily="34" charset="0"/>
              <a:buChar char="•"/>
            </a:pPr>
            <a:r>
              <a:rPr lang="el-GR" sz="1700" dirty="0"/>
              <a:t>Δημιουργία </a:t>
            </a:r>
            <a:r>
              <a:rPr lang="el-GR" sz="1700" dirty="0">
                <a:solidFill>
                  <a:srgbClr val="2A62DD"/>
                </a:solidFill>
              </a:rPr>
              <a:t>ηλεκτρονικής πλατφόρμας </a:t>
            </a:r>
            <a:r>
              <a:rPr lang="el-GR" sz="1700" dirty="0"/>
              <a:t>για την άμεση διαχείριση των αιτημάτων αξιολόγησης. </a:t>
            </a:r>
          </a:p>
          <a:p>
            <a:pPr marL="285750" indent="-285750" algn="just">
              <a:buFont typeface="Arial" panose="020B0604020202020204" pitchFamily="34" charset="0"/>
              <a:buChar char="•"/>
            </a:pPr>
            <a:endParaRPr lang="el-GR" sz="1700" dirty="0"/>
          </a:p>
          <a:p>
            <a:pPr marL="285750" indent="-285750" algn="just">
              <a:buFont typeface="Arial" panose="020B0604020202020204" pitchFamily="34" charset="0"/>
              <a:buChar char="•"/>
            </a:pPr>
            <a:r>
              <a:rPr lang="el-GR" sz="1700" dirty="0"/>
              <a:t>Αξιολόγηση των εκπαιδευτικών αναγκών των μαθητών με  </a:t>
            </a:r>
            <a:r>
              <a:rPr lang="el-GR" sz="1700" dirty="0">
                <a:solidFill>
                  <a:srgbClr val="2A62DD"/>
                </a:solidFill>
              </a:rPr>
              <a:t>σύγχρονα ψυχομετρικά εργαλεία.</a:t>
            </a:r>
          </a:p>
          <a:p>
            <a:pPr marL="285750" indent="-285750" algn="just">
              <a:buFont typeface="Arial" panose="020B0604020202020204" pitchFamily="34" charset="0"/>
              <a:buChar char="•"/>
            </a:pPr>
            <a:endParaRPr lang="el-GR" sz="1700" dirty="0">
              <a:solidFill>
                <a:srgbClr val="FF0000"/>
              </a:solidFill>
            </a:endParaRPr>
          </a:p>
          <a:p>
            <a:pPr marL="285750" indent="-285750" algn="just">
              <a:buFont typeface="Arial" panose="020B0604020202020204" pitchFamily="34" charset="0"/>
              <a:buChar char="•"/>
            </a:pPr>
            <a:r>
              <a:rPr lang="el-GR" sz="1700" dirty="0">
                <a:solidFill>
                  <a:srgbClr val="2A62DD"/>
                </a:solidFill>
              </a:rPr>
              <a:t>Στελέχωση των ΚΕΔΑΣΥ με μόνιμο προσωπικό.</a:t>
            </a:r>
            <a:r>
              <a:rPr lang="el-GR" sz="1700" dirty="0"/>
              <a:t> Το 2025 πραγματοποιήθηκαν 195 μόνιμοι διορισμοί ειδικού εκπαιδευτικού προσωπικού.</a:t>
            </a:r>
          </a:p>
          <a:p>
            <a:pPr marL="285750" indent="-285750" algn="just">
              <a:buFont typeface="Arial" panose="020B0604020202020204" pitchFamily="34" charset="0"/>
              <a:buChar char="•"/>
            </a:pPr>
            <a:endParaRPr lang="el-GR" sz="1700" dirty="0"/>
          </a:p>
          <a:p>
            <a:pPr marL="285750" indent="-285750" algn="just">
              <a:buFont typeface="Arial" panose="020B0604020202020204" pitchFamily="34" charset="0"/>
              <a:buChar char="•"/>
            </a:pPr>
            <a:r>
              <a:rPr lang="el-GR" sz="1700" dirty="0"/>
              <a:t>Αγορά </a:t>
            </a:r>
            <a:r>
              <a:rPr lang="el-GR" sz="1700" dirty="0">
                <a:solidFill>
                  <a:srgbClr val="2A62DD"/>
                </a:solidFill>
              </a:rPr>
              <a:t>ψηφιακού και υλικού εξοπλισμού </a:t>
            </a:r>
            <a:r>
              <a:rPr lang="el-GR" sz="1700" dirty="0"/>
              <a:t>στα ΚΕΔΑΣΥ.</a:t>
            </a:r>
          </a:p>
          <a:p>
            <a:pPr marL="285750" indent="-285750" algn="just">
              <a:buFont typeface="Arial" panose="020B0604020202020204" pitchFamily="34" charset="0"/>
              <a:buChar char="•"/>
            </a:pPr>
            <a:endParaRPr lang="el-GR" sz="1600" dirty="0">
              <a:cs typeface="Times New Roman" panose="02020603050405020304" pitchFamily="18" charset="0"/>
            </a:endParaRPr>
          </a:p>
          <a:p>
            <a:pPr marL="285750" indent="-285750">
              <a:buFont typeface="Arial" panose="020B0604020202020204" pitchFamily="34" charset="0"/>
              <a:buChar char="•"/>
            </a:pPr>
            <a:endParaRPr lang="el-GR" sz="1600" dirty="0">
              <a:cs typeface="Times New Roman" panose="02020603050405020304" pitchFamily="18" charset="0"/>
            </a:endParaRPr>
          </a:p>
          <a:p>
            <a:pPr marL="285750" indent="-285750">
              <a:buFont typeface="Arial" panose="020B0604020202020204" pitchFamily="34" charset="0"/>
              <a:buChar char="•"/>
            </a:pPr>
            <a:endParaRPr lang="el-GR" sz="1600" dirty="0">
              <a:cs typeface="Times New Roman" panose="02020603050405020304" pitchFamily="18" charset="0"/>
            </a:endParaRPr>
          </a:p>
          <a:p>
            <a:pPr marL="285750" lvl="0" indent="-285750">
              <a:buFont typeface="Arial" panose="020B0604020202020204" pitchFamily="34" charset="0"/>
              <a:buChar char="•"/>
            </a:pPr>
            <a:endParaRPr lang="el-GR" sz="1500" b="1" dirty="0">
              <a:effectLst/>
              <a:latin typeface="PF Bague Sans Pro Medium" panose="02000503000000020003" pitchFamily="2" charset="0"/>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endParaRPr lang="el-GR" sz="1500" b="1" dirty="0">
              <a:effectLst/>
              <a:latin typeface="PF Bague Sans Pro Medium" panose="02000503000000020003" pitchFamily="2" charset="0"/>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endParaRPr lang="el-GR" sz="1500" b="1" dirty="0">
              <a:effectLst/>
              <a:latin typeface="PF Bague Sans Pro Medium" panose="02000503000000020003" pitchFamily="2" charset="0"/>
              <a:ea typeface="Calibri" panose="020F0502020204030204" pitchFamily="34" charset="0"/>
              <a:cs typeface="Times New Roman" panose="02020603050405020304" pitchFamily="18" charset="0"/>
            </a:endParaRPr>
          </a:p>
        </p:txBody>
      </p:sp>
      <p:sp>
        <p:nvSpPr>
          <p:cNvPr id="2" name="Ορθογώνιο 1">
            <a:extLst>
              <a:ext uri="{FF2B5EF4-FFF2-40B4-BE49-F238E27FC236}">
                <a16:creationId xmlns:a16="http://schemas.microsoft.com/office/drawing/2014/main" id="{765DC190-F824-8993-4130-9386F7281239}"/>
              </a:ext>
            </a:extLst>
          </p:cNvPr>
          <p:cNvSpPr/>
          <p:nvPr/>
        </p:nvSpPr>
        <p:spPr>
          <a:xfrm>
            <a:off x="12039600" y="2499360"/>
            <a:ext cx="152400" cy="185928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pic>
        <p:nvPicPr>
          <p:cNvPr id="3" name="Εικόνα 2">
            <a:extLst>
              <a:ext uri="{FF2B5EF4-FFF2-40B4-BE49-F238E27FC236}">
                <a16:creationId xmlns:a16="http://schemas.microsoft.com/office/drawing/2014/main" id="{7CDB082F-BA34-40E5-B9D9-BC9ABFBD98FF}"/>
              </a:ext>
            </a:extLst>
          </p:cNvPr>
          <p:cNvPicPr>
            <a:picLocks noChangeAspect="1"/>
          </p:cNvPicPr>
          <p:nvPr/>
        </p:nvPicPr>
        <p:blipFill>
          <a:blip r:embed="rId3"/>
          <a:stretch>
            <a:fillRect/>
          </a:stretch>
        </p:blipFill>
        <p:spPr>
          <a:xfrm>
            <a:off x="-1" y="0"/>
            <a:ext cx="5255395" cy="6858000"/>
          </a:xfrm>
          <a:prstGeom prst="rect">
            <a:avLst/>
          </a:prstGeom>
        </p:spPr>
      </p:pic>
    </p:spTree>
    <p:extLst>
      <p:ext uri="{BB962C8B-B14F-4D97-AF65-F5344CB8AC3E}">
        <p14:creationId xmlns:p14="http://schemas.microsoft.com/office/powerpoint/2010/main" val="4238850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B7F99-958F-DDD4-F248-1CE7B55DE819}"/>
            </a:ext>
          </a:extLst>
        </p:cNvPr>
        <p:cNvGrpSpPr/>
        <p:nvPr/>
      </p:nvGrpSpPr>
      <p:grpSpPr>
        <a:xfrm>
          <a:off x="0" y="0"/>
          <a:ext cx="0" cy="0"/>
          <a:chOff x="0" y="0"/>
          <a:chExt cx="0" cy="0"/>
        </a:xfrm>
      </p:grpSpPr>
      <p:sp>
        <p:nvSpPr>
          <p:cNvPr id="38" name="Θέση αριθμού διαφάνειας 37">
            <a:extLst>
              <a:ext uri="{FF2B5EF4-FFF2-40B4-BE49-F238E27FC236}">
                <a16:creationId xmlns:a16="http://schemas.microsoft.com/office/drawing/2014/main" id="{08C07CFC-74E5-E589-5210-706EDF415661}"/>
              </a:ext>
            </a:extLst>
          </p:cNvPr>
          <p:cNvSpPr>
            <a:spLocks noGrp="1"/>
          </p:cNvSpPr>
          <p:nvPr>
            <p:ph type="sldNum" sz="quarter" idx="12"/>
          </p:nvPr>
        </p:nvSpPr>
        <p:spPr/>
        <p:txBody>
          <a:bodyPr/>
          <a:lstStyle/>
          <a:p>
            <a:fld id="{5394CB1E-60E3-2B49-A9B4-3874959294BF}" type="slidenum">
              <a:rPr lang="el-GR" smtClean="0"/>
              <a:pPr/>
              <a:t>22</a:t>
            </a:fld>
            <a:endParaRPr lang="el-GR" dirty="0"/>
          </a:p>
        </p:txBody>
      </p:sp>
      <p:sp>
        <p:nvSpPr>
          <p:cNvPr id="7" name="TextBox 17">
            <a:extLst>
              <a:ext uri="{FF2B5EF4-FFF2-40B4-BE49-F238E27FC236}">
                <a16:creationId xmlns:a16="http://schemas.microsoft.com/office/drawing/2014/main" id="{ACB0B02E-D850-8898-1780-03406EA92947}"/>
              </a:ext>
            </a:extLst>
          </p:cNvPr>
          <p:cNvSpPr txBox="1">
            <a:spLocks noChangeArrowheads="1"/>
          </p:cNvSpPr>
          <p:nvPr/>
        </p:nvSpPr>
        <p:spPr bwMode="auto">
          <a:xfrm>
            <a:off x="404261" y="684141"/>
            <a:ext cx="7151570" cy="707886"/>
          </a:xfrm>
          <a:prstGeom prst="rect">
            <a:avLst/>
          </a:prstGeom>
          <a:solidFill>
            <a:srgbClr val="00B050"/>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l-GR" altLang="el-GR" sz="2000" b="1" dirty="0">
                <a:solidFill>
                  <a:schemeClr val="bg1"/>
                </a:solidFill>
                <a:latin typeface="+mn-lt"/>
              </a:rPr>
              <a:t>8. Κάλυψη αναγκών μεταφοράς μαθητών με αναπηρία με την αγορά 706 σχολικών λεωφορείων (219 εκατ. €) </a:t>
            </a:r>
          </a:p>
        </p:txBody>
      </p:sp>
      <p:pic>
        <p:nvPicPr>
          <p:cNvPr id="9" name="Εικόνα 8">
            <a:extLst>
              <a:ext uri="{FF2B5EF4-FFF2-40B4-BE49-F238E27FC236}">
                <a16:creationId xmlns:a16="http://schemas.microsoft.com/office/drawing/2014/main" id="{19B142EE-5422-F44E-CCEB-CA47EFC9EBC9}"/>
              </a:ext>
            </a:extLst>
          </p:cNvPr>
          <p:cNvPicPr>
            <a:picLocks noChangeAspect="1"/>
          </p:cNvPicPr>
          <p:nvPr/>
        </p:nvPicPr>
        <p:blipFill>
          <a:blip r:embed="rId3"/>
          <a:srcRect l="13699" t="5915" r="11094" b="19607"/>
          <a:stretch>
            <a:fillRect/>
          </a:stretch>
        </p:blipFill>
        <p:spPr>
          <a:xfrm>
            <a:off x="7757278" y="0"/>
            <a:ext cx="4434722" cy="6858000"/>
          </a:xfrm>
          <a:prstGeom prst="rect">
            <a:avLst/>
          </a:prstGeom>
        </p:spPr>
      </p:pic>
      <p:sp>
        <p:nvSpPr>
          <p:cNvPr id="2" name="TextBox 1">
            <a:extLst>
              <a:ext uri="{FF2B5EF4-FFF2-40B4-BE49-F238E27FC236}">
                <a16:creationId xmlns:a16="http://schemas.microsoft.com/office/drawing/2014/main" id="{F49AAE1A-AFC4-31D7-5B3E-67F467D8206D}"/>
              </a:ext>
            </a:extLst>
          </p:cNvPr>
          <p:cNvSpPr txBox="1"/>
          <p:nvPr/>
        </p:nvSpPr>
        <p:spPr>
          <a:xfrm>
            <a:off x="333586" y="1498407"/>
            <a:ext cx="7222245" cy="4108817"/>
          </a:xfrm>
          <a:prstGeom prst="rect">
            <a:avLst/>
          </a:prstGeom>
          <a:noFill/>
        </p:spPr>
        <p:txBody>
          <a:bodyPr wrap="square">
            <a:spAutoFit/>
          </a:bodyPr>
          <a:lstStyle/>
          <a:p>
            <a:pPr marL="285750" indent="-285750" algn="just">
              <a:buFont typeface="Arial" panose="020B0604020202020204" pitchFamily="34" charset="0"/>
              <a:buChar char="•"/>
            </a:pPr>
            <a:r>
              <a:rPr lang="el-GR" sz="1500" b="1" dirty="0">
                <a:effectLst/>
                <a:ea typeface="Calibri" panose="020F0502020204030204" pitchFamily="34" charset="0"/>
                <a:cs typeface="Times New Roman" panose="02020603050405020304" pitchFamily="18" charset="0"/>
              </a:rPr>
              <a:t>Το µ</a:t>
            </a:r>
            <a:r>
              <a:rPr lang="el-GR" sz="1500" b="1" dirty="0" err="1">
                <a:effectLst/>
                <a:ea typeface="Calibri" panose="020F0502020204030204" pitchFamily="34" charset="0"/>
                <a:cs typeface="Times New Roman" panose="02020603050405020304" pitchFamily="18" charset="0"/>
              </a:rPr>
              <a:t>έτρο</a:t>
            </a:r>
            <a:r>
              <a:rPr lang="el-GR" sz="1500" b="1" dirty="0">
                <a:effectLst/>
                <a:ea typeface="Calibri" panose="020F0502020204030204" pitchFamily="34" charset="0"/>
                <a:cs typeface="Times New Roman" panose="02020603050405020304" pitchFamily="18" charset="0"/>
              </a:rPr>
              <a:t> βελτιώνει </a:t>
            </a:r>
            <a:r>
              <a:rPr lang="el-GR" sz="1500" b="1" dirty="0" err="1">
                <a:effectLst/>
                <a:ea typeface="Calibri" panose="020F0502020204030204" pitchFamily="34" charset="0"/>
                <a:cs typeface="Times New Roman" panose="02020603050405020304" pitchFamily="18" charset="0"/>
              </a:rPr>
              <a:t>σηµαντικά</a:t>
            </a:r>
            <a:r>
              <a:rPr lang="el-GR" sz="1500" b="1" dirty="0">
                <a:effectLst/>
                <a:ea typeface="Calibri" panose="020F0502020204030204" pitchFamily="34" charset="0"/>
                <a:cs typeface="Times New Roman" panose="02020603050405020304" pitchFamily="18" charset="0"/>
              </a:rPr>
              <a:t> το </a:t>
            </a:r>
            <a:r>
              <a:rPr lang="el-GR" sz="1500" b="1" dirty="0" err="1">
                <a:effectLst/>
                <a:ea typeface="Calibri" panose="020F0502020204030204" pitchFamily="34" charset="0"/>
                <a:cs typeface="Times New Roman" panose="02020603050405020304" pitchFamily="18" charset="0"/>
              </a:rPr>
              <a:t>υφιστάµενο</a:t>
            </a:r>
            <a:r>
              <a:rPr lang="el-GR" sz="1500" b="1" dirty="0">
                <a:effectLst/>
                <a:ea typeface="Calibri" panose="020F0502020204030204" pitchFamily="34" charset="0"/>
                <a:cs typeface="Times New Roman" panose="02020603050405020304" pitchFamily="18" charset="0"/>
              </a:rPr>
              <a:t> </a:t>
            </a:r>
            <a:r>
              <a:rPr lang="el-GR" sz="1500" b="1" dirty="0" err="1">
                <a:effectLst/>
                <a:ea typeface="Calibri" panose="020F0502020204030204" pitchFamily="34" charset="0"/>
                <a:cs typeface="Times New Roman" panose="02020603050405020304" pitchFamily="18" charset="0"/>
              </a:rPr>
              <a:t>σύστηµα</a:t>
            </a:r>
            <a:r>
              <a:rPr lang="el-GR" sz="1500" b="1" dirty="0">
                <a:effectLst/>
                <a:ea typeface="Calibri" panose="020F0502020204030204" pitchFamily="34" charset="0"/>
                <a:cs typeface="Times New Roman" panose="02020603050405020304" pitchFamily="18" charset="0"/>
              </a:rPr>
              <a:t> µ</a:t>
            </a:r>
            <a:r>
              <a:rPr lang="el-GR" sz="1500" b="1" dirty="0" err="1">
                <a:effectLst/>
                <a:ea typeface="Calibri" panose="020F0502020204030204" pitchFamily="34" charset="0"/>
                <a:cs typeface="Times New Roman" panose="02020603050405020304" pitchFamily="18" charset="0"/>
              </a:rPr>
              <a:t>εταφοράς</a:t>
            </a:r>
            <a:r>
              <a:rPr lang="el-GR" sz="1500" b="1" dirty="0">
                <a:effectLst/>
                <a:ea typeface="Calibri" panose="020F0502020204030204" pitchFamily="34" charset="0"/>
                <a:cs typeface="Times New Roman" panose="02020603050405020304" pitchFamily="18" charset="0"/>
              </a:rPr>
              <a:t> </a:t>
            </a:r>
            <a:r>
              <a:rPr lang="el-GR" sz="1500" b="1" dirty="0">
                <a:cs typeface="Times New Roman" panose="02020603050405020304" pitchFamily="18" charset="0"/>
              </a:rPr>
              <a:t>μαθητών</a:t>
            </a:r>
            <a:r>
              <a:rPr lang="el-GR" sz="1500" b="1" dirty="0">
                <a:effectLst/>
                <a:ea typeface="Calibri" panose="020F0502020204030204" pitchFamily="34" charset="0"/>
                <a:cs typeface="Times New Roman" panose="02020603050405020304" pitchFamily="18" charset="0"/>
              </a:rPr>
              <a:t>, διασφαλίζει ότι </a:t>
            </a:r>
            <a:r>
              <a:rPr lang="el-GR" sz="1500" b="1" dirty="0">
                <a:solidFill>
                  <a:srgbClr val="2A62DD"/>
                </a:solidFill>
                <a:effectLst/>
                <a:ea typeface="Calibri" panose="020F0502020204030204" pitchFamily="34" charset="0"/>
                <a:cs typeface="Times New Roman" panose="02020603050405020304" pitchFamily="18" charset="0"/>
              </a:rPr>
              <a:t>χιλιάδες µ</a:t>
            </a:r>
            <a:r>
              <a:rPr lang="el-GR" sz="1500" b="1" dirty="0" err="1">
                <a:solidFill>
                  <a:srgbClr val="2A62DD"/>
                </a:solidFill>
                <a:effectLst/>
                <a:ea typeface="Calibri" panose="020F0502020204030204" pitchFamily="34" charset="0"/>
                <a:cs typeface="Times New Roman" panose="02020603050405020304" pitchFamily="18" charset="0"/>
              </a:rPr>
              <a:t>αθητές</a:t>
            </a:r>
            <a:r>
              <a:rPr lang="el-GR" sz="1500" b="1" dirty="0">
                <a:solidFill>
                  <a:srgbClr val="2A62DD"/>
                </a:solidFill>
                <a:effectLst/>
                <a:ea typeface="Calibri" panose="020F0502020204030204" pitchFamily="34" charset="0"/>
                <a:cs typeface="Times New Roman" panose="02020603050405020304" pitchFamily="18" charset="0"/>
              </a:rPr>
              <a:t> µε αναπηρία </a:t>
            </a:r>
            <a:r>
              <a:rPr lang="el-GR" sz="1500" b="1" dirty="0">
                <a:effectLst/>
                <a:ea typeface="Calibri" panose="020F0502020204030204" pitchFamily="34" charset="0"/>
                <a:cs typeface="Times New Roman" panose="02020603050405020304" pitchFamily="18" charset="0"/>
              </a:rPr>
              <a:t>θα µ</a:t>
            </a:r>
            <a:r>
              <a:rPr lang="el-GR" sz="1500" b="1" dirty="0" err="1">
                <a:effectLst/>
                <a:ea typeface="Calibri" panose="020F0502020204030204" pitchFamily="34" charset="0"/>
                <a:cs typeface="Times New Roman" panose="02020603050405020304" pitchFamily="18" charset="0"/>
              </a:rPr>
              <a:t>πορούν</a:t>
            </a:r>
            <a:r>
              <a:rPr lang="el-GR" sz="1500" b="1" dirty="0">
                <a:effectLst/>
                <a:ea typeface="Calibri" panose="020F0502020204030204" pitchFamily="34" charset="0"/>
                <a:cs typeface="Times New Roman" panose="02020603050405020304" pitchFamily="18" charset="0"/>
              </a:rPr>
              <a:t> να πηγαίνουν στο σχολείο τους µε ασφάλεια, µ</a:t>
            </a:r>
            <a:r>
              <a:rPr lang="el-GR" sz="1500" b="1" dirty="0" err="1">
                <a:effectLst/>
                <a:ea typeface="Calibri" panose="020F0502020204030204" pitchFamily="34" charset="0"/>
                <a:cs typeface="Times New Roman" panose="02020603050405020304" pitchFamily="18" charset="0"/>
              </a:rPr>
              <a:t>ειώνοντας</a:t>
            </a:r>
            <a:r>
              <a:rPr lang="el-GR" sz="1500" b="1" dirty="0">
                <a:effectLst/>
                <a:ea typeface="Calibri" panose="020F0502020204030204" pitchFamily="34" charset="0"/>
                <a:cs typeface="Times New Roman" panose="02020603050405020304" pitchFamily="18" charset="0"/>
              </a:rPr>
              <a:t> ταυτόχρονα την πίεση στις οικογένειές τους</a:t>
            </a:r>
            <a:r>
              <a:rPr lang="el-GR" sz="1500" b="1" dirty="0">
                <a:ea typeface="Calibri" panose="020F0502020204030204" pitchFamily="34" charset="0"/>
                <a:cs typeface="Times New Roman" panose="02020603050405020304" pitchFamily="18" charset="0"/>
              </a:rPr>
              <a:t>. </a:t>
            </a:r>
            <a:endParaRPr lang="el-GR" sz="1500" b="1" dirty="0">
              <a:effectLst/>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endParaRPr lang="el-GR" sz="1200" b="1" dirty="0">
              <a:effectLst/>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l-GR" sz="1500" b="1" dirty="0">
                <a:effectLst/>
                <a:ea typeface="Calibri" panose="020F0502020204030204" pitchFamily="34" charset="0"/>
                <a:cs typeface="Times New Roman" panose="02020603050405020304" pitchFamily="18" charset="0"/>
              </a:rPr>
              <a:t>Η επένδυση </a:t>
            </a:r>
            <a:r>
              <a:rPr lang="el-GR" sz="1500" b="1" dirty="0" err="1">
                <a:effectLst/>
                <a:ea typeface="Calibri" panose="020F0502020204030204" pitchFamily="34" charset="0"/>
                <a:cs typeface="Times New Roman" panose="02020603050405020304" pitchFamily="18" charset="0"/>
              </a:rPr>
              <a:t>αναµένεται</a:t>
            </a:r>
            <a:r>
              <a:rPr lang="el-GR" sz="1500" b="1" dirty="0">
                <a:effectLst/>
                <a:ea typeface="Calibri" panose="020F0502020204030204" pitchFamily="34" charset="0"/>
                <a:cs typeface="Times New Roman" panose="02020603050405020304" pitchFamily="18" charset="0"/>
              </a:rPr>
              <a:t> να καλύψει περίπου το </a:t>
            </a:r>
            <a:r>
              <a:rPr lang="el-GR" sz="1500" b="1" dirty="0">
                <a:solidFill>
                  <a:srgbClr val="2A62DD"/>
                </a:solidFill>
                <a:effectLst/>
                <a:ea typeface="Calibri" panose="020F0502020204030204" pitchFamily="34" charset="0"/>
                <a:cs typeface="Times New Roman" panose="02020603050405020304" pitchFamily="18" charset="0"/>
              </a:rPr>
              <a:t>70% των εθνικών αναγκών µ</a:t>
            </a:r>
            <a:r>
              <a:rPr lang="el-GR" sz="1500" b="1" dirty="0" err="1">
                <a:solidFill>
                  <a:srgbClr val="2A62DD"/>
                </a:solidFill>
                <a:effectLst/>
                <a:ea typeface="Calibri" panose="020F0502020204030204" pitchFamily="34" charset="0"/>
                <a:cs typeface="Times New Roman" panose="02020603050405020304" pitchFamily="18" charset="0"/>
              </a:rPr>
              <a:t>εταφοράς</a:t>
            </a:r>
            <a:r>
              <a:rPr lang="el-GR" sz="1500" b="1" dirty="0">
                <a:solidFill>
                  <a:srgbClr val="2A62DD"/>
                </a:solidFill>
                <a:effectLst/>
                <a:ea typeface="Calibri" panose="020F0502020204030204" pitchFamily="34" charset="0"/>
                <a:cs typeface="Times New Roman" panose="02020603050405020304" pitchFamily="18" charset="0"/>
              </a:rPr>
              <a:t> µ</a:t>
            </a:r>
            <a:r>
              <a:rPr lang="el-GR" sz="1500" b="1" dirty="0" err="1">
                <a:solidFill>
                  <a:srgbClr val="2A62DD"/>
                </a:solidFill>
                <a:effectLst/>
                <a:ea typeface="Calibri" panose="020F0502020204030204" pitchFamily="34" charset="0"/>
                <a:cs typeface="Times New Roman" panose="02020603050405020304" pitchFamily="18" charset="0"/>
              </a:rPr>
              <a:t>αθητών</a:t>
            </a:r>
            <a:r>
              <a:rPr lang="el-GR" sz="1500" b="1" dirty="0">
                <a:solidFill>
                  <a:srgbClr val="2A62DD"/>
                </a:solidFill>
                <a:effectLst/>
                <a:ea typeface="Calibri" panose="020F0502020204030204" pitchFamily="34" charset="0"/>
                <a:cs typeface="Times New Roman" panose="02020603050405020304" pitchFamily="18" charset="0"/>
              </a:rPr>
              <a:t> µε αναπηρία,</a:t>
            </a:r>
            <a:r>
              <a:rPr lang="el-GR" sz="1500" b="1" dirty="0">
                <a:effectLst/>
                <a:ea typeface="Calibri" panose="020F0502020204030204" pitchFamily="34" charset="0"/>
                <a:cs typeface="Times New Roman" panose="02020603050405020304" pitchFamily="18" charset="0"/>
              </a:rPr>
              <a:t> δηλαδή να εξυπηρετούνται περίπου </a:t>
            </a:r>
            <a:r>
              <a:rPr lang="el-GR" sz="1500" b="1" dirty="0">
                <a:solidFill>
                  <a:srgbClr val="2A62DD"/>
                </a:solidFill>
                <a:effectLst/>
                <a:ea typeface="Calibri" panose="020F0502020204030204" pitchFamily="34" charset="0"/>
                <a:cs typeface="Times New Roman" panose="02020603050405020304" pitchFamily="18" charset="0"/>
              </a:rPr>
              <a:t>11.000 µ</a:t>
            </a:r>
            <a:r>
              <a:rPr lang="el-GR" sz="1500" b="1" dirty="0" err="1">
                <a:solidFill>
                  <a:srgbClr val="2A62DD"/>
                </a:solidFill>
                <a:effectLst/>
                <a:ea typeface="Calibri" panose="020F0502020204030204" pitchFamily="34" charset="0"/>
                <a:cs typeface="Times New Roman" panose="02020603050405020304" pitchFamily="18" charset="0"/>
              </a:rPr>
              <a:t>αθητές</a:t>
            </a:r>
            <a:r>
              <a:rPr lang="el-GR" sz="1500" b="1" dirty="0">
                <a:solidFill>
                  <a:srgbClr val="2A62DD"/>
                </a:solidFill>
                <a:effectLst/>
                <a:ea typeface="Calibri" panose="020F0502020204030204" pitchFamily="34" charset="0"/>
                <a:cs typeface="Times New Roman" panose="02020603050405020304" pitchFamily="18" charset="0"/>
              </a:rPr>
              <a:t>.</a:t>
            </a:r>
          </a:p>
          <a:p>
            <a:pPr marL="285750" lvl="0" indent="-285750" algn="just">
              <a:buFont typeface="Arial" panose="020B0604020202020204" pitchFamily="34" charset="0"/>
              <a:buChar char="•"/>
            </a:pPr>
            <a:endParaRPr lang="el-GR" sz="1200" b="1" dirty="0">
              <a:effectLst/>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sz="1500" b="1" dirty="0">
                <a:effectLst/>
                <a:ea typeface="Calibri" panose="020F0502020204030204" pitchFamily="34" charset="0"/>
                <a:cs typeface="Times New Roman" panose="02020603050405020304" pitchFamily="18" charset="0"/>
              </a:rPr>
              <a:t>Η επένδυση θα υλοποιηθεί </a:t>
            </a:r>
            <a:r>
              <a:rPr lang="el-GR" sz="1500" b="1" dirty="0">
                <a:solidFill>
                  <a:srgbClr val="2A62DD"/>
                </a:solidFill>
                <a:effectLst/>
                <a:ea typeface="Calibri" panose="020F0502020204030204" pitchFamily="34" charset="0"/>
                <a:cs typeface="Times New Roman" panose="02020603050405020304" pitchFamily="18" charset="0"/>
              </a:rPr>
              <a:t>κυρίως σε περιοχές της Αττικής και της Θεσσαλονίκης </a:t>
            </a:r>
            <a:r>
              <a:rPr lang="el-GR" sz="1500" b="1" dirty="0">
                <a:effectLst/>
                <a:ea typeface="Calibri" panose="020F0502020204030204" pitchFamily="34" charset="0"/>
                <a:cs typeface="Times New Roman" panose="02020603050405020304" pitchFamily="18" charset="0"/>
              </a:rPr>
              <a:t>και θα επεκταθεί σταδιακά, µε προτεραιότητα σε νησιωτικές, ορεινές και </a:t>
            </a:r>
            <a:r>
              <a:rPr lang="el-GR" sz="1500" b="1" dirty="0" err="1">
                <a:effectLst/>
                <a:ea typeface="Calibri" panose="020F0502020204030204" pitchFamily="34" charset="0"/>
                <a:cs typeface="Times New Roman" panose="02020603050405020304" pitchFamily="18" charset="0"/>
              </a:rPr>
              <a:t>αποµακρυσµένες</a:t>
            </a:r>
            <a:r>
              <a:rPr lang="el-GR" sz="1500" b="1" dirty="0">
                <a:effectLst/>
                <a:ea typeface="Calibri" panose="020F0502020204030204" pitchFamily="34" charset="0"/>
                <a:cs typeface="Times New Roman" panose="02020603050405020304" pitchFamily="18" charset="0"/>
              </a:rPr>
              <a:t> περιοχές, </a:t>
            </a:r>
            <a:r>
              <a:rPr lang="el-GR" sz="1500" b="1" dirty="0" err="1">
                <a:effectLst/>
                <a:ea typeface="Calibri" panose="020F0502020204030204" pitchFamily="34" charset="0"/>
                <a:cs typeface="Times New Roman" panose="02020603050405020304" pitchFamily="18" charset="0"/>
              </a:rPr>
              <a:t>συµπεριλαµβανοµένων</a:t>
            </a:r>
            <a:r>
              <a:rPr lang="el-GR" sz="1500" b="1" dirty="0">
                <a:effectLst/>
                <a:ea typeface="Calibri" panose="020F0502020204030204" pitchFamily="34" charset="0"/>
                <a:cs typeface="Times New Roman" panose="02020603050405020304" pitchFamily="18" charset="0"/>
              </a:rPr>
              <a:t> εκείνων µε </a:t>
            </a:r>
            <a:r>
              <a:rPr lang="el-GR" sz="1500" b="1" dirty="0" err="1">
                <a:effectLst/>
                <a:ea typeface="Calibri" panose="020F0502020204030204" pitchFamily="34" charset="0"/>
                <a:cs typeface="Times New Roman" panose="02020603050405020304" pitchFamily="18" charset="0"/>
              </a:rPr>
              <a:t>χαµηλότερο</a:t>
            </a:r>
            <a:r>
              <a:rPr lang="el-GR" sz="1500" b="1" dirty="0">
                <a:effectLst/>
                <a:ea typeface="Calibri" panose="020F0502020204030204" pitchFamily="34" charset="0"/>
                <a:cs typeface="Times New Roman" panose="02020603050405020304" pitchFamily="18" charset="0"/>
              </a:rPr>
              <a:t> κατά κεφαλήν ΑΕΠ (π.χ. Ήπειρος, Δυτική Μακεδονία, Ανατολική Μακεδονία-Θράκη).</a:t>
            </a:r>
          </a:p>
          <a:p>
            <a:pPr lvl="0" algn="just"/>
            <a:endParaRPr lang="el-GR" sz="1200" b="1" dirty="0">
              <a:effectLst/>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sz="1500" b="1" dirty="0">
                <a:effectLst/>
                <a:ea typeface="Calibri" panose="020F0502020204030204" pitchFamily="34" charset="0"/>
                <a:cs typeface="Times New Roman" panose="02020603050405020304" pitchFamily="18" charset="0"/>
              </a:rPr>
              <a:t>Προβλέπεται η </a:t>
            </a:r>
            <a:r>
              <a:rPr lang="el-GR" sz="1500" b="1" dirty="0" err="1">
                <a:solidFill>
                  <a:srgbClr val="2A62DD"/>
                </a:solidFill>
                <a:effectLst/>
                <a:ea typeface="Calibri" panose="020F0502020204030204" pitchFamily="34" charset="0"/>
                <a:cs typeface="Times New Roman" panose="02020603050405020304" pitchFamily="18" charset="0"/>
              </a:rPr>
              <a:t>προµήθεια</a:t>
            </a:r>
            <a:r>
              <a:rPr lang="el-GR" sz="1500" b="1" dirty="0">
                <a:solidFill>
                  <a:srgbClr val="2A62DD"/>
                </a:solidFill>
                <a:effectLst/>
                <a:ea typeface="Calibri" panose="020F0502020204030204" pitchFamily="34" charset="0"/>
                <a:cs typeface="Times New Roman" panose="02020603050405020304" pitchFamily="18" charset="0"/>
              </a:rPr>
              <a:t> ηλεκτρικών (ή υβριδικών) </a:t>
            </a:r>
            <a:r>
              <a:rPr lang="el-GR" sz="1500" b="1" dirty="0" err="1">
                <a:solidFill>
                  <a:srgbClr val="2A62DD"/>
                </a:solidFill>
                <a:effectLst/>
                <a:ea typeface="Calibri" panose="020F0502020204030204" pitchFamily="34" charset="0"/>
                <a:cs typeface="Times New Roman" panose="02020603050405020304" pitchFamily="18" charset="0"/>
              </a:rPr>
              <a:t>οχηµάτων</a:t>
            </a:r>
            <a:r>
              <a:rPr lang="el-GR" sz="1500" b="1" dirty="0">
                <a:solidFill>
                  <a:srgbClr val="2A62DD"/>
                </a:solidFill>
                <a:effectLst/>
                <a:ea typeface="Calibri" panose="020F0502020204030204" pitchFamily="34" charset="0"/>
                <a:cs typeface="Times New Roman" panose="02020603050405020304" pitchFamily="18" charset="0"/>
              </a:rPr>
              <a:t>, </a:t>
            </a:r>
            <a:r>
              <a:rPr lang="el-GR" sz="1500" b="1" dirty="0">
                <a:effectLst/>
                <a:ea typeface="Calibri" panose="020F0502020204030204" pitchFamily="34" charset="0"/>
                <a:cs typeface="Times New Roman" panose="02020603050405020304" pitchFamily="18" charset="0"/>
              </a:rPr>
              <a:t>ειδικά </a:t>
            </a:r>
            <a:r>
              <a:rPr lang="el-GR" sz="1500" b="1" dirty="0" err="1">
                <a:effectLst/>
                <a:ea typeface="Calibri" panose="020F0502020204030204" pitchFamily="34" charset="0"/>
                <a:cs typeface="Times New Roman" panose="02020603050405020304" pitchFamily="18" charset="0"/>
              </a:rPr>
              <a:t>διαµορφωµένων</a:t>
            </a:r>
            <a:r>
              <a:rPr lang="el-GR" sz="1500" b="1" dirty="0">
                <a:effectLst/>
                <a:ea typeface="Calibri" panose="020F0502020204030204" pitchFamily="34" charset="0"/>
                <a:cs typeface="Times New Roman" panose="02020603050405020304" pitchFamily="18" charset="0"/>
              </a:rPr>
              <a:t> για την µ</a:t>
            </a:r>
            <a:r>
              <a:rPr lang="el-GR" sz="1500" b="1" dirty="0" err="1">
                <a:effectLst/>
                <a:ea typeface="Calibri" panose="020F0502020204030204" pitchFamily="34" charset="0"/>
                <a:cs typeface="Times New Roman" panose="02020603050405020304" pitchFamily="18" charset="0"/>
              </a:rPr>
              <a:t>εταφορά</a:t>
            </a:r>
            <a:r>
              <a:rPr lang="el-GR" sz="1500" b="1" dirty="0">
                <a:effectLst/>
                <a:ea typeface="Calibri" panose="020F0502020204030204" pitchFamily="34" charset="0"/>
                <a:cs typeface="Times New Roman" panose="02020603050405020304" pitchFamily="18" charset="0"/>
              </a:rPr>
              <a:t> </a:t>
            </a:r>
            <a:r>
              <a:rPr lang="el-GR" sz="1500" b="1" dirty="0" err="1">
                <a:effectLst/>
                <a:ea typeface="Calibri" panose="020F0502020204030204" pitchFamily="34" charset="0"/>
                <a:cs typeface="Times New Roman" panose="02020603050405020304" pitchFamily="18" charset="0"/>
              </a:rPr>
              <a:t>ατόµων</a:t>
            </a:r>
            <a:r>
              <a:rPr lang="el-GR" sz="1500" b="1" dirty="0">
                <a:effectLst/>
                <a:ea typeface="Calibri" panose="020F0502020204030204" pitchFamily="34" charset="0"/>
                <a:cs typeface="Times New Roman" panose="02020603050405020304" pitchFamily="18" charset="0"/>
              </a:rPr>
              <a:t> µε αναπηρία, η εγκατάσταση </a:t>
            </a:r>
            <a:r>
              <a:rPr lang="el-GR" sz="1500" b="1" dirty="0" err="1">
                <a:effectLst/>
                <a:ea typeface="Calibri" panose="020F0502020204030204" pitchFamily="34" charset="0"/>
                <a:cs typeface="Times New Roman" panose="02020603050405020304" pitchFamily="18" charset="0"/>
              </a:rPr>
              <a:t>σηµείων</a:t>
            </a:r>
            <a:r>
              <a:rPr lang="el-GR" sz="1500" b="1" dirty="0">
                <a:effectLst/>
                <a:ea typeface="Calibri" panose="020F0502020204030204" pitchFamily="34" charset="0"/>
                <a:cs typeface="Times New Roman" panose="02020603050405020304" pitchFamily="18" charset="0"/>
              </a:rPr>
              <a:t> φόρτισης σε σχολεία ή </a:t>
            </a:r>
            <a:r>
              <a:rPr lang="el-GR" sz="1500" b="1" dirty="0" err="1">
                <a:effectLst/>
                <a:ea typeface="Calibri" panose="020F0502020204030204" pitchFamily="34" charset="0"/>
                <a:cs typeface="Times New Roman" panose="02020603050405020304" pitchFamily="18" charset="0"/>
              </a:rPr>
              <a:t>δηµοτικούς</a:t>
            </a:r>
            <a:r>
              <a:rPr lang="el-GR" sz="1500" b="1" dirty="0">
                <a:effectLst/>
                <a:ea typeface="Calibri" panose="020F0502020204030204" pitchFamily="34" charset="0"/>
                <a:cs typeface="Times New Roman" panose="02020603050405020304" pitchFamily="18" charset="0"/>
              </a:rPr>
              <a:t> χώρους</a:t>
            </a:r>
            <a:r>
              <a:rPr lang="el-GR" sz="1500" b="1" dirty="0">
                <a:ea typeface="Calibri" panose="020F0502020204030204" pitchFamily="34" charset="0"/>
                <a:cs typeface="Times New Roman" panose="02020603050405020304" pitchFamily="18" charset="0"/>
              </a:rPr>
              <a:t> </a:t>
            </a:r>
            <a:r>
              <a:rPr lang="el-GR" sz="1500" b="1" dirty="0">
                <a:effectLst/>
                <a:ea typeface="Calibri" panose="020F0502020204030204" pitchFamily="34" charset="0"/>
                <a:cs typeface="Times New Roman" panose="02020603050405020304" pitchFamily="18" charset="0"/>
              </a:rPr>
              <a:t>και η ανάπτυξη ψηφιακής </a:t>
            </a:r>
            <a:r>
              <a:rPr lang="el-GR" sz="1500" b="1" dirty="0" err="1">
                <a:effectLst/>
                <a:ea typeface="Calibri" panose="020F0502020204030204" pitchFamily="34" charset="0"/>
                <a:cs typeface="Times New Roman" panose="02020603050405020304" pitchFamily="18" charset="0"/>
              </a:rPr>
              <a:t>πλατφόρµας</a:t>
            </a:r>
            <a:r>
              <a:rPr lang="el-GR" sz="1500" b="1" dirty="0">
                <a:effectLst/>
                <a:ea typeface="Calibri" panose="020F0502020204030204" pitchFamily="34" charset="0"/>
                <a:cs typeface="Times New Roman" panose="02020603050405020304" pitchFamily="18" charset="0"/>
              </a:rPr>
              <a:t> για την παρακολούθηση των </a:t>
            </a:r>
            <a:r>
              <a:rPr lang="el-GR" sz="1500" b="1" dirty="0" err="1">
                <a:effectLst/>
                <a:ea typeface="Calibri" panose="020F0502020204030204" pitchFamily="34" charset="0"/>
                <a:cs typeface="Times New Roman" panose="02020603050405020304" pitchFamily="18" charset="0"/>
              </a:rPr>
              <a:t>οχηµάτων</a:t>
            </a:r>
            <a:r>
              <a:rPr lang="el-GR" sz="1500" b="1" dirty="0">
                <a:effectLst/>
                <a:ea typeface="Calibri" panose="020F0502020204030204" pitchFamily="34" charset="0"/>
                <a:cs typeface="Times New Roman" panose="02020603050405020304" pitchFamily="18" charset="0"/>
              </a:rPr>
              <a:t>.</a:t>
            </a:r>
            <a:endParaRPr lang="en-US" sz="1500" b="1" dirty="0">
              <a:effectLst/>
              <a:ea typeface="Calibri" panose="020F0502020204030204" pitchFamily="34" charset="0"/>
              <a:cs typeface="Times New Roman" panose="02020603050405020304" pitchFamily="18" charset="0"/>
            </a:endParaRPr>
          </a:p>
          <a:p>
            <a:pPr lvl="0"/>
            <a:endParaRPr lang="el-GR" sz="1500" b="1" dirty="0">
              <a:effectLst/>
              <a:latin typeface="PF Bague Sans Pro Medium" panose="02000503000000020003" pitchFamily="2" charset="0"/>
              <a:ea typeface="Calibri" panose="020F0502020204030204" pitchFamily="34" charset="0"/>
              <a:cs typeface="Times New Roman" panose="02020603050405020304" pitchFamily="18" charset="0"/>
            </a:endParaRPr>
          </a:p>
        </p:txBody>
      </p:sp>
      <p:pic>
        <p:nvPicPr>
          <p:cNvPr id="5" name="Εικόνα 4">
            <a:extLst>
              <a:ext uri="{FF2B5EF4-FFF2-40B4-BE49-F238E27FC236}">
                <a16:creationId xmlns:a16="http://schemas.microsoft.com/office/drawing/2014/main" id="{674F43C1-FE92-8F23-FAAB-0828EE860BDA}"/>
              </a:ext>
            </a:extLst>
          </p:cNvPr>
          <p:cNvPicPr>
            <a:picLocks noChangeAspect="1"/>
          </p:cNvPicPr>
          <p:nvPr/>
        </p:nvPicPr>
        <p:blipFill>
          <a:blip r:embed="rId4"/>
          <a:srcRect r="7141" b="7315"/>
          <a:stretch>
            <a:fillRect/>
          </a:stretch>
        </p:blipFill>
        <p:spPr>
          <a:xfrm>
            <a:off x="7765327" y="0"/>
            <a:ext cx="4426673" cy="6855421"/>
          </a:xfrm>
          <a:prstGeom prst="rect">
            <a:avLst/>
          </a:prstGeom>
        </p:spPr>
      </p:pic>
      <p:sp>
        <p:nvSpPr>
          <p:cNvPr id="8" name="Ορθογώνιο 7">
            <a:extLst>
              <a:ext uri="{FF2B5EF4-FFF2-40B4-BE49-F238E27FC236}">
                <a16:creationId xmlns:a16="http://schemas.microsoft.com/office/drawing/2014/main" id="{8DFE4933-0434-C2ED-6F40-7A89E6C9C5B5}"/>
              </a:ext>
            </a:extLst>
          </p:cNvPr>
          <p:cNvSpPr/>
          <p:nvPr/>
        </p:nvSpPr>
        <p:spPr>
          <a:xfrm>
            <a:off x="7830216" y="-2579"/>
            <a:ext cx="4313615" cy="6858000"/>
          </a:xfrm>
          <a:prstGeom prst="rect">
            <a:avLst/>
          </a:prstGeom>
          <a:solidFill>
            <a:srgbClr val="002060">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solidFill>
                <a:srgbClr val="002060"/>
              </a:solidFill>
              <a:latin typeface="☞NOIR PRO" pitchFamily="2" charset="0"/>
            </a:endParaRPr>
          </a:p>
        </p:txBody>
      </p:sp>
      <p:sp>
        <p:nvSpPr>
          <p:cNvPr id="3" name="Ορθογώνιο 2">
            <a:extLst>
              <a:ext uri="{FF2B5EF4-FFF2-40B4-BE49-F238E27FC236}">
                <a16:creationId xmlns:a16="http://schemas.microsoft.com/office/drawing/2014/main" id="{DFED85DB-AC8E-98B0-60AB-406DA1C7FA30}"/>
              </a:ext>
            </a:extLst>
          </p:cNvPr>
          <p:cNvSpPr/>
          <p:nvPr/>
        </p:nvSpPr>
        <p:spPr>
          <a:xfrm>
            <a:off x="0" y="2499360"/>
            <a:ext cx="152400" cy="185928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sp>
        <p:nvSpPr>
          <p:cNvPr id="10" name="TextBox 17">
            <a:extLst>
              <a:ext uri="{FF2B5EF4-FFF2-40B4-BE49-F238E27FC236}">
                <a16:creationId xmlns:a16="http://schemas.microsoft.com/office/drawing/2014/main" id="{12F5776F-E284-40F4-B4C1-D8B79F1E125F}"/>
              </a:ext>
            </a:extLst>
          </p:cNvPr>
          <p:cNvSpPr txBox="1">
            <a:spLocks noChangeArrowheads="1"/>
          </p:cNvSpPr>
          <p:nvPr/>
        </p:nvSpPr>
        <p:spPr bwMode="auto">
          <a:xfrm>
            <a:off x="404261" y="161184"/>
            <a:ext cx="7151570" cy="461665"/>
          </a:xfrm>
          <a:prstGeom prst="rect">
            <a:avLst/>
          </a:prstGeom>
          <a:solidFill>
            <a:srgbClr val="00B050"/>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l-GR" altLang="el-GR" sz="2400" b="1" dirty="0">
                <a:solidFill>
                  <a:schemeClr val="bg1"/>
                </a:solidFill>
                <a:latin typeface="+mn-lt"/>
              </a:rPr>
              <a:t>Νέο έργο από το Κοινωνικό Κλιματικό Ταμείο</a:t>
            </a:r>
          </a:p>
        </p:txBody>
      </p:sp>
      <p:grpSp>
        <p:nvGrpSpPr>
          <p:cNvPr id="11" name="Group 38">
            <a:extLst>
              <a:ext uri="{FF2B5EF4-FFF2-40B4-BE49-F238E27FC236}">
                <a16:creationId xmlns:a16="http://schemas.microsoft.com/office/drawing/2014/main" id="{3B6A30C2-4CF3-45E6-8E78-C07B924484BF}"/>
              </a:ext>
            </a:extLst>
          </p:cNvPr>
          <p:cNvGrpSpPr/>
          <p:nvPr/>
        </p:nvGrpSpPr>
        <p:grpSpPr>
          <a:xfrm>
            <a:off x="495006" y="5454686"/>
            <a:ext cx="6545179" cy="1426369"/>
            <a:chOff x="-1441693" y="-111347"/>
            <a:chExt cx="12990755" cy="3736569"/>
          </a:xfrm>
        </p:grpSpPr>
        <p:sp>
          <p:nvSpPr>
            <p:cNvPr id="12" name="Rectangle 7">
              <a:extLst>
                <a:ext uri="{FF2B5EF4-FFF2-40B4-BE49-F238E27FC236}">
                  <a16:creationId xmlns:a16="http://schemas.microsoft.com/office/drawing/2014/main" id="{70432868-2855-4028-B448-E2C782E147B4}"/>
                </a:ext>
              </a:extLst>
            </p:cNvPr>
            <p:cNvSpPr/>
            <p:nvPr/>
          </p:nvSpPr>
          <p:spPr>
            <a:xfrm>
              <a:off x="0" y="776298"/>
              <a:ext cx="11549061" cy="360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400"/>
            </a:p>
          </p:txBody>
        </p:sp>
        <p:sp>
          <p:nvSpPr>
            <p:cNvPr id="13" name="Rectangle 8">
              <a:extLst>
                <a:ext uri="{FF2B5EF4-FFF2-40B4-BE49-F238E27FC236}">
                  <a16:creationId xmlns:a16="http://schemas.microsoft.com/office/drawing/2014/main" id="{C5240F8B-2A5B-4C72-8536-44124D5EB438}"/>
                </a:ext>
              </a:extLst>
            </p:cNvPr>
            <p:cNvSpPr/>
            <p:nvPr/>
          </p:nvSpPr>
          <p:spPr>
            <a:xfrm>
              <a:off x="500156" y="776298"/>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400"/>
            </a:p>
          </p:txBody>
        </p:sp>
        <p:sp>
          <p:nvSpPr>
            <p:cNvPr id="14" name="Rectangle 9">
              <a:extLst>
                <a:ext uri="{FF2B5EF4-FFF2-40B4-BE49-F238E27FC236}">
                  <a16:creationId xmlns:a16="http://schemas.microsoft.com/office/drawing/2014/main" id="{8D877A7F-8870-49F7-801B-B6564A41A47D}"/>
                </a:ext>
              </a:extLst>
            </p:cNvPr>
            <p:cNvSpPr/>
            <p:nvPr/>
          </p:nvSpPr>
          <p:spPr>
            <a:xfrm>
              <a:off x="4016406" y="776298"/>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400"/>
            </a:p>
          </p:txBody>
        </p:sp>
        <p:sp>
          <p:nvSpPr>
            <p:cNvPr id="15" name="Rectangle 10">
              <a:extLst>
                <a:ext uri="{FF2B5EF4-FFF2-40B4-BE49-F238E27FC236}">
                  <a16:creationId xmlns:a16="http://schemas.microsoft.com/office/drawing/2014/main" id="{5A1A55F4-CFD2-4820-B1F8-F6D7E920B126}"/>
                </a:ext>
              </a:extLst>
            </p:cNvPr>
            <p:cNvSpPr/>
            <p:nvPr/>
          </p:nvSpPr>
          <p:spPr>
            <a:xfrm>
              <a:off x="7532655" y="776298"/>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400"/>
            </a:p>
          </p:txBody>
        </p:sp>
        <p:grpSp>
          <p:nvGrpSpPr>
            <p:cNvPr id="16" name="Ομάδα 15">
              <a:extLst>
                <a:ext uri="{FF2B5EF4-FFF2-40B4-BE49-F238E27FC236}">
                  <a16:creationId xmlns:a16="http://schemas.microsoft.com/office/drawing/2014/main" id="{00E3FF7C-FFFA-4335-9936-A11217F3883E}"/>
                </a:ext>
              </a:extLst>
            </p:cNvPr>
            <p:cNvGrpSpPr/>
            <p:nvPr/>
          </p:nvGrpSpPr>
          <p:grpSpPr>
            <a:xfrm>
              <a:off x="-1441693" y="-111347"/>
              <a:ext cx="6009603" cy="3318281"/>
              <a:chOff x="-1441693" y="-111347"/>
              <a:chExt cx="6009603" cy="3318281"/>
            </a:xfrm>
          </p:grpSpPr>
          <p:sp>
            <p:nvSpPr>
              <p:cNvPr id="25" name="Rectangle 12">
                <a:extLst>
                  <a:ext uri="{FF2B5EF4-FFF2-40B4-BE49-F238E27FC236}">
                    <a16:creationId xmlns:a16="http://schemas.microsoft.com/office/drawing/2014/main" id="{186E46F7-E533-4C2F-A478-1ADA04F65655}"/>
                  </a:ext>
                </a:extLst>
              </p:cNvPr>
              <p:cNvSpPr>
                <a:spLocks noChangeAspect="1"/>
              </p:cNvSpPr>
              <p:nvPr/>
            </p:nvSpPr>
            <p:spPr>
              <a:xfrm>
                <a:off x="1204744" y="-111347"/>
                <a:ext cx="2088326" cy="81197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0000" tIns="46800" rIns="90000" bIns="46800" numCol="1" spcCol="0" rtlCol="0" fromWordArt="0" anchor="b" anchorCtr="0" forceAA="0" compatLnSpc="1">
                <a:prstTxWarp prst="textNoShape">
                  <a:avLst/>
                </a:prstTxWarp>
                <a:spAutoFit/>
              </a:bodyPr>
              <a:lstStyle/>
              <a:p>
                <a:pPr algn="ctr">
                  <a:spcAft>
                    <a:spcPts val="0"/>
                  </a:spcAft>
                </a:pPr>
                <a:r>
                  <a:rPr lang="en-US" sz="1400" b="1" kern="1200" dirty="0">
                    <a:solidFill>
                      <a:srgbClr val="4472C4"/>
                    </a:solidFill>
                    <a:effectLst/>
                    <a:ea typeface="Times New Roman" panose="02020603050405020304" pitchFamily="18" charset="0"/>
                    <a:cs typeface="Times New Roman" panose="02020603050405020304" pitchFamily="18" charset="0"/>
                  </a:rPr>
                  <a:t>Q</a:t>
                </a:r>
                <a:r>
                  <a:rPr lang="el-GR" sz="1400" b="1" kern="1200" dirty="0">
                    <a:solidFill>
                      <a:srgbClr val="4472C4"/>
                    </a:solidFill>
                    <a:effectLst/>
                    <a:ea typeface="Times New Roman" panose="02020603050405020304" pitchFamily="18" charset="0"/>
                    <a:cs typeface="Times New Roman" panose="02020603050405020304" pitchFamily="18" charset="0"/>
                  </a:rPr>
                  <a:t>1 2027</a:t>
                </a:r>
                <a:endParaRPr lang="el-GR" sz="1400" dirty="0">
                  <a:effectLst/>
                  <a:ea typeface="Times New Roman" panose="02020603050405020304" pitchFamily="18" charset="0"/>
                </a:endParaRPr>
              </a:p>
            </p:txBody>
          </p:sp>
          <p:sp>
            <p:nvSpPr>
              <p:cNvPr id="26" name="Rectangle 13">
                <a:extLst>
                  <a:ext uri="{FF2B5EF4-FFF2-40B4-BE49-F238E27FC236}">
                    <a16:creationId xmlns:a16="http://schemas.microsoft.com/office/drawing/2014/main" id="{90623A12-1FF6-4823-A039-306B0F929BCD}"/>
                  </a:ext>
                </a:extLst>
              </p:cNvPr>
              <p:cNvSpPr>
                <a:spLocks noChangeAspect="1"/>
              </p:cNvSpPr>
              <p:nvPr/>
            </p:nvSpPr>
            <p:spPr>
              <a:xfrm>
                <a:off x="-1441693" y="1266189"/>
                <a:ext cx="6009603" cy="1940745"/>
              </a:xfrm>
              <a:prstGeom prst="rect">
                <a:avLst/>
              </a:prstGeom>
            </p:spPr>
            <p:txBody>
              <a:bodyPr wrap="square" lIns="90000" tIns="46800" rIns="90000" bIns="46800">
                <a:spAutoFit/>
              </a:bodyPr>
              <a:lstStyle/>
              <a:p>
                <a:pPr algn="ctr">
                  <a:spcAft>
                    <a:spcPts val="0"/>
                  </a:spcAft>
                </a:pPr>
                <a:r>
                  <a:rPr lang="el-GR" sz="1400" b="1" kern="1200" dirty="0">
                    <a:solidFill>
                      <a:srgbClr val="4472C4"/>
                    </a:solidFill>
                    <a:effectLst/>
                    <a:ea typeface="Times New Roman" panose="02020603050405020304" pitchFamily="18" charset="0"/>
                    <a:cs typeface="Times New Roman" panose="02020603050405020304" pitchFamily="18" charset="0"/>
                  </a:rPr>
                  <a:t>Δημοσίευση  δημόσιου διαγωνισμού, υπογραφή συμβάσεων και δημοσίευση προκήρυξης</a:t>
                </a:r>
                <a:endParaRPr lang="el-GR" sz="1400" dirty="0">
                  <a:effectLst/>
                  <a:ea typeface="Times New Roman" panose="02020603050405020304" pitchFamily="18" charset="0"/>
                </a:endParaRPr>
              </a:p>
            </p:txBody>
          </p:sp>
          <p:sp>
            <p:nvSpPr>
              <p:cNvPr id="27" name="Oval 19">
                <a:extLst>
                  <a:ext uri="{FF2B5EF4-FFF2-40B4-BE49-F238E27FC236}">
                    <a16:creationId xmlns:a16="http://schemas.microsoft.com/office/drawing/2014/main" id="{A6574565-FBE8-4BAF-B329-C1C9661E8E12}"/>
                  </a:ext>
                </a:extLst>
              </p:cNvPr>
              <p:cNvSpPr/>
              <p:nvPr/>
            </p:nvSpPr>
            <p:spPr>
              <a:xfrm>
                <a:off x="2248777" y="852603"/>
                <a:ext cx="207390"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400"/>
              </a:p>
            </p:txBody>
          </p:sp>
        </p:grpSp>
        <p:grpSp>
          <p:nvGrpSpPr>
            <p:cNvPr id="17" name="Ομάδα 16">
              <a:extLst>
                <a:ext uri="{FF2B5EF4-FFF2-40B4-BE49-F238E27FC236}">
                  <a16:creationId xmlns:a16="http://schemas.microsoft.com/office/drawing/2014/main" id="{8D623A41-4435-47E3-BF39-27D318856EFB}"/>
                </a:ext>
              </a:extLst>
            </p:cNvPr>
            <p:cNvGrpSpPr/>
            <p:nvPr/>
          </p:nvGrpSpPr>
          <p:grpSpPr>
            <a:xfrm>
              <a:off x="4367310" y="-96164"/>
              <a:ext cx="3163430" cy="3055315"/>
              <a:chOff x="4367310" y="-96164"/>
              <a:chExt cx="3163430" cy="3055315"/>
            </a:xfrm>
          </p:grpSpPr>
          <p:sp>
            <p:nvSpPr>
              <p:cNvPr id="22" name="Rectangle 21">
                <a:extLst>
                  <a:ext uri="{FF2B5EF4-FFF2-40B4-BE49-F238E27FC236}">
                    <a16:creationId xmlns:a16="http://schemas.microsoft.com/office/drawing/2014/main" id="{C62281D7-C205-434C-B469-017939170272}"/>
                  </a:ext>
                </a:extLst>
              </p:cNvPr>
              <p:cNvSpPr>
                <a:spLocks noChangeAspect="1"/>
              </p:cNvSpPr>
              <p:nvPr/>
            </p:nvSpPr>
            <p:spPr>
              <a:xfrm>
                <a:off x="4730414" y="-96164"/>
                <a:ext cx="2087029" cy="81197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0000" tIns="46800" rIns="90000" bIns="46800" numCol="1" spcCol="0" rtlCol="0" fromWordArt="0" anchor="b" anchorCtr="0" forceAA="0" compatLnSpc="1">
                <a:prstTxWarp prst="textNoShape">
                  <a:avLst/>
                </a:prstTxWarp>
                <a:spAutoFit/>
              </a:bodyPr>
              <a:lstStyle/>
              <a:p>
                <a:pPr algn="ctr">
                  <a:spcAft>
                    <a:spcPts val="0"/>
                  </a:spcAft>
                </a:pPr>
                <a:r>
                  <a:rPr lang="en-US" sz="1400" b="1" kern="1200" dirty="0">
                    <a:solidFill>
                      <a:srgbClr val="ED7D31"/>
                    </a:solidFill>
                    <a:effectLst/>
                    <a:ea typeface="Times New Roman" panose="02020603050405020304" pitchFamily="18" charset="0"/>
                    <a:cs typeface="Times New Roman" panose="02020603050405020304" pitchFamily="18" charset="0"/>
                  </a:rPr>
                  <a:t>Q</a:t>
                </a:r>
                <a:r>
                  <a:rPr lang="el-GR" sz="1400" b="1" kern="1200" dirty="0">
                    <a:solidFill>
                      <a:srgbClr val="ED7D31"/>
                    </a:solidFill>
                    <a:effectLst/>
                    <a:ea typeface="Times New Roman" panose="02020603050405020304" pitchFamily="18" charset="0"/>
                    <a:cs typeface="Times New Roman" panose="02020603050405020304" pitchFamily="18" charset="0"/>
                  </a:rPr>
                  <a:t>3</a:t>
                </a:r>
                <a:r>
                  <a:rPr lang="en-US" sz="1400" b="1" kern="1200" dirty="0">
                    <a:solidFill>
                      <a:srgbClr val="ED7D31"/>
                    </a:solidFill>
                    <a:effectLst/>
                    <a:ea typeface="Times New Roman" panose="02020603050405020304" pitchFamily="18" charset="0"/>
                    <a:cs typeface="Times New Roman" panose="02020603050405020304" pitchFamily="18" charset="0"/>
                  </a:rPr>
                  <a:t> 202</a:t>
                </a:r>
                <a:r>
                  <a:rPr lang="el-GR" sz="1400" b="1" kern="1200" dirty="0">
                    <a:solidFill>
                      <a:srgbClr val="ED7D31"/>
                    </a:solidFill>
                    <a:effectLst/>
                    <a:ea typeface="Times New Roman" panose="02020603050405020304" pitchFamily="18" charset="0"/>
                    <a:cs typeface="Times New Roman" panose="02020603050405020304" pitchFamily="18" charset="0"/>
                  </a:rPr>
                  <a:t>8</a:t>
                </a:r>
                <a:endParaRPr lang="el-GR" sz="1400" dirty="0">
                  <a:effectLst/>
                  <a:ea typeface="Times New Roman" panose="02020603050405020304" pitchFamily="18" charset="0"/>
                </a:endParaRPr>
              </a:p>
            </p:txBody>
          </p:sp>
          <p:sp>
            <p:nvSpPr>
              <p:cNvPr id="23" name="Oval 28">
                <a:extLst>
                  <a:ext uri="{FF2B5EF4-FFF2-40B4-BE49-F238E27FC236}">
                    <a16:creationId xmlns:a16="http://schemas.microsoft.com/office/drawing/2014/main" id="{EBC88046-07BA-42AC-A4B2-F04519E62259}"/>
                  </a:ext>
                </a:extLst>
              </p:cNvPr>
              <p:cNvSpPr/>
              <p:nvPr/>
            </p:nvSpPr>
            <p:spPr>
              <a:xfrm>
                <a:off x="5670836" y="852603"/>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400"/>
              </a:p>
            </p:txBody>
          </p:sp>
          <p:sp>
            <p:nvSpPr>
              <p:cNvPr id="24" name="01-05">
                <a:extLst>
                  <a:ext uri="{FF2B5EF4-FFF2-40B4-BE49-F238E27FC236}">
                    <a16:creationId xmlns:a16="http://schemas.microsoft.com/office/drawing/2014/main" id="{3856C47E-F250-47A3-9BB5-096848E86D41}"/>
                  </a:ext>
                </a:extLst>
              </p:cNvPr>
              <p:cNvSpPr txBox="1">
                <a:spLocks noChangeAspect="1"/>
              </p:cNvSpPr>
              <p:nvPr/>
            </p:nvSpPr>
            <p:spPr>
              <a:xfrm>
                <a:off x="4367310" y="1265998"/>
                <a:ext cx="3163430" cy="169315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Aft>
                    <a:spcPts val="0"/>
                  </a:spcAft>
                </a:pPr>
                <a:r>
                  <a:rPr lang="el-GR" sz="1400" b="1" kern="1200" dirty="0">
                    <a:solidFill>
                      <a:srgbClr val="ED7D31"/>
                    </a:solidFill>
                    <a:effectLst/>
                    <a:ea typeface="Times New Roman" panose="02020603050405020304" pitchFamily="18" charset="0"/>
                    <a:cs typeface="Times New Roman" panose="02020603050405020304" pitchFamily="18" charset="0"/>
                  </a:rPr>
                  <a:t>Παράδοση του 1/3 της παραγγελίας των λεωφορείων </a:t>
                </a:r>
                <a:endParaRPr lang="el-GR" sz="1400" dirty="0">
                  <a:effectLst/>
                  <a:ea typeface="Times New Roman" panose="02020603050405020304" pitchFamily="18" charset="0"/>
                </a:endParaRPr>
              </a:p>
            </p:txBody>
          </p:sp>
        </p:grpSp>
        <p:grpSp>
          <p:nvGrpSpPr>
            <p:cNvPr id="18" name="Ομάδα 17">
              <a:extLst>
                <a:ext uri="{FF2B5EF4-FFF2-40B4-BE49-F238E27FC236}">
                  <a16:creationId xmlns:a16="http://schemas.microsoft.com/office/drawing/2014/main" id="{DCD9FAAA-3754-49CB-AC61-F892FAD57435}"/>
                </a:ext>
              </a:extLst>
            </p:cNvPr>
            <p:cNvGrpSpPr/>
            <p:nvPr/>
          </p:nvGrpSpPr>
          <p:grpSpPr>
            <a:xfrm>
              <a:off x="7530739" y="-96164"/>
              <a:ext cx="4018323" cy="3721386"/>
              <a:chOff x="7530739" y="-96164"/>
              <a:chExt cx="4018323" cy="3721386"/>
            </a:xfrm>
          </p:grpSpPr>
          <p:sp>
            <p:nvSpPr>
              <p:cNvPr id="19" name="Rectangle 30">
                <a:extLst>
                  <a:ext uri="{FF2B5EF4-FFF2-40B4-BE49-F238E27FC236}">
                    <a16:creationId xmlns:a16="http://schemas.microsoft.com/office/drawing/2014/main" id="{2106F5E9-896A-47AF-9E63-30394F4528F0}"/>
                  </a:ext>
                </a:extLst>
              </p:cNvPr>
              <p:cNvSpPr>
                <a:spLocks noChangeAspect="1"/>
              </p:cNvSpPr>
              <p:nvPr/>
            </p:nvSpPr>
            <p:spPr>
              <a:xfrm>
                <a:off x="8246579" y="-96164"/>
                <a:ext cx="2088329" cy="81197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0000" tIns="46800" rIns="90000" bIns="46800" numCol="1" spcCol="0" rtlCol="0" fromWordArt="0" anchor="b" anchorCtr="0" forceAA="0" compatLnSpc="1">
                <a:prstTxWarp prst="textNoShape">
                  <a:avLst/>
                </a:prstTxWarp>
                <a:spAutoFit/>
              </a:bodyPr>
              <a:lstStyle/>
              <a:p>
                <a:pPr algn="ctr">
                  <a:spcAft>
                    <a:spcPts val="0"/>
                  </a:spcAft>
                </a:pPr>
                <a:r>
                  <a:rPr lang="en-GB" sz="1400" b="1" kern="1200">
                    <a:solidFill>
                      <a:srgbClr val="A5A5A5"/>
                    </a:solidFill>
                    <a:effectLst/>
                    <a:ea typeface="Times New Roman" panose="02020603050405020304" pitchFamily="18" charset="0"/>
                    <a:cs typeface="Times New Roman" panose="02020603050405020304" pitchFamily="18" charset="0"/>
                  </a:rPr>
                  <a:t>Q</a:t>
                </a:r>
                <a:r>
                  <a:rPr lang="el-GR" sz="1400" b="1" kern="1200">
                    <a:solidFill>
                      <a:srgbClr val="A5A5A5"/>
                    </a:solidFill>
                    <a:effectLst/>
                    <a:ea typeface="Times New Roman" panose="02020603050405020304" pitchFamily="18" charset="0"/>
                    <a:cs typeface="Times New Roman" panose="02020603050405020304" pitchFamily="18" charset="0"/>
                  </a:rPr>
                  <a:t>3</a:t>
                </a:r>
                <a:r>
                  <a:rPr lang="en-GB" sz="1400" b="1" kern="1200">
                    <a:solidFill>
                      <a:srgbClr val="A5A5A5"/>
                    </a:solidFill>
                    <a:effectLst/>
                    <a:ea typeface="Times New Roman" panose="02020603050405020304" pitchFamily="18" charset="0"/>
                    <a:cs typeface="Times New Roman" panose="02020603050405020304" pitchFamily="18" charset="0"/>
                  </a:rPr>
                  <a:t> 202</a:t>
                </a:r>
                <a:r>
                  <a:rPr lang="el-GR" sz="1400" b="1" kern="1200">
                    <a:solidFill>
                      <a:srgbClr val="A5A5A5"/>
                    </a:solidFill>
                    <a:effectLst/>
                    <a:ea typeface="Times New Roman" panose="02020603050405020304" pitchFamily="18" charset="0"/>
                    <a:cs typeface="Times New Roman" panose="02020603050405020304" pitchFamily="18" charset="0"/>
                  </a:rPr>
                  <a:t>9</a:t>
                </a:r>
                <a:endParaRPr lang="el-GR" sz="1400">
                  <a:effectLst/>
                  <a:ea typeface="Times New Roman" panose="02020603050405020304" pitchFamily="18" charset="0"/>
                </a:endParaRPr>
              </a:p>
            </p:txBody>
          </p:sp>
          <p:sp>
            <p:nvSpPr>
              <p:cNvPr id="20" name="Oval 37">
                <a:extLst>
                  <a:ext uri="{FF2B5EF4-FFF2-40B4-BE49-F238E27FC236}">
                    <a16:creationId xmlns:a16="http://schemas.microsoft.com/office/drawing/2014/main" id="{397375AE-4AEF-4EA5-939E-9FC917A885BB}"/>
                  </a:ext>
                </a:extLst>
              </p:cNvPr>
              <p:cNvSpPr/>
              <p:nvPr/>
            </p:nvSpPr>
            <p:spPr>
              <a:xfrm>
                <a:off x="9187085" y="852603"/>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400"/>
              </a:p>
            </p:txBody>
          </p:sp>
          <p:sp>
            <p:nvSpPr>
              <p:cNvPr id="21" name="01-05">
                <a:extLst>
                  <a:ext uri="{FF2B5EF4-FFF2-40B4-BE49-F238E27FC236}">
                    <a16:creationId xmlns:a16="http://schemas.microsoft.com/office/drawing/2014/main" id="{99C9860B-FA7E-4F39-8113-3162E207D588}"/>
                  </a:ext>
                </a:extLst>
              </p:cNvPr>
              <p:cNvSpPr txBox="1">
                <a:spLocks noChangeAspect="1"/>
              </p:cNvSpPr>
              <p:nvPr/>
            </p:nvSpPr>
            <p:spPr>
              <a:xfrm>
                <a:off x="7530739" y="1266904"/>
                <a:ext cx="4018323" cy="235831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Aft>
                    <a:spcPts val="0"/>
                  </a:spcAft>
                </a:pPr>
                <a:r>
                  <a:rPr lang="el-GR" sz="1400" b="1" kern="1200" dirty="0">
                    <a:solidFill>
                      <a:srgbClr val="A5A5A5"/>
                    </a:solidFill>
                    <a:effectLst/>
                    <a:ea typeface="Times New Roman" panose="02020603050405020304" pitchFamily="18" charset="0"/>
                    <a:cs typeface="Times New Roman" panose="02020603050405020304" pitchFamily="18" charset="0"/>
                  </a:rPr>
                  <a:t>Παράδοση του συνόλου του στόλου των  λεωφορείων </a:t>
                </a:r>
                <a:endParaRPr lang="el-GR" sz="1400" dirty="0">
                  <a:effectLst/>
                  <a:ea typeface="Times New Roman" panose="02020603050405020304" pitchFamily="18" charset="0"/>
                </a:endParaRPr>
              </a:p>
              <a:p>
                <a:pPr algn="ctr">
                  <a:spcBef>
                    <a:spcPts val="300"/>
                  </a:spcBef>
                  <a:spcAft>
                    <a:spcPts val="300"/>
                  </a:spcAft>
                </a:pPr>
                <a:r>
                  <a:rPr lang="el-GR" sz="1400" dirty="0">
                    <a:effectLst/>
                    <a:ea typeface="Times New Roman" panose="02020603050405020304" pitchFamily="18" charset="0"/>
                  </a:rPr>
                  <a:t> </a:t>
                </a:r>
              </a:p>
            </p:txBody>
          </p:sp>
        </p:grpSp>
      </p:grpSp>
    </p:spTree>
    <p:extLst>
      <p:ext uri="{BB962C8B-B14F-4D97-AF65-F5344CB8AC3E}">
        <p14:creationId xmlns:p14="http://schemas.microsoft.com/office/powerpoint/2010/main" val="801156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B7F99-958F-DDD4-F248-1CE7B55DE819}"/>
            </a:ext>
          </a:extLst>
        </p:cNvPr>
        <p:cNvGrpSpPr/>
        <p:nvPr/>
      </p:nvGrpSpPr>
      <p:grpSpPr>
        <a:xfrm>
          <a:off x="0" y="0"/>
          <a:ext cx="0" cy="0"/>
          <a:chOff x="0" y="0"/>
          <a:chExt cx="0" cy="0"/>
        </a:xfrm>
      </p:grpSpPr>
      <p:sp>
        <p:nvSpPr>
          <p:cNvPr id="38" name="Θέση αριθμού διαφάνειας 37">
            <a:extLst>
              <a:ext uri="{FF2B5EF4-FFF2-40B4-BE49-F238E27FC236}">
                <a16:creationId xmlns:a16="http://schemas.microsoft.com/office/drawing/2014/main" id="{08C07CFC-74E5-E589-5210-706EDF415661}"/>
              </a:ext>
            </a:extLst>
          </p:cNvPr>
          <p:cNvSpPr>
            <a:spLocks noGrp="1"/>
          </p:cNvSpPr>
          <p:nvPr>
            <p:ph type="sldNum" sz="quarter" idx="12"/>
          </p:nvPr>
        </p:nvSpPr>
        <p:spPr/>
        <p:txBody>
          <a:bodyPr/>
          <a:lstStyle/>
          <a:p>
            <a:fld id="{5394CB1E-60E3-2B49-A9B4-3874959294BF}" type="slidenum">
              <a:rPr lang="el-GR" smtClean="0"/>
              <a:pPr/>
              <a:t>23</a:t>
            </a:fld>
            <a:endParaRPr lang="el-GR" dirty="0"/>
          </a:p>
        </p:txBody>
      </p:sp>
      <p:sp>
        <p:nvSpPr>
          <p:cNvPr id="7" name="TextBox 17">
            <a:extLst>
              <a:ext uri="{FF2B5EF4-FFF2-40B4-BE49-F238E27FC236}">
                <a16:creationId xmlns:a16="http://schemas.microsoft.com/office/drawing/2014/main" id="{ACB0B02E-D850-8898-1780-03406EA92947}"/>
              </a:ext>
            </a:extLst>
          </p:cNvPr>
          <p:cNvSpPr txBox="1">
            <a:spLocks noChangeArrowheads="1"/>
          </p:cNvSpPr>
          <p:nvPr/>
        </p:nvSpPr>
        <p:spPr bwMode="auto">
          <a:xfrm>
            <a:off x="532503" y="431802"/>
            <a:ext cx="6213436" cy="707886"/>
          </a:xfrm>
          <a:prstGeom prst="rect">
            <a:avLst/>
          </a:prstGeom>
          <a:solidFill>
            <a:srgbClr val="7030A0"/>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None/>
            </a:pPr>
            <a:r>
              <a:rPr lang="el-GR" altLang="el-GR" sz="2000" b="1" dirty="0">
                <a:solidFill>
                  <a:schemeClr val="bg1"/>
                </a:solidFill>
              </a:rPr>
              <a:t>Υπουργείου Κοινωνικής Συνοχής και Οικογένειας: </a:t>
            </a:r>
          </a:p>
          <a:p>
            <a:pPr algn="just">
              <a:lnSpc>
                <a:spcPct val="100000"/>
              </a:lnSpc>
              <a:spcBef>
                <a:spcPct val="0"/>
              </a:spcBef>
              <a:buNone/>
            </a:pPr>
            <a:r>
              <a:rPr lang="el-GR" altLang="el-GR" sz="2000" dirty="0">
                <a:solidFill>
                  <a:schemeClr val="bg1"/>
                </a:solidFill>
                <a:latin typeface="+mn-lt"/>
              </a:rPr>
              <a:t>Υλοποιημένες δράσεις για τα άτομα με αναπηρία</a:t>
            </a:r>
          </a:p>
        </p:txBody>
      </p:sp>
      <p:sp>
        <p:nvSpPr>
          <p:cNvPr id="2" name="TextBox 1">
            <a:extLst>
              <a:ext uri="{FF2B5EF4-FFF2-40B4-BE49-F238E27FC236}">
                <a16:creationId xmlns:a16="http://schemas.microsoft.com/office/drawing/2014/main" id="{F49AAE1A-AFC4-31D7-5B3E-67F467D8206D}"/>
              </a:ext>
            </a:extLst>
          </p:cNvPr>
          <p:cNvSpPr txBox="1"/>
          <p:nvPr/>
        </p:nvSpPr>
        <p:spPr>
          <a:xfrm>
            <a:off x="532503" y="1689303"/>
            <a:ext cx="6213437" cy="4478149"/>
          </a:xfrm>
          <a:prstGeom prst="rect">
            <a:avLst/>
          </a:prstGeom>
          <a:noFill/>
        </p:spPr>
        <p:txBody>
          <a:bodyPr wrap="square">
            <a:spAutoFit/>
          </a:bodyPr>
          <a:lstStyle/>
          <a:p>
            <a:pPr algn="just"/>
            <a:r>
              <a:rPr lang="el-GR" sz="1600" dirty="0">
                <a:solidFill>
                  <a:srgbClr val="2A62DD"/>
                </a:solidFill>
                <a:ea typeface="Calibri" panose="020F0502020204030204" pitchFamily="34" charset="0"/>
                <a:cs typeface="Times New Roman" panose="02020603050405020304" pitchFamily="18" charset="0"/>
              </a:rPr>
              <a:t>ΚΑΡΤΑ ΑΝΑΠΗΡΙΑΣ</a:t>
            </a:r>
          </a:p>
          <a:p>
            <a:pPr algn="just"/>
            <a:endParaRPr lang="el-GR" sz="1600" b="1" dirty="0">
              <a:ea typeface="Calibri" panose="020F0502020204030204" pitchFamily="34" charset="0"/>
              <a:cs typeface="Times New Roman" panose="02020603050405020304" pitchFamily="18" charset="0"/>
            </a:endParaRPr>
          </a:p>
          <a:p>
            <a:pPr algn="just"/>
            <a:endParaRPr lang="el-GR" sz="1600" dirty="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l-GR" sz="1600" dirty="0">
                <a:ea typeface="Calibri" panose="020F0502020204030204" pitchFamily="34" charset="0"/>
                <a:cs typeface="Times New Roman" panose="02020603050405020304" pitchFamily="18" charset="0"/>
              </a:rPr>
              <a:t>Η πλαστική Κάρτα Αναπηρίας εκδίδεται </a:t>
            </a:r>
            <a:r>
              <a:rPr lang="el-GR" sz="1600" dirty="0">
                <a:solidFill>
                  <a:srgbClr val="2A62DD"/>
                </a:solidFill>
                <a:ea typeface="Calibri" panose="020F0502020204030204" pitchFamily="34" charset="0"/>
                <a:cs typeface="Times New Roman" panose="02020603050405020304" pitchFamily="18" charset="0"/>
              </a:rPr>
              <a:t>για πρώτη φορά στην Ελλάδα </a:t>
            </a:r>
            <a:r>
              <a:rPr lang="el-GR" sz="1600" dirty="0">
                <a:ea typeface="Calibri" panose="020F0502020204030204" pitchFamily="34" charset="0"/>
                <a:cs typeface="Times New Roman" panose="02020603050405020304" pitchFamily="18" charset="0"/>
              </a:rPr>
              <a:t>και αποστέλλεται </a:t>
            </a:r>
            <a:r>
              <a:rPr lang="el-GR" sz="1600" dirty="0">
                <a:solidFill>
                  <a:srgbClr val="2A62DD"/>
                </a:solidFill>
                <a:ea typeface="Calibri" panose="020F0502020204030204" pitchFamily="34" charset="0"/>
                <a:cs typeface="Times New Roman" panose="02020603050405020304" pitchFamily="18" charset="0"/>
              </a:rPr>
              <a:t>στη διεύθυνση που δηλώνει ο δικαιούχος. </a:t>
            </a:r>
            <a:r>
              <a:rPr lang="el-GR" sz="1600" dirty="0">
                <a:ea typeface="Calibri" panose="020F0502020204030204" pitchFamily="34" charset="0"/>
                <a:cs typeface="Times New Roman" panose="02020603050405020304" pitchFamily="18" charset="0"/>
              </a:rPr>
              <a:t>Στη συνέχεια ενεργοποιείται από τον κάτοχό της με τη χρήση κωδικού που θα λάβει στο κινητό του τηλέφωνο.</a:t>
            </a:r>
          </a:p>
          <a:p>
            <a:pPr marL="285750" indent="-285750" algn="just">
              <a:buFont typeface="Arial" panose="020B0604020202020204" pitchFamily="34" charset="0"/>
              <a:buChar char="•"/>
            </a:pPr>
            <a:endParaRPr lang="el-GR" sz="1600" dirty="0">
              <a:ea typeface="Calibri" panose="020F0502020204030204" pitchFamily="34" charset="0"/>
              <a:cs typeface="Times New Roman" panose="02020603050405020304" pitchFamily="18" charset="0"/>
              <a:sym typeface="Calibri"/>
            </a:endParaRPr>
          </a:p>
          <a:p>
            <a:pPr marL="285750" indent="-285750" algn="just">
              <a:buFont typeface="Arial" panose="020B0604020202020204" pitchFamily="34" charset="0"/>
              <a:buChar char="•"/>
            </a:pPr>
            <a:r>
              <a:rPr lang="el-GR" sz="1600" dirty="0">
                <a:ea typeface="Calibri" panose="020F0502020204030204" pitchFamily="34" charset="0"/>
                <a:cs typeface="Times New Roman" panose="02020603050405020304" pitchFamily="18" charset="0"/>
                <a:sym typeface="Calibri"/>
              </a:rPr>
              <a:t>Έχουν εκτυπωθεί πάνω από </a:t>
            </a:r>
            <a:r>
              <a:rPr lang="el-GR" sz="1600" dirty="0">
                <a:solidFill>
                  <a:srgbClr val="2A62DD"/>
                </a:solidFill>
                <a:ea typeface="Calibri" panose="020F0502020204030204" pitchFamily="34" charset="0"/>
                <a:cs typeface="Times New Roman" panose="02020603050405020304" pitchFamily="18" charset="0"/>
                <a:sym typeface="Calibri"/>
              </a:rPr>
              <a:t>120.000 κάρτες.</a:t>
            </a:r>
          </a:p>
          <a:p>
            <a:pPr marL="285750" indent="-285750" algn="just">
              <a:buFont typeface="Arial" panose="020B0604020202020204" pitchFamily="34" charset="0"/>
              <a:buChar char="•"/>
            </a:pPr>
            <a:endParaRPr lang="el-GR" sz="1600" dirty="0">
              <a:solidFill>
                <a:srgbClr val="0070C0"/>
              </a:solidFill>
              <a:ea typeface="Calibri" panose="020F0502020204030204" pitchFamily="34" charset="0"/>
              <a:cs typeface="Times New Roman" panose="02020603050405020304" pitchFamily="18" charset="0"/>
              <a:sym typeface="Calibri"/>
            </a:endParaRPr>
          </a:p>
          <a:p>
            <a:pPr marL="285750" indent="-285750" algn="just">
              <a:buFont typeface="Arial" panose="020B0604020202020204" pitchFamily="34" charset="0"/>
              <a:buChar char="•"/>
            </a:pPr>
            <a:r>
              <a:rPr lang="el-GR" sz="1600" dirty="0">
                <a:ea typeface="Calibri" panose="020F0502020204030204" pitchFamily="34" charset="0"/>
                <a:cs typeface="Times New Roman" panose="02020603050405020304" pitchFamily="18" charset="0"/>
                <a:sym typeface="Calibri"/>
              </a:rPr>
              <a:t>Με την επίδειξη της Κάρτας Αναπηρίας παρέχεται </a:t>
            </a:r>
            <a:r>
              <a:rPr lang="el-GR" sz="1600" dirty="0">
                <a:solidFill>
                  <a:srgbClr val="2A62DD"/>
                </a:solidFill>
                <a:ea typeface="Calibri" panose="020F0502020204030204" pitchFamily="34" charset="0"/>
                <a:cs typeface="Times New Roman" panose="02020603050405020304" pitchFamily="18" charset="0"/>
                <a:sym typeface="Calibri"/>
              </a:rPr>
              <a:t>προτεραιότητα</a:t>
            </a:r>
            <a:r>
              <a:rPr lang="el-GR" sz="1600" dirty="0">
                <a:ea typeface="Calibri" panose="020F0502020204030204" pitchFamily="34" charset="0"/>
                <a:cs typeface="Times New Roman" panose="02020603050405020304" pitchFamily="18" charset="0"/>
                <a:sym typeface="Calibri"/>
              </a:rPr>
              <a:t> στις υπηρεσίες εξυπηρέτησης κοινού, δυνατότητα χρήσης της ως </a:t>
            </a:r>
            <a:r>
              <a:rPr lang="el-GR" sz="1600" dirty="0">
                <a:solidFill>
                  <a:srgbClr val="2A62DD"/>
                </a:solidFill>
                <a:ea typeface="Calibri" panose="020F0502020204030204" pitchFamily="34" charset="0"/>
                <a:cs typeface="Times New Roman" panose="02020603050405020304" pitchFamily="18" charset="0"/>
                <a:sym typeface="Calibri"/>
              </a:rPr>
              <a:t>δικαιολογητικού</a:t>
            </a:r>
            <a:r>
              <a:rPr lang="el-GR" sz="1600" dirty="0">
                <a:solidFill>
                  <a:srgbClr val="0070C0"/>
                </a:solidFill>
                <a:ea typeface="Calibri" panose="020F0502020204030204" pitchFamily="34" charset="0"/>
                <a:cs typeface="Times New Roman" panose="02020603050405020304" pitchFamily="18" charset="0"/>
                <a:sym typeface="Calibri"/>
              </a:rPr>
              <a:t> </a:t>
            </a:r>
            <a:r>
              <a:rPr lang="el-GR" sz="1600" dirty="0">
                <a:ea typeface="Calibri" panose="020F0502020204030204" pitchFamily="34" charset="0"/>
                <a:cs typeface="Times New Roman" panose="02020603050405020304" pitchFamily="18" charset="0"/>
                <a:sym typeface="Calibri"/>
              </a:rPr>
              <a:t>αντί της πιστοποίησης αναπηρίας, </a:t>
            </a:r>
            <a:r>
              <a:rPr lang="el-GR" sz="1600" dirty="0">
                <a:solidFill>
                  <a:srgbClr val="2A62DD"/>
                </a:solidFill>
                <a:ea typeface="Calibri" panose="020F0502020204030204" pitchFamily="34" charset="0"/>
                <a:cs typeface="Times New Roman" panose="02020603050405020304" pitchFamily="18" charset="0"/>
                <a:sym typeface="Calibri"/>
              </a:rPr>
              <a:t>δωρεάν είσοδος σε μουσεία και αρχαιολογικούς χώρους, καθώς και δωρεάν μετακίνηση στα μέσα του ΟΑΣΑ, του ΟΑΣΘ και στα αστικά ΚΤΕΛ.</a:t>
            </a:r>
            <a:endParaRPr lang="el-GR" sz="1600" dirty="0">
              <a:solidFill>
                <a:srgbClr val="2A62DD"/>
              </a:solidFill>
              <a:ea typeface="Calibri" panose="020F0502020204030204" pitchFamily="34" charset="0"/>
              <a:cs typeface="Times New Roman" panose="02020603050405020304" pitchFamily="18" charset="0"/>
            </a:endParaRPr>
          </a:p>
          <a:p>
            <a:pPr lvl="0"/>
            <a:endParaRPr lang="el-GR" sz="1500" b="1" dirty="0">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endParaRPr lang="el-GR" sz="1500" b="1" dirty="0">
              <a:latin typeface="+mj-lt"/>
              <a:ea typeface="Calibri" panose="020F0502020204030204" pitchFamily="34" charset="0"/>
              <a:cs typeface="Times New Roman" panose="02020603050405020304" pitchFamily="18" charset="0"/>
            </a:endParaRPr>
          </a:p>
          <a:p>
            <a:pPr lvl="0"/>
            <a:endParaRPr lang="el-GR" sz="1500" b="1" dirty="0">
              <a:effectLst/>
              <a:latin typeface="PF Bague Sans Pro Medium" panose="02000503000000020003" pitchFamily="2" charset="0"/>
              <a:ea typeface="Calibri" panose="020F0502020204030204" pitchFamily="34" charset="0"/>
              <a:cs typeface="Times New Roman" panose="02020603050405020304" pitchFamily="18" charset="0"/>
            </a:endParaRPr>
          </a:p>
        </p:txBody>
      </p:sp>
      <p:sp>
        <p:nvSpPr>
          <p:cNvPr id="3" name="Ορθογώνιο 2">
            <a:extLst>
              <a:ext uri="{FF2B5EF4-FFF2-40B4-BE49-F238E27FC236}">
                <a16:creationId xmlns:a16="http://schemas.microsoft.com/office/drawing/2014/main" id="{DFED85DB-AC8E-98B0-60AB-406DA1C7FA30}"/>
              </a:ext>
            </a:extLst>
          </p:cNvPr>
          <p:cNvSpPr/>
          <p:nvPr/>
        </p:nvSpPr>
        <p:spPr>
          <a:xfrm>
            <a:off x="0" y="2499360"/>
            <a:ext cx="152400" cy="1859280"/>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pic>
        <p:nvPicPr>
          <p:cNvPr id="13" name="Google Shape;255;p28" descr="C:\Users\loutr\Desktop\ΠΛΑΣΤΙΚΗ (1).png">
            <a:extLst>
              <a:ext uri="{FF2B5EF4-FFF2-40B4-BE49-F238E27FC236}">
                <a16:creationId xmlns:a16="http://schemas.microsoft.com/office/drawing/2014/main" id="{8DCB9926-7914-4215-9EA1-C7ABC3220F2A}"/>
              </a:ext>
            </a:extLst>
          </p:cNvPr>
          <p:cNvPicPr preferRelativeResize="0"/>
          <p:nvPr/>
        </p:nvPicPr>
        <p:blipFill rotWithShape="1">
          <a:blip r:embed="rId3">
            <a:alphaModFix/>
          </a:blip>
          <a:srcRect/>
          <a:stretch/>
        </p:blipFill>
        <p:spPr>
          <a:xfrm>
            <a:off x="7128566" y="0"/>
            <a:ext cx="5063434" cy="6858001"/>
          </a:xfrm>
          <a:prstGeom prst="rect">
            <a:avLst/>
          </a:prstGeom>
          <a:solidFill>
            <a:schemeClr val="accent5">
              <a:lumMod val="60000"/>
              <a:lumOff val="40000"/>
            </a:schemeClr>
          </a:solidFill>
          <a:ln>
            <a:noFill/>
          </a:ln>
        </p:spPr>
      </p:pic>
    </p:spTree>
    <p:extLst>
      <p:ext uri="{BB962C8B-B14F-4D97-AF65-F5344CB8AC3E}">
        <p14:creationId xmlns:p14="http://schemas.microsoft.com/office/powerpoint/2010/main" val="1721255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B7F99-958F-DDD4-F248-1CE7B55DE819}"/>
            </a:ext>
          </a:extLst>
        </p:cNvPr>
        <p:cNvGrpSpPr/>
        <p:nvPr/>
      </p:nvGrpSpPr>
      <p:grpSpPr>
        <a:xfrm>
          <a:off x="0" y="0"/>
          <a:ext cx="0" cy="0"/>
          <a:chOff x="0" y="0"/>
          <a:chExt cx="0" cy="0"/>
        </a:xfrm>
      </p:grpSpPr>
      <p:sp>
        <p:nvSpPr>
          <p:cNvPr id="38" name="Θέση αριθμού διαφάνειας 37">
            <a:extLst>
              <a:ext uri="{FF2B5EF4-FFF2-40B4-BE49-F238E27FC236}">
                <a16:creationId xmlns:a16="http://schemas.microsoft.com/office/drawing/2014/main" id="{08C07CFC-74E5-E589-5210-706EDF415661}"/>
              </a:ext>
            </a:extLst>
          </p:cNvPr>
          <p:cNvSpPr>
            <a:spLocks noGrp="1"/>
          </p:cNvSpPr>
          <p:nvPr>
            <p:ph type="sldNum" sz="quarter" idx="12"/>
          </p:nvPr>
        </p:nvSpPr>
        <p:spPr/>
        <p:txBody>
          <a:bodyPr/>
          <a:lstStyle/>
          <a:p>
            <a:fld id="{5394CB1E-60E3-2B49-A9B4-3874959294BF}" type="slidenum">
              <a:rPr lang="el-GR" smtClean="0"/>
              <a:pPr/>
              <a:t>24</a:t>
            </a:fld>
            <a:endParaRPr lang="el-GR" dirty="0"/>
          </a:p>
        </p:txBody>
      </p:sp>
      <p:sp>
        <p:nvSpPr>
          <p:cNvPr id="7" name="TextBox 17">
            <a:extLst>
              <a:ext uri="{FF2B5EF4-FFF2-40B4-BE49-F238E27FC236}">
                <a16:creationId xmlns:a16="http://schemas.microsoft.com/office/drawing/2014/main" id="{ACB0B02E-D850-8898-1780-03406EA92947}"/>
              </a:ext>
            </a:extLst>
          </p:cNvPr>
          <p:cNvSpPr txBox="1">
            <a:spLocks noChangeArrowheads="1"/>
          </p:cNvSpPr>
          <p:nvPr/>
        </p:nvSpPr>
        <p:spPr bwMode="auto">
          <a:xfrm>
            <a:off x="532503" y="381000"/>
            <a:ext cx="6213436" cy="707886"/>
          </a:xfrm>
          <a:prstGeom prst="rect">
            <a:avLst/>
          </a:prstGeom>
          <a:solidFill>
            <a:srgbClr val="7030A0"/>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None/>
            </a:pPr>
            <a:r>
              <a:rPr lang="el-GR" altLang="el-GR" sz="2000" b="1" dirty="0">
                <a:solidFill>
                  <a:schemeClr val="bg1"/>
                </a:solidFill>
              </a:rPr>
              <a:t>Υπουργείου Κοινωνικής Συνοχής και Οικογένειας: </a:t>
            </a:r>
          </a:p>
          <a:p>
            <a:pPr algn="just">
              <a:lnSpc>
                <a:spcPct val="100000"/>
              </a:lnSpc>
              <a:spcBef>
                <a:spcPct val="0"/>
              </a:spcBef>
              <a:buNone/>
            </a:pPr>
            <a:r>
              <a:rPr lang="el-GR" altLang="el-GR" sz="2000" dirty="0">
                <a:solidFill>
                  <a:schemeClr val="bg1"/>
                </a:solidFill>
              </a:rPr>
              <a:t>Υλοποιημένες δράσεις για τα άτομα με αναπηρία</a:t>
            </a:r>
          </a:p>
        </p:txBody>
      </p:sp>
      <p:sp>
        <p:nvSpPr>
          <p:cNvPr id="3" name="Ορθογώνιο 2">
            <a:extLst>
              <a:ext uri="{FF2B5EF4-FFF2-40B4-BE49-F238E27FC236}">
                <a16:creationId xmlns:a16="http://schemas.microsoft.com/office/drawing/2014/main" id="{DFED85DB-AC8E-98B0-60AB-406DA1C7FA30}"/>
              </a:ext>
            </a:extLst>
          </p:cNvPr>
          <p:cNvSpPr/>
          <p:nvPr/>
        </p:nvSpPr>
        <p:spPr>
          <a:xfrm>
            <a:off x="0" y="2499360"/>
            <a:ext cx="152400" cy="1859280"/>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pic>
        <p:nvPicPr>
          <p:cNvPr id="9" name="Google Shape;268;p29" descr="C:\Users\loutr\Desktop\ΠΛΑΣΤΙΚΗ (2).png">
            <a:extLst>
              <a:ext uri="{FF2B5EF4-FFF2-40B4-BE49-F238E27FC236}">
                <a16:creationId xmlns:a16="http://schemas.microsoft.com/office/drawing/2014/main" id="{0AEDD906-6D3B-49F6-BD80-38E472EA7D62}"/>
              </a:ext>
            </a:extLst>
          </p:cNvPr>
          <p:cNvPicPr preferRelativeResize="0"/>
          <p:nvPr/>
        </p:nvPicPr>
        <p:blipFill rotWithShape="1">
          <a:blip r:embed="rId3">
            <a:alphaModFix/>
          </a:blip>
          <a:srcRect/>
          <a:stretch/>
        </p:blipFill>
        <p:spPr>
          <a:xfrm>
            <a:off x="7126042" y="0"/>
            <a:ext cx="5065958" cy="6858001"/>
          </a:xfrm>
          <a:prstGeom prst="rect">
            <a:avLst/>
          </a:prstGeom>
          <a:solidFill>
            <a:schemeClr val="accent1">
              <a:lumMod val="40000"/>
              <a:lumOff val="60000"/>
            </a:schemeClr>
          </a:solidFill>
          <a:ln>
            <a:noFill/>
          </a:ln>
        </p:spPr>
      </p:pic>
      <p:sp>
        <p:nvSpPr>
          <p:cNvPr id="5" name="TextBox 4">
            <a:extLst>
              <a:ext uri="{FF2B5EF4-FFF2-40B4-BE49-F238E27FC236}">
                <a16:creationId xmlns:a16="http://schemas.microsoft.com/office/drawing/2014/main" id="{C17F2271-E619-6463-BB23-65CE6671CF8C}"/>
              </a:ext>
            </a:extLst>
          </p:cNvPr>
          <p:cNvSpPr txBox="1"/>
          <p:nvPr/>
        </p:nvSpPr>
        <p:spPr>
          <a:xfrm>
            <a:off x="590419" y="1444853"/>
            <a:ext cx="6097604" cy="4031873"/>
          </a:xfrm>
          <a:prstGeom prst="rect">
            <a:avLst/>
          </a:prstGeom>
          <a:noFill/>
        </p:spPr>
        <p:txBody>
          <a:bodyPr wrap="square">
            <a:spAutoFit/>
          </a:bodyPr>
          <a:lstStyle/>
          <a:p>
            <a:r>
              <a:rPr lang="el-GR" sz="1600" dirty="0">
                <a:solidFill>
                  <a:srgbClr val="2A62DD"/>
                </a:solidFill>
              </a:rPr>
              <a:t>ΠΡΟΣΒΑΣΙΜΟΤΗΤΑ ΚΑΤ’ ΟΙΚΟΝ</a:t>
            </a:r>
          </a:p>
          <a:p>
            <a:pPr marL="285750" indent="-285750">
              <a:buFont typeface="Arial" panose="020B0604020202020204" pitchFamily="34" charset="0"/>
              <a:buChar char="•"/>
            </a:pPr>
            <a:endParaRPr lang="el-GR" sz="1600" dirty="0"/>
          </a:p>
          <a:p>
            <a:pPr marL="285750" indent="-285750">
              <a:buFont typeface="Arial" panose="020B0604020202020204" pitchFamily="34" charset="0"/>
              <a:buChar char="•"/>
            </a:pPr>
            <a:r>
              <a:rPr lang="el-GR" sz="1600" dirty="0"/>
              <a:t>Το πρόγραμμα επιδοτεί έως </a:t>
            </a:r>
            <a:r>
              <a:rPr lang="el-GR" sz="1600" dirty="0">
                <a:solidFill>
                  <a:srgbClr val="2A62DD"/>
                </a:solidFill>
                <a:ea typeface="Calibri" panose="020F0502020204030204" pitchFamily="34" charset="0"/>
                <a:cs typeface="Times New Roman" panose="02020603050405020304" pitchFamily="18" charset="0"/>
              </a:rPr>
              <a:t>€12.000 </a:t>
            </a:r>
            <a:r>
              <a:rPr lang="el-GR" sz="1600" dirty="0"/>
              <a:t>για παρεμβάσεις κινητικής αναπηρίας, έως </a:t>
            </a:r>
            <a:r>
              <a:rPr lang="el-GR" sz="1600" dirty="0">
                <a:solidFill>
                  <a:srgbClr val="2A62DD"/>
                </a:solidFill>
                <a:ea typeface="Calibri" panose="020F0502020204030204" pitchFamily="34" charset="0"/>
                <a:cs typeface="Times New Roman" panose="02020603050405020304" pitchFamily="18" charset="0"/>
              </a:rPr>
              <a:t>€5.000 </a:t>
            </a:r>
            <a:r>
              <a:rPr lang="el-GR" sz="1600" dirty="0"/>
              <a:t>για αισθητηριακής και έως </a:t>
            </a:r>
            <a:r>
              <a:rPr lang="el-GR" sz="1600" dirty="0">
                <a:solidFill>
                  <a:srgbClr val="2A62DD"/>
                </a:solidFill>
                <a:ea typeface="Calibri" panose="020F0502020204030204" pitchFamily="34" charset="0"/>
                <a:cs typeface="Times New Roman" panose="02020603050405020304" pitchFamily="18" charset="0"/>
              </a:rPr>
              <a:t>€14.500 για συνδυασμό των δύο παρεμβάσεων στα σπίτια τους.</a:t>
            </a:r>
          </a:p>
          <a:p>
            <a:pPr marL="285750" indent="-285750">
              <a:buFont typeface="Arial" panose="020B0604020202020204" pitchFamily="34" charset="0"/>
              <a:buChar char="•"/>
            </a:pPr>
            <a:endParaRPr lang="el-GR" sz="1600" dirty="0"/>
          </a:p>
          <a:p>
            <a:pPr marL="285750" indent="-285750">
              <a:buFont typeface="Arial" panose="020B0604020202020204" pitchFamily="34" charset="0"/>
              <a:buChar char="•"/>
            </a:pPr>
            <a:r>
              <a:rPr lang="el-GR" sz="1600" dirty="0"/>
              <a:t>Έχουν εγκριθεί </a:t>
            </a:r>
            <a:r>
              <a:rPr lang="el-GR" sz="1600" dirty="0">
                <a:solidFill>
                  <a:srgbClr val="2A62DD"/>
                </a:solidFill>
                <a:ea typeface="Calibri" panose="020F0502020204030204" pitchFamily="34" charset="0"/>
                <a:cs typeface="Times New Roman" panose="02020603050405020304" pitchFamily="18" charset="0"/>
              </a:rPr>
              <a:t>2.000 ωφελούμενοι </a:t>
            </a:r>
            <a:r>
              <a:rPr lang="el-GR" sz="1600" dirty="0"/>
              <a:t>για να ξεκινήσουν τις παρεμβάσεις</a:t>
            </a:r>
          </a:p>
          <a:p>
            <a:pPr marL="285750" indent="-285750">
              <a:buFont typeface="Arial" panose="020B0604020202020204" pitchFamily="34" charset="0"/>
              <a:buChar char="•"/>
            </a:pPr>
            <a:endParaRPr lang="el-GR" sz="1600" dirty="0"/>
          </a:p>
          <a:p>
            <a:pPr marL="285750" indent="-285750">
              <a:buFont typeface="Arial" panose="020B0604020202020204" pitchFamily="34" charset="0"/>
              <a:buChar char="•"/>
            </a:pPr>
            <a:r>
              <a:rPr lang="el-GR" sz="1600" dirty="0"/>
              <a:t>Περισσότεροι από </a:t>
            </a:r>
            <a:r>
              <a:rPr lang="el-GR" sz="1600" dirty="0">
                <a:solidFill>
                  <a:srgbClr val="2A62DD"/>
                </a:solidFill>
                <a:ea typeface="Calibri" panose="020F0502020204030204" pitchFamily="34" charset="0"/>
                <a:cs typeface="Times New Roman" panose="02020603050405020304" pitchFamily="18" charset="0"/>
              </a:rPr>
              <a:t>500 τις έχουν ολοκληρώσει.</a:t>
            </a:r>
          </a:p>
          <a:p>
            <a:pPr marL="285750" indent="-285750">
              <a:buFont typeface="Arial" panose="020B0604020202020204" pitchFamily="34" charset="0"/>
              <a:buChar char="•"/>
            </a:pPr>
            <a:endParaRPr lang="el-GR" sz="1600" dirty="0"/>
          </a:p>
          <a:p>
            <a:pPr marL="285750" indent="-285750">
              <a:buFont typeface="Arial" panose="020B0604020202020204" pitchFamily="34" charset="0"/>
              <a:buChar char="•"/>
            </a:pPr>
            <a:r>
              <a:rPr lang="el-GR" sz="1600" dirty="0">
                <a:solidFill>
                  <a:srgbClr val="2A62DD"/>
                </a:solidFill>
                <a:ea typeface="Calibri" panose="020F0502020204030204" pitchFamily="34" charset="0"/>
                <a:cs typeface="Times New Roman" panose="02020603050405020304" pitchFamily="18" charset="0"/>
              </a:rPr>
              <a:t>1.700 δικαιούχοι </a:t>
            </a:r>
            <a:r>
              <a:rPr lang="el-GR" sz="1600" dirty="0"/>
              <a:t>εισέπραξαν την προκαταβολή που αντιστοιχεί στο 50% της επιχορήγησης (έως €7.250) και πραγματοποιούν εργασίες.</a:t>
            </a:r>
          </a:p>
          <a:p>
            <a:pPr marL="285750" indent="-285750">
              <a:buFont typeface="Arial" panose="020B0604020202020204" pitchFamily="34" charset="0"/>
              <a:buChar char="•"/>
            </a:pPr>
            <a:endParaRPr lang="el-GR" sz="1600" dirty="0"/>
          </a:p>
          <a:p>
            <a:pPr marL="285750" indent="-285750">
              <a:buFont typeface="Arial" panose="020B0604020202020204" pitchFamily="34" charset="0"/>
              <a:buChar char="•"/>
            </a:pPr>
            <a:r>
              <a:rPr lang="el-GR" sz="1600" dirty="0"/>
              <a:t>Απλουστεύσαμε τις διαδικασίες, μειώνοντας τα απαιτούμενα δικαιολογητικά ώστε να διευκολυνθούν οι δικαιούχοι.</a:t>
            </a:r>
          </a:p>
        </p:txBody>
      </p:sp>
    </p:spTree>
    <p:extLst>
      <p:ext uri="{BB962C8B-B14F-4D97-AF65-F5344CB8AC3E}">
        <p14:creationId xmlns:p14="http://schemas.microsoft.com/office/powerpoint/2010/main" val="1817293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B7F99-958F-DDD4-F248-1CE7B55DE819}"/>
            </a:ext>
          </a:extLst>
        </p:cNvPr>
        <p:cNvGrpSpPr/>
        <p:nvPr/>
      </p:nvGrpSpPr>
      <p:grpSpPr>
        <a:xfrm>
          <a:off x="0" y="0"/>
          <a:ext cx="0" cy="0"/>
          <a:chOff x="0" y="0"/>
          <a:chExt cx="0" cy="0"/>
        </a:xfrm>
      </p:grpSpPr>
      <p:sp>
        <p:nvSpPr>
          <p:cNvPr id="38" name="Θέση αριθμού διαφάνειας 37">
            <a:extLst>
              <a:ext uri="{FF2B5EF4-FFF2-40B4-BE49-F238E27FC236}">
                <a16:creationId xmlns:a16="http://schemas.microsoft.com/office/drawing/2014/main" id="{08C07CFC-74E5-E589-5210-706EDF415661}"/>
              </a:ext>
            </a:extLst>
          </p:cNvPr>
          <p:cNvSpPr>
            <a:spLocks noGrp="1"/>
          </p:cNvSpPr>
          <p:nvPr>
            <p:ph type="sldNum" sz="quarter" idx="12"/>
          </p:nvPr>
        </p:nvSpPr>
        <p:spPr/>
        <p:txBody>
          <a:bodyPr/>
          <a:lstStyle/>
          <a:p>
            <a:fld id="{5394CB1E-60E3-2B49-A9B4-3874959294BF}" type="slidenum">
              <a:rPr lang="el-GR" smtClean="0"/>
              <a:pPr/>
              <a:t>25</a:t>
            </a:fld>
            <a:endParaRPr lang="el-GR" dirty="0"/>
          </a:p>
        </p:txBody>
      </p:sp>
      <p:sp>
        <p:nvSpPr>
          <p:cNvPr id="7" name="TextBox 17">
            <a:extLst>
              <a:ext uri="{FF2B5EF4-FFF2-40B4-BE49-F238E27FC236}">
                <a16:creationId xmlns:a16="http://schemas.microsoft.com/office/drawing/2014/main" id="{ACB0B02E-D850-8898-1780-03406EA92947}"/>
              </a:ext>
            </a:extLst>
          </p:cNvPr>
          <p:cNvSpPr txBox="1">
            <a:spLocks noChangeArrowheads="1"/>
          </p:cNvSpPr>
          <p:nvPr/>
        </p:nvSpPr>
        <p:spPr bwMode="auto">
          <a:xfrm>
            <a:off x="532503" y="406401"/>
            <a:ext cx="6213436" cy="707886"/>
          </a:xfrm>
          <a:prstGeom prst="rect">
            <a:avLst/>
          </a:prstGeom>
          <a:solidFill>
            <a:srgbClr val="7030A0"/>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None/>
            </a:pPr>
            <a:r>
              <a:rPr lang="el-GR" altLang="el-GR" sz="2000" b="1" dirty="0">
                <a:solidFill>
                  <a:schemeClr val="bg1"/>
                </a:solidFill>
              </a:rPr>
              <a:t>Υπουργείου Κοινωνικής Συνοχής και Οικογένειας: </a:t>
            </a:r>
          </a:p>
          <a:p>
            <a:pPr algn="just">
              <a:lnSpc>
                <a:spcPct val="100000"/>
              </a:lnSpc>
              <a:spcBef>
                <a:spcPct val="0"/>
              </a:spcBef>
              <a:buNone/>
            </a:pPr>
            <a:r>
              <a:rPr lang="el-GR" altLang="el-GR" sz="2000" dirty="0">
                <a:solidFill>
                  <a:schemeClr val="bg1"/>
                </a:solidFill>
              </a:rPr>
              <a:t>Υλοποιημένες δράσεις για τα άτομα με αναπηρία</a:t>
            </a:r>
          </a:p>
        </p:txBody>
      </p:sp>
      <p:sp>
        <p:nvSpPr>
          <p:cNvPr id="3" name="Ορθογώνιο 2">
            <a:extLst>
              <a:ext uri="{FF2B5EF4-FFF2-40B4-BE49-F238E27FC236}">
                <a16:creationId xmlns:a16="http://schemas.microsoft.com/office/drawing/2014/main" id="{DFED85DB-AC8E-98B0-60AB-406DA1C7FA30}"/>
              </a:ext>
            </a:extLst>
          </p:cNvPr>
          <p:cNvSpPr/>
          <p:nvPr/>
        </p:nvSpPr>
        <p:spPr>
          <a:xfrm>
            <a:off x="0" y="2499360"/>
            <a:ext cx="152400" cy="1859280"/>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pic>
        <p:nvPicPr>
          <p:cNvPr id="8" name="Google Shape;284;p30" descr="C:\Users\loutr\Desktop\ΠΛΑΣΤΙΚΗ (3).png">
            <a:extLst>
              <a:ext uri="{FF2B5EF4-FFF2-40B4-BE49-F238E27FC236}">
                <a16:creationId xmlns:a16="http://schemas.microsoft.com/office/drawing/2014/main" id="{FAD401D7-7506-425F-BAB1-3D6EA2DCDB76}"/>
              </a:ext>
            </a:extLst>
          </p:cNvPr>
          <p:cNvPicPr preferRelativeResize="0"/>
          <p:nvPr/>
        </p:nvPicPr>
        <p:blipFill rotWithShape="1">
          <a:blip r:embed="rId3">
            <a:alphaModFix/>
          </a:blip>
          <a:srcRect/>
          <a:stretch/>
        </p:blipFill>
        <p:spPr>
          <a:xfrm>
            <a:off x="7222067" y="0"/>
            <a:ext cx="4969933" cy="6858000"/>
          </a:xfrm>
          <a:prstGeom prst="rect">
            <a:avLst/>
          </a:prstGeom>
          <a:solidFill>
            <a:schemeClr val="tx2">
              <a:lumMod val="60000"/>
              <a:lumOff val="40000"/>
            </a:schemeClr>
          </a:solidFill>
          <a:ln>
            <a:noFill/>
          </a:ln>
        </p:spPr>
      </p:pic>
      <p:sp>
        <p:nvSpPr>
          <p:cNvPr id="5" name="TextBox 4">
            <a:extLst>
              <a:ext uri="{FF2B5EF4-FFF2-40B4-BE49-F238E27FC236}">
                <a16:creationId xmlns:a16="http://schemas.microsoft.com/office/drawing/2014/main" id="{5375B971-B39E-5BC9-92DA-B2D3CA2DC6C4}"/>
              </a:ext>
            </a:extLst>
          </p:cNvPr>
          <p:cNvSpPr txBox="1"/>
          <p:nvPr/>
        </p:nvSpPr>
        <p:spPr>
          <a:xfrm>
            <a:off x="454794" y="1605424"/>
            <a:ext cx="6291145" cy="3293209"/>
          </a:xfrm>
          <a:prstGeom prst="rect">
            <a:avLst/>
          </a:prstGeom>
          <a:noFill/>
        </p:spPr>
        <p:txBody>
          <a:bodyPr wrap="square">
            <a:spAutoFit/>
          </a:bodyPr>
          <a:lstStyle/>
          <a:p>
            <a:r>
              <a:rPr lang="el-GR" sz="1600" dirty="0">
                <a:solidFill>
                  <a:srgbClr val="2A62DD"/>
                </a:solidFill>
              </a:rPr>
              <a:t>ΠΡΟΣΩΠΙΚΟΣ ΒΟΗΘΟΣ</a:t>
            </a:r>
          </a:p>
          <a:p>
            <a:endParaRPr lang="el-GR" sz="1600" dirty="0"/>
          </a:p>
          <a:p>
            <a:endParaRPr lang="el-GR" sz="1600" dirty="0"/>
          </a:p>
          <a:p>
            <a:pPr marL="285750" indent="-285750">
              <a:buFont typeface="Arial" panose="020B0604020202020204" pitchFamily="34" charset="0"/>
              <a:buChar char="•"/>
            </a:pPr>
            <a:r>
              <a:rPr lang="el-GR" sz="1600" dirty="0"/>
              <a:t>Το πρόγραμμα δίνει τη δυνατότητα σε άτομα με αναπηρία να έχουν έναν άνθρωπο που τα βοηθά στην καθημερινότητα και την κοινωνική ένταξή τους. Ο ωφελούμενος επιλέγει τον βοηθό του, ενώ το κράτος καλύπτει την αμοιβή του (έως 1.663€/μήνα).</a:t>
            </a:r>
          </a:p>
          <a:p>
            <a:pPr marL="285750" indent="-285750">
              <a:buFont typeface="Arial" panose="020B0604020202020204" pitchFamily="34" charset="0"/>
              <a:buChar char="•"/>
            </a:pPr>
            <a:endParaRPr lang="el-GR" sz="1600" dirty="0"/>
          </a:p>
          <a:p>
            <a:pPr marL="285750" indent="-285750">
              <a:buFont typeface="Arial" panose="020B0604020202020204" pitchFamily="34" charset="0"/>
              <a:buChar char="•"/>
            </a:pPr>
            <a:r>
              <a:rPr lang="el-GR" sz="1600" dirty="0"/>
              <a:t>Το πρόγραμμα αποκτά </a:t>
            </a:r>
            <a:r>
              <a:rPr lang="el-GR" sz="1600" dirty="0">
                <a:solidFill>
                  <a:srgbClr val="2A62DD"/>
                </a:solidFill>
                <a:ea typeface="Calibri" panose="020F0502020204030204" pitchFamily="34" charset="0"/>
                <a:cs typeface="Times New Roman" panose="02020603050405020304" pitchFamily="18" charset="0"/>
              </a:rPr>
              <a:t>μόνιμο χαρακτήρα </a:t>
            </a:r>
            <a:r>
              <a:rPr lang="el-GR" sz="1600" dirty="0"/>
              <a:t>έως τα τέλη. Ιουλίου</a:t>
            </a:r>
          </a:p>
          <a:p>
            <a:pPr marL="285750" indent="-285750">
              <a:buFont typeface="Arial" panose="020B0604020202020204" pitchFamily="34" charset="0"/>
              <a:buChar char="•"/>
            </a:pPr>
            <a:endParaRPr lang="el-GR" sz="1600" dirty="0"/>
          </a:p>
          <a:p>
            <a:pPr marL="285750" indent="-285750">
              <a:buFont typeface="Arial" panose="020B0604020202020204" pitchFamily="34" charset="0"/>
              <a:buChar char="•"/>
            </a:pPr>
            <a:r>
              <a:rPr lang="el-GR" sz="1600" dirty="0">
                <a:solidFill>
                  <a:srgbClr val="2A62DD"/>
                </a:solidFill>
                <a:ea typeface="Calibri" panose="020F0502020204030204" pitchFamily="34" charset="0"/>
                <a:cs typeface="Times New Roman" panose="02020603050405020304" pitchFamily="18" charset="0"/>
              </a:rPr>
              <a:t>1.792 άτομα </a:t>
            </a:r>
            <a:r>
              <a:rPr lang="el-GR" sz="1600" dirty="0"/>
              <a:t>με αναπηρία έχουν σήμερα Προσωπικό Βοηθό.</a:t>
            </a:r>
          </a:p>
          <a:p>
            <a:pPr marL="285750" indent="-285750">
              <a:buFont typeface="Arial" panose="020B0604020202020204" pitchFamily="34" charset="0"/>
              <a:buChar char="•"/>
            </a:pPr>
            <a:endParaRPr lang="el-GR" sz="1600" dirty="0"/>
          </a:p>
          <a:p>
            <a:pPr marL="285750" indent="-285750">
              <a:buFont typeface="Arial" panose="020B0604020202020204" pitchFamily="34" charset="0"/>
              <a:buChar char="•"/>
            </a:pPr>
            <a:r>
              <a:rPr lang="el-GR" sz="1600" dirty="0"/>
              <a:t>2.817 Προσωπικοί Βοηθοί έχουν απασχοληθεί συνολικά.</a:t>
            </a:r>
          </a:p>
        </p:txBody>
      </p:sp>
    </p:spTree>
    <p:extLst>
      <p:ext uri="{BB962C8B-B14F-4D97-AF65-F5344CB8AC3E}">
        <p14:creationId xmlns:p14="http://schemas.microsoft.com/office/powerpoint/2010/main" val="949519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63DF6-B025-E71B-DAAD-8255C58F69B8}"/>
            </a:ext>
          </a:extLst>
        </p:cNvPr>
        <p:cNvGrpSpPr/>
        <p:nvPr/>
      </p:nvGrpSpPr>
      <p:grpSpPr>
        <a:xfrm>
          <a:off x="0" y="0"/>
          <a:ext cx="0" cy="0"/>
          <a:chOff x="0" y="0"/>
          <a:chExt cx="0" cy="0"/>
        </a:xfrm>
      </p:grpSpPr>
      <p:sp>
        <p:nvSpPr>
          <p:cNvPr id="38" name="Θέση αριθμού διαφάνειας 37">
            <a:extLst>
              <a:ext uri="{FF2B5EF4-FFF2-40B4-BE49-F238E27FC236}">
                <a16:creationId xmlns:a16="http://schemas.microsoft.com/office/drawing/2014/main" id="{0273E01B-B439-5961-92AE-D86A486EBF90}"/>
              </a:ext>
            </a:extLst>
          </p:cNvPr>
          <p:cNvSpPr>
            <a:spLocks noGrp="1"/>
          </p:cNvSpPr>
          <p:nvPr>
            <p:ph type="sldNum" sz="quarter" idx="12"/>
          </p:nvPr>
        </p:nvSpPr>
        <p:spPr/>
        <p:txBody>
          <a:bodyPr/>
          <a:lstStyle/>
          <a:p>
            <a:fld id="{5394CB1E-60E3-2B49-A9B4-3874959294BF}" type="slidenum">
              <a:rPr lang="el-GR" smtClean="0"/>
              <a:pPr/>
              <a:t>26</a:t>
            </a:fld>
            <a:endParaRPr lang="el-GR" dirty="0"/>
          </a:p>
        </p:txBody>
      </p:sp>
      <p:sp>
        <p:nvSpPr>
          <p:cNvPr id="7" name="TextBox 17">
            <a:extLst>
              <a:ext uri="{FF2B5EF4-FFF2-40B4-BE49-F238E27FC236}">
                <a16:creationId xmlns:a16="http://schemas.microsoft.com/office/drawing/2014/main" id="{0BF03764-5843-DB5E-B82F-7332691DF1C2}"/>
              </a:ext>
            </a:extLst>
          </p:cNvPr>
          <p:cNvSpPr txBox="1">
            <a:spLocks noChangeArrowheads="1"/>
          </p:cNvSpPr>
          <p:nvPr/>
        </p:nvSpPr>
        <p:spPr bwMode="auto">
          <a:xfrm>
            <a:off x="701835" y="696002"/>
            <a:ext cx="6613365" cy="707886"/>
          </a:xfrm>
          <a:prstGeom prst="rect">
            <a:avLst/>
          </a:prstGeom>
          <a:solidFill>
            <a:srgbClr val="7030A0"/>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l-GR" altLang="el-GR" sz="2000" b="1" dirty="0">
                <a:solidFill>
                  <a:schemeClr val="bg1"/>
                </a:solidFill>
                <a:latin typeface="+mn-lt"/>
              </a:rPr>
              <a:t>9. 100% Επιδότηση για ηλεκτρικά </a:t>
            </a:r>
            <a:r>
              <a:rPr lang="el-GR" altLang="el-GR" sz="2000" b="1" dirty="0" err="1">
                <a:solidFill>
                  <a:schemeClr val="bg1"/>
                </a:solidFill>
                <a:latin typeface="+mn-lt"/>
              </a:rPr>
              <a:t>αμαξίδια</a:t>
            </a:r>
            <a:r>
              <a:rPr lang="el-GR" altLang="el-GR" sz="2000" b="1" dirty="0">
                <a:solidFill>
                  <a:schemeClr val="bg1"/>
                </a:solidFill>
                <a:latin typeface="+mn-lt"/>
              </a:rPr>
              <a:t> και </a:t>
            </a:r>
            <a:r>
              <a:rPr lang="en-US" altLang="el-GR" sz="2000" b="1" dirty="0">
                <a:solidFill>
                  <a:schemeClr val="bg1"/>
                </a:solidFill>
                <a:latin typeface="+mn-lt"/>
              </a:rPr>
              <a:t>scooters </a:t>
            </a:r>
            <a:r>
              <a:rPr lang="el-GR" altLang="el-GR" sz="2000" b="1" dirty="0">
                <a:solidFill>
                  <a:schemeClr val="bg1"/>
                </a:solidFill>
                <a:latin typeface="+mn-lt"/>
              </a:rPr>
              <a:t>ατόμων με αναπηρία (51 εκατ. €)</a:t>
            </a:r>
          </a:p>
        </p:txBody>
      </p:sp>
      <p:sp>
        <p:nvSpPr>
          <p:cNvPr id="5" name="TextBox 4">
            <a:extLst>
              <a:ext uri="{FF2B5EF4-FFF2-40B4-BE49-F238E27FC236}">
                <a16:creationId xmlns:a16="http://schemas.microsoft.com/office/drawing/2014/main" id="{B98C767B-2DCB-C98F-340C-377C27656E9B}"/>
              </a:ext>
            </a:extLst>
          </p:cNvPr>
          <p:cNvSpPr txBox="1"/>
          <p:nvPr/>
        </p:nvSpPr>
        <p:spPr>
          <a:xfrm>
            <a:off x="471639" y="1502565"/>
            <a:ext cx="6843562" cy="3785652"/>
          </a:xfrm>
          <a:prstGeom prst="rect">
            <a:avLst/>
          </a:prstGeom>
          <a:noFill/>
        </p:spPr>
        <p:txBody>
          <a:bodyPr wrap="square">
            <a:spAutoFit/>
          </a:bodyPr>
          <a:lstStyle/>
          <a:p>
            <a:pPr marL="285750" indent="-285750" algn="just">
              <a:buFont typeface="Arial" panose="020B0604020202020204" pitchFamily="34" charset="0"/>
              <a:buChar char="•"/>
            </a:pPr>
            <a:r>
              <a:rPr lang="el-GR" sz="1600" b="1" dirty="0">
                <a:ea typeface="Calibri" panose="020F0502020204030204" pitchFamily="34" charset="0"/>
                <a:cs typeface="Times New Roman" panose="02020603050405020304" pitchFamily="18" charset="0"/>
              </a:rPr>
              <a:t>Το µ</a:t>
            </a:r>
            <a:r>
              <a:rPr lang="el-GR" sz="1600" b="1" dirty="0" err="1">
                <a:ea typeface="Calibri" panose="020F0502020204030204" pitchFamily="34" charset="0"/>
                <a:cs typeface="Times New Roman" panose="02020603050405020304" pitchFamily="18" charset="0"/>
              </a:rPr>
              <a:t>έτρο</a:t>
            </a:r>
            <a:r>
              <a:rPr lang="el-GR" sz="1600" b="1" dirty="0">
                <a:ea typeface="Calibri" panose="020F0502020204030204" pitchFamily="34" charset="0"/>
                <a:cs typeface="Times New Roman" panose="02020603050405020304" pitchFamily="18" charset="0"/>
              </a:rPr>
              <a:t> προβλέπει </a:t>
            </a:r>
            <a:r>
              <a:rPr lang="el-GR" sz="1600" b="1" dirty="0">
                <a:solidFill>
                  <a:srgbClr val="2A62DD"/>
                </a:solidFill>
                <a:ea typeface="Calibri" panose="020F0502020204030204" pitchFamily="34" charset="0"/>
                <a:cs typeface="Times New Roman" panose="02020603050405020304" pitchFamily="18" charset="0"/>
              </a:rPr>
              <a:t>επιδότηση έως το 100% </a:t>
            </a:r>
            <a:r>
              <a:rPr lang="el-GR" sz="1600" b="1" dirty="0">
                <a:ea typeface="Calibri" panose="020F0502020204030204" pitchFamily="34" charset="0"/>
                <a:cs typeface="Times New Roman" panose="02020603050405020304" pitchFamily="18" charset="0"/>
              </a:rPr>
              <a:t>της αξίας των δικαιούμενων ηλεκτρικών </a:t>
            </a:r>
            <a:r>
              <a:rPr lang="el-GR" sz="1600" b="1" dirty="0" err="1">
                <a:ea typeface="Calibri" panose="020F0502020204030204" pitchFamily="34" charset="0"/>
                <a:cs typeface="Times New Roman" panose="02020603050405020304" pitchFamily="18" charset="0"/>
              </a:rPr>
              <a:t>αµαξιδίων</a:t>
            </a:r>
            <a:r>
              <a:rPr lang="el-GR" sz="1600" b="1" dirty="0">
                <a:ea typeface="Calibri" panose="020F0502020204030204" pitchFamily="34" charset="0"/>
                <a:cs typeface="Times New Roman" panose="02020603050405020304" pitchFamily="18" charset="0"/>
              </a:rPr>
              <a:t>, </a:t>
            </a:r>
            <a:r>
              <a:rPr lang="el-GR" sz="1600" b="1" dirty="0" err="1">
                <a:ea typeface="Calibri" panose="020F0502020204030204" pitchFamily="34" charset="0"/>
                <a:cs typeface="Times New Roman" panose="02020603050405020304" pitchFamily="18" charset="0"/>
              </a:rPr>
              <a:t>mobility</a:t>
            </a:r>
            <a:r>
              <a:rPr lang="el-GR" sz="1600" b="1" dirty="0">
                <a:ea typeface="Calibri" panose="020F0502020204030204" pitchFamily="34" charset="0"/>
                <a:cs typeface="Times New Roman" panose="02020603050405020304" pitchFamily="18" charset="0"/>
              </a:rPr>
              <a:t> </a:t>
            </a:r>
            <a:r>
              <a:rPr lang="el-GR" sz="1600" b="1" dirty="0" err="1">
                <a:ea typeface="Calibri" panose="020F0502020204030204" pitchFamily="34" charset="0"/>
                <a:cs typeface="Times New Roman" panose="02020603050405020304" pitchFamily="18" charset="0"/>
              </a:rPr>
              <a:t>scooters</a:t>
            </a:r>
            <a:r>
              <a:rPr lang="el-GR" sz="1600" b="1" dirty="0">
                <a:ea typeface="Calibri" panose="020F0502020204030204" pitchFamily="34" charset="0"/>
                <a:cs typeface="Times New Roman" panose="02020603050405020304" pitchFamily="18" charset="0"/>
              </a:rPr>
              <a:t> και </a:t>
            </a:r>
            <a:r>
              <a:rPr lang="el-GR" sz="1600" b="1" dirty="0" err="1">
                <a:ea typeface="Calibri" panose="020F0502020204030204" pitchFamily="34" charset="0"/>
                <a:cs typeface="Times New Roman" panose="02020603050405020304" pitchFamily="18" charset="0"/>
              </a:rPr>
              <a:t>hand</a:t>
            </a:r>
            <a:r>
              <a:rPr lang="el-GR" sz="1600" b="1" dirty="0">
                <a:ea typeface="Calibri" panose="020F0502020204030204" pitchFamily="34" charset="0"/>
                <a:cs typeface="Times New Roman" panose="02020603050405020304" pitchFamily="18" charset="0"/>
              </a:rPr>
              <a:t> </a:t>
            </a:r>
            <a:r>
              <a:rPr lang="el-GR" sz="1600" b="1" dirty="0" err="1">
                <a:ea typeface="Calibri" panose="020F0502020204030204" pitchFamily="34" charset="0"/>
                <a:cs typeface="Times New Roman" panose="02020603050405020304" pitchFamily="18" charset="0"/>
              </a:rPr>
              <a:t>bikes</a:t>
            </a:r>
            <a:r>
              <a:rPr lang="el-GR" sz="1600" b="1" dirty="0">
                <a:ea typeface="Calibri" panose="020F0502020204030204" pitchFamily="34" charset="0"/>
                <a:cs typeface="Times New Roman" panose="02020603050405020304" pitchFamily="18" charset="0"/>
              </a:rPr>
              <a:t> για 13.200 </a:t>
            </a:r>
            <a:r>
              <a:rPr lang="el-GR" sz="1600" b="1" dirty="0" err="1">
                <a:ea typeface="Calibri" panose="020F0502020204030204" pitchFamily="34" charset="0"/>
                <a:cs typeface="Times New Roman" panose="02020603050405020304" pitchFamily="18" charset="0"/>
              </a:rPr>
              <a:t>άτοµα</a:t>
            </a:r>
            <a:r>
              <a:rPr lang="el-GR" sz="1600" b="1" dirty="0">
                <a:ea typeface="Calibri" panose="020F0502020204030204" pitchFamily="34" charset="0"/>
                <a:cs typeface="Times New Roman" panose="02020603050405020304" pitchFamily="18" charset="0"/>
              </a:rPr>
              <a:t> µε αναπηρία.</a:t>
            </a:r>
          </a:p>
          <a:p>
            <a:pPr marL="285750" indent="-285750" algn="just">
              <a:buFont typeface="Arial" panose="020B0604020202020204" pitchFamily="34" charset="0"/>
              <a:buChar char="•"/>
            </a:pPr>
            <a:endParaRPr lang="el-GR" sz="800" b="1" dirty="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l-GR" sz="1600" b="1" dirty="0">
                <a:ea typeface="Calibri" panose="020F0502020204030204" pitchFamily="34" charset="0"/>
                <a:cs typeface="Times New Roman" panose="02020603050405020304" pitchFamily="18" charset="0"/>
              </a:rPr>
              <a:t>Δικαιούχοι θα είναι και οι ασφαλισμένοι και οι ανασφάλιστοι πολίτες.</a:t>
            </a:r>
          </a:p>
          <a:p>
            <a:pPr marL="285750" indent="-285750" algn="just">
              <a:buFont typeface="Arial" panose="020B0604020202020204" pitchFamily="34" charset="0"/>
              <a:buChar char="•"/>
            </a:pPr>
            <a:endParaRPr lang="el-GR" sz="800" b="1" dirty="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l-GR" sz="1600" b="1" dirty="0">
                <a:ea typeface="Calibri" panose="020F0502020204030204" pitchFamily="34" charset="0"/>
                <a:cs typeface="Times New Roman" panose="02020603050405020304" pitchFamily="18" charset="0"/>
              </a:rPr>
              <a:t>Η </a:t>
            </a:r>
            <a:r>
              <a:rPr lang="el-GR" sz="1600" b="1" dirty="0" err="1">
                <a:ea typeface="Calibri" panose="020F0502020204030204" pitchFamily="34" charset="0"/>
                <a:cs typeface="Times New Roman" panose="02020603050405020304" pitchFamily="18" charset="0"/>
              </a:rPr>
              <a:t>παρέµβαση</a:t>
            </a:r>
            <a:r>
              <a:rPr lang="el-GR" sz="1600" b="1" dirty="0">
                <a:ea typeface="Calibri" panose="020F0502020204030204" pitchFamily="34" charset="0"/>
                <a:cs typeface="Times New Roman" panose="02020603050405020304" pitchFamily="18" charset="0"/>
              </a:rPr>
              <a:t> καλύπτει ένα υπαρκτό </a:t>
            </a:r>
            <a:r>
              <a:rPr lang="el-GR" sz="1600" b="1" dirty="0" err="1">
                <a:ea typeface="Calibri" panose="020F0502020204030204" pitchFamily="34" charset="0"/>
                <a:cs typeface="Times New Roman" panose="02020603050405020304" pitchFamily="18" charset="0"/>
              </a:rPr>
              <a:t>χρηµατοδοτικό</a:t>
            </a:r>
            <a:r>
              <a:rPr lang="el-GR" sz="1600" b="1" dirty="0">
                <a:ea typeface="Calibri" panose="020F0502020204030204" pitchFamily="34" charset="0"/>
                <a:cs typeface="Times New Roman" panose="02020603050405020304" pitchFamily="18" charset="0"/>
              </a:rPr>
              <a:t> κενό: ο υφιστάμενος μηχανισμός δεν καλύπτει τους ανασφάλιστους συμπολίτες μας, ενώ καλύπτει μερικώς τους ασφαλισμένους.</a:t>
            </a:r>
          </a:p>
          <a:p>
            <a:pPr marL="285750" lvl="0" indent="-285750" algn="just">
              <a:buFont typeface="Arial" panose="020B0604020202020204" pitchFamily="34" charset="0"/>
              <a:buChar char="•"/>
            </a:pPr>
            <a:endParaRPr lang="el-GR" sz="800" b="1" dirty="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l-GR" sz="1600" b="1" dirty="0">
                <a:ea typeface="Calibri" panose="020F0502020204030204" pitchFamily="34" charset="0"/>
                <a:cs typeface="Times New Roman" panose="02020603050405020304" pitchFamily="18" charset="0"/>
              </a:rPr>
              <a:t>Η υλοποίηση θα γίνει µέσω ΟΠΕΚΑ σε διασύνδεση µε ΕΟΠΥΥ, µε επιλογή από λίστα συμβεβλημένων προμηθευτών.</a:t>
            </a:r>
          </a:p>
          <a:p>
            <a:pPr marL="285750" indent="-285750" algn="just">
              <a:buFont typeface="Arial" panose="020B0604020202020204" pitchFamily="34" charset="0"/>
              <a:buChar char="•"/>
            </a:pPr>
            <a:endParaRPr lang="el-GR" sz="800" b="1" dirty="0">
              <a:solidFill>
                <a:schemeClr val="bg1"/>
              </a:solidFill>
              <a:ea typeface="Calibri" pitchFamily="34" charset="0"/>
              <a:cs typeface="Calibri" pitchFamily="34" charset="0"/>
            </a:endParaRPr>
          </a:p>
          <a:p>
            <a:pPr marL="285750" indent="-285750" algn="just">
              <a:buFont typeface="Arial" panose="020B0604020202020204" pitchFamily="34" charset="0"/>
              <a:buChar char="•"/>
            </a:pPr>
            <a:r>
              <a:rPr lang="el-GR" sz="1600" b="1" dirty="0">
                <a:ea typeface="Calibri" panose="020F0502020204030204" pitchFamily="34" charset="0"/>
                <a:cs typeface="Times New Roman" panose="02020603050405020304" pitchFamily="18" charset="0"/>
              </a:rPr>
              <a:t>Η</a:t>
            </a:r>
            <a:r>
              <a:rPr lang="el-GR" sz="1600" b="1" dirty="0">
                <a:solidFill>
                  <a:schemeClr val="bg1"/>
                </a:solidFill>
                <a:ea typeface="Calibri" pitchFamily="34" charset="0"/>
                <a:cs typeface="Calibri" pitchFamily="34" charset="0"/>
              </a:rPr>
              <a:t> </a:t>
            </a:r>
            <a:r>
              <a:rPr lang="el-GR" sz="1600" b="1" dirty="0">
                <a:ea typeface="Calibri" panose="020F0502020204030204" pitchFamily="34" charset="0"/>
                <a:cs typeface="Times New Roman" panose="02020603050405020304" pitchFamily="18" charset="0"/>
              </a:rPr>
              <a:t>δημοσίευση του διοικητικού και νομοθετικού πλαισίου αναμένεται το Α’ τρίμηνο του 2027 προκειμένου το μέτρο να εφαρμοστεί εντός του 2027, με στόχο τα πρώτα 5.300 ηλεκτρικά </a:t>
            </a:r>
            <a:r>
              <a:rPr lang="el-GR" sz="1600" b="1" dirty="0" err="1">
                <a:ea typeface="Calibri" panose="020F0502020204030204" pitchFamily="34" charset="0"/>
                <a:cs typeface="Times New Roman" panose="02020603050405020304" pitchFamily="18" charset="0"/>
              </a:rPr>
              <a:t>αμαξίδια</a:t>
            </a:r>
            <a:r>
              <a:rPr lang="el-GR" sz="1600" b="1" dirty="0">
                <a:ea typeface="Calibri" panose="020F0502020204030204" pitchFamily="34" charset="0"/>
                <a:cs typeface="Times New Roman" panose="02020603050405020304" pitchFamily="18" charset="0"/>
              </a:rPr>
              <a:t> να έχουν δοθεί έως το 2029 και τα υπόλοιπα έως την ολοκλήρωση του προγράμματος.</a:t>
            </a:r>
          </a:p>
        </p:txBody>
      </p:sp>
      <p:pic>
        <p:nvPicPr>
          <p:cNvPr id="9" name="Εικόνα 8">
            <a:extLst>
              <a:ext uri="{FF2B5EF4-FFF2-40B4-BE49-F238E27FC236}">
                <a16:creationId xmlns:a16="http://schemas.microsoft.com/office/drawing/2014/main" id="{C6A7CA9B-BC39-2FFB-91A3-653CFCA6D10F}"/>
              </a:ext>
            </a:extLst>
          </p:cNvPr>
          <p:cNvPicPr>
            <a:picLocks noChangeAspect="1"/>
          </p:cNvPicPr>
          <p:nvPr/>
        </p:nvPicPr>
        <p:blipFill>
          <a:blip r:embed="rId3"/>
          <a:srcRect l="13699" t="5915" r="11094" b="19607"/>
          <a:stretch>
            <a:fillRect/>
          </a:stretch>
        </p:blipFill>
        <p:spPr>
          <a:xfrm>
            <a:off x="7584141" y="0"/>
            <a:ext cx="4607859" cy="6858000"/>
          </a:xfrm>
          <a:prstGeom prst="rect">
            <a:avLst/>
          </a:prstGeom>
        </p:spPr>
      </p:pic>
      <p:sp>
        <p:nvSpPr>
          <p:cNvPr id="11" name="Ορθογώνιο 10">
            <a:extLst>
              <a:ext uri="{FF2B5EF4-FFF2-40B4-BE49-F238E27FC236}">
                <a16:creationId xmlns:a16="http://schemas.microsoft.com/office/drawing/2014/main" id="{1DFFD14F-9B04-B268-07BC-DA543BD99C3A}"/>
              </a:ext>
            </a:extLst>
          </p:cNvPr>
          <p:cNvSpPr/>
          <p:nvPr/>
        </p:nvSpPr>
        <p:spPr>
          <a:xfrm>
            <a:off x="7584140" y="0"/>
            <a:ext cx="4607860" cy="6858000"/>
          </a:xfrm>
          <a:prstGeom prst="rect">
            <a:avLst/>
          </a:prstGeom>
          <a:solidFill>
            <a:srgbClr val="002060">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solidFill>
                <a:srgbClr val="002060"/>
              </a:solidFill>
              <a:latin typeface="☞NOIR PRO" pitchFamily="2" charset="0"/>
            </a:endParaRPr>
          </a:p>
        </p:txBody>
      </p:sp>
      <p:sp>
        <p:nvSpPr>
          <p:cNvPr id="2" name="Ορθογώνιο 1">
            <a:extLst>
              <a:ext uri="{FF2B5EF4-FFF2-40B4-BE49-F238E27FC236}">
                <a16:creationId xmlns:a16="http://schemas.microsoft.com/office/drawing/2014/main" id="{13F917F9-F693-25A2-9CFC-23C5AF601019}"/>
              </a:ext>
            </a:extLst>
          </p:cNvPr>
          <p:cNvSpPr/>
          <p:nvPr/>
        </p:nvSpPr>
        <p:spPr>
          <a:xfrm>
            <a:off x="0" y="2499360"/>
            <a:ext cx="152400" cy="1859280"/>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sp>
        <p:nvSpPr>
          <p:cNvPr id="8" name="TextBox 17">
            <a:extLst>
              <a:ext uri="{FF2B5EF4-FFF2-40B4-BE49-F238E27FC236}">
                <a16:creationId xmlns:a16="http://schemas.microsoft.com/office/drawing/2014/main" id="{6469E298-7E68-4809-8131-C4ACB134990E}"/>
              </a:ext>
            </a:extLst>
          </p:cNvPr>
          <p:cNvSpPr txBox="1">
            <a:spLocks noChangeArrowheads="1"/>
          </p:cNvSpPr>
          <p:nvPr/>
        </p:nvSpPr>
        <p:spPr bwMode="auto">
          <a:xfrm>
            <a:off x="701835" y="166057"/>
            <a:ext cx="6613365" cy="461665"/>
          </a:xfrm>
          <a:prstGeom prst="rect">
            <a:avLst/>
          </a:prstGeom>
          <a:solidFill>
            <a:srgbClr val="7030A0"/>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l-GR" altLang="el-GR" sz="2400" b="1" dirty="0">
                <a:solidFill>
                  <a:schemeClr val="bg1"/>
                </a:solidFill>
                <a:latin typeface="+mn-lt"/>
              </a:rPr>
              <a:t>Νέα έργα από το Κοινωνικό Κλιματικό Ταμείο </a:t>
            </a:r>
          </a:p>
        </p:txBody>
      </p:sp>
      <p:grpSp>
        <p:nvGrpSpPr>
          <p:cNvPr id="10" name="Group 38">
            <a:extLst>
              <a:ext uri="{FF2B5EF4-FFF2-40B4-BE49-F238E27FC236}">
                <a16:creationId xmlns:a16="http://schemas.microsoft.com/office/drawing/2014/main" id="{6C0883AB-2EED-480F-AC6D-3854EF078458}"/>
              </a:ext>
            </a:extLst>
          </p:cNvPr>
          <p:cNvGrpSpPr/>
          <p:nvPr/>
        </p:nvGrpSpPr>
        <p:grpSpPr>
          <a:xfrm>
            <a:off x="924025" y="5312921"/>
            <a:ext cx="6121668" cy="1427416"/>
            <a:chOff x="-303642" y="15568"/>
            <a:chExt cx="11852703" cy="3154843"/>
          </a:xfrm>
        </p:grpSpPr>
        <p:sp>
          <p:nvSpPr>
            <p:cNvPr id="12" name="Rectangle 7">
              <a:extLst>
                <a:ext uri="{FF2B5EF4-FFF2-40B4-BE49-F238E27FC236}">
                  <a16:creationId xmlns:a16="http://schemas.microsoft.com/office/drawing/2014/main" id="{7A335D88-A1FF-4536-A463-A46F07BAECCB}"/>
                </a:ext>
              </a:extLst>
            </p:cNvPr>
            <p:cNvSpPr/>
            <p:nvPr/>
          </p:nvSpPr>
          <p:spPr>
            <a:xfrm>
              <a:off x="0" y="776298"/>
              <a:ext cx="11549061" cy="360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400"/>
            </a:p>
          </p:txBody>
        </p:sp>
        <p:sp>
          <p:nvSpPr>
            <p:cNvPr id="13" name="Rectangle 8">
              <a:extLst>
                <a:ext uri="{FF2B5EF4-FFF2-40B4-BE49-F238E27FC236}">
                  <a16:creationId xmlns:a16="http://schemas.microsoft.com/office/drawing/2014/main" id="{A80294D8-1E92-4143-9689-4FF50EF64C7C}"/>
                </a:ext>
              </a:extLst>
            </p:cNvPr>
            <p:cNvSpPr/>
            <p:nvPr/>
          </p:nvSpPr>
          <p:spPr>
            <a:xfrm>
              <a:off x="500156" y="776298"/>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400"/>
            </a:p>
          </p:txBody>
        </p:sp>
        <p:sp>
          <p:nvSpPr>
            <p:cNvPr id="14" name="Rectangle 9">
              <a:extLst>
                <a:ext uri="{FF2B5EF4-FFF2-40B4-BE49-F238E27FC236}">
                  <a16:creationId xmlns:a16="http://schemas.microsoft.com/office/drawing/2014/main" id="{64C309D7-EB15-42F6-9BB8-3800013409BC}"/>
                </a:ext>
              </a:extLst>
            </p:cNvPr>
            <p:cNvSpPr/>
            <p:nvPr/>
          </p:nvSpPr>
          <p:spPr>
            <a:xfrm>
              <a:off x="4016406" y="776298"/>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400"/>
            </a:p>
          </p:txBody>
        </p:sp>
        <p:sp>
          <p:nvSpPr>
            <p:cNvPr id="15" name="Rectangle 10">
              <a:extLst>
                <a:ext uri="{FF2B5EF4-FFF2-40B4-BE49-F238E27FC236}">
                  <a16:creationId xmlns:a16="http://schemas.microsoft.com/office/drawing/2014/main" id="{AB183FF4-EF73-435C-B234-2AC2EFB4916B}"/>
                </a:ext>
              </a:extLst>
            </p:cNvPr>
            <p:cNvSpPr/>
            <p:nvPr/>
          </p:nvSpPr>
          <p:spPr>
            <a:xfrm>
              <a:off x="7532655" y="776298"/>
              <a:ext cx="3516250" cy="360000"/>
            </a:xfrm>
            <a:prstGeom prst="rect">
              <a:avLst/>
            </a:prstGeom>
            <a:solidFill>
              <a:srgbClr val="2A6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400"/>
            </a:p>
          </p:txBody>
        </p:sp>
        <p:grpSp>
          <p:nvGrpSpPr>
            <p:cNvPr id="16" name="Ομάδα 15">
              <a:extLst>
                <a:ext uri="{FF2B5EF4-FFF2-40B4-BE49-F238E27FC236}">
                  <a16:creationId xmlns:a16="http://schemas.microsoft.com/office/drawing/2014/main" id="{A697EDC9-4BFF-425E-A380-8D0FD65D23CA}"/>
                </a:ext>
              </a:extLst>
            </p:cNvPr>
            <p:cNvGrpSpPr/>
            <p:nvPr/>
          </p:nvGrpSpPr>
          <p:grpSpPr>
            <a:xfrm>
              <a:off x="-303642" y="15568"/>
              <a:ext cx="4592778" cy="2887774"/>
              <a:chOff x="-303642" y="15568"/>
              <a:chExt cx="4592778" cy="2887774"/>
            </a:xfrm>
          </p:grpSpPr>
          <p:sp>
            <p:nvSpPr>
              <p:cNvPr id="25" name="Rectangle 12">
                <a:extLst>
                  <a:ext uri="{FF2B5EF4-FFF2-40B4-BE49-F238E27FC236}">
                    <a16:creationId xmlns:a16="http://schemas.microsoft.com/office/drawing/2014/main" id="{42F15231-37E2-422A-99A5-B77F6DF2D52D}"/>
                  </a:ext>
                </a:extLst>
              </p:cNvPr>
              <p:cNvSpPr>
                <a:spLocks noChangeAspect="1"/>
              </p:cNvSpPr>
              <p:nvPr/>
            </p:nvSpPr>
            <p:spPr>
              <a:xfrm>
                <a:off x="1204743" y="15568"/>
                <a:ext cx="2088328" cy="6850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0000" tIns="46800" rIns="90000" bIns="46800" numCol="1" spcCol="0" rtlCol="0" fromWordArt="0" anchor="b" anchorCtr="0" forceAA="0" compatLnSpc="1">
                <a:prstTxWarp prst="textNoShape">
                  <a:avLst/>
                </a:prstTxWarp>
                <a:spAutoFit/>
              </a:bodyPr>
              <a:lstStyle/>
              <a:p>
                <a:pPr algn="ctr">
                  <a:spcAft>
                    <a:spcPts val="0"/>
                  </a:spcAft>
                </a:pPr>
                <a:r>
                  <a:rPr lang="en-US" sz="1400" b="1" kern="1200">
                    <a:solidFill>
                      <a:srgbClr val="4472C4"/>
                    </a:solidFill>
                    <a:effectLst/>
                    <a:ea typeface="Times New Roman" panose="02020603050405020304" pitchFamily="18" charset="0"/>
                    <a:cs typeface="Times New Roman" panose="02020603050405020304" pitchFamily="18" charset="0"/>
                  </a:rPr>
                  <a:t>Q</a:t>
                </a:r>
                <a:r>
                  <a:rPr lang="el-GR" sz="1400" b="1" kern="1200">
                    <a:solidFill>
                      <a:srgbClr val="4472C4"/>
                    </a:solidFill>
                    <a:effectLst/>
                    <a:ea typeface="Times New Roman" panose="02020603050405020304" pitchFamily="18" charset="0"/>
                    <a:cs typeface="Times New Roman" panose="02020603050405020304" pitchFamily="18" charset="0"/>
                  </a:rPr>
                  <a:t>1 2027</a:t>
                </a:r>
                <a:endParaRPr lang="el-GR" sz="1400">
                  <a:effectLst/>
                  <a:ea typeface="Times New Roman" panose="02020603050405020304" pitchFamily="18" charset="0"/>
                </a:endParaRPr>
              </a:p>
            </p:txBody>
          </p:sp>
          <p:sp>
            <p:nvSpPr>
              <p:cNvPr id="26" name="Rectangle 13">
                <a:extLst>
                  <a:ext uri="{FF2B5EF4-FFF2-40B4-BE49-F238E27FC236}">
                    <a16:creationId xmlns:a16="http://schemas.microsoft.com/office/drawing/2014/main" id="{1B868FB9-1194-4376-8837-8DFF2D35F831}"/>
                  </a:ext>
                </a:extLst>
              </p:cNvPr>
              <p:cNvSpPr>
                <a:spLocks noChangeAspect="1"/>
              </p:cNvSpPr>
              <p:nvPr/>
            </p:nvSpPr>
            <p:spPr>
              <a:xfrm>
                <a:off x="-303642" y="1265943"/>
                <a:ext cx="4592778" cy="1637399"/>
              </a:xfrm>
              <a:prstGeom prst="rect">
                <a:avLst/>
              </a:prstGeom>
            </p:spPr>
            <p:txBody>
              <a:bodyPr wrap="square" lIns="90000" tIns="46800" rIns="90000" bIns="46800">
                <a:spAutoFit/>
              </a:bodyPr>
              <a:lstStyle/>
              <a:p>
                <a:pPr algn="ctr">
                  <a:spcAft>
                    <a:spcPts val="0"/>
                  </a:spcAft>
                </a:pPr>
                <a:r>
                  <a:rPr lang="el-GR" sz="1400" b="1" kern="1200" dirty="0">
                    <a:solidFill>
                      <a:srgbClr val="4472C4"/>
                    </a:solidFill>
                    <a:effectLst/>
                    <a:ea typeface="Times New Roman" panose="02020603050405020304" pitchFamily="18" charset="0"/>
                    <a:cs typeface="Times New Roman" panose="02020603050405020304" pitchFamily="18" charset="0"/>
                  </a:rPr>
                  <a:t>Δημοσίευση του νομικού πλαισίου στην Εφημερίδα της Κυβερνήσεως</a:t>
                </a:r>
                <a:endParaRPr lang="el-GR" sz="1400" dirty="0">
                  <a:effectLst/>
                  <a:ea typeface="Times New Roman" panose="02020603050405020304" pitchFamily="18" charset="0"/>
                </a:endParaRPr>
              </a:p>
            </p:txBody>
          </p:sp>
          <p:sp>
            <p:nvSpPr>
              <p:cNvPr id="27" name="Oval 19">
                <a:extLst>
                  <a:ext uri="{FF2B5EF4-FFF2-40B4-BE49-F238E27FC236}">
                    <a16:creationId xmlns:a16="http://schemas.microsoft.com/office/drawing/2014/main" id="{64E430A6-F688-4361-B87F-BC865742D6C2}"/>
                  </a:ext>
                </a:extLst>
              </p:cNvPr>
              <p:cNvSpPr/>
              <p:nvPr/>
            </p:nvSpPr>
            <p:spPr>
              <a:xfrm>
                <a:off x="2248777" y="852603"/>
                <a:ext cx="207390"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400"/>
              </a:p>
            </p:txBody>
          </p:sp>
        </p:grpSp>
        <p:grpSp>
          <p:nvGrpSpPr>
            <p:cNvPr id="17" name="Ομάδα 16">
              <a:extLst>
                <a:ext uri="{FF2B5EF4-FFF2-40B4-BE49-F238E27FC236}">
                  <a16:creationId xmlns:a16="http://schemas.microsoft.com/office/drawing/2014/main" id="{EEB7995A-78FE-424C-A75A-DF49211CA479}"/>
                </a:ext>
              </a:extLst>
            </p:cNvPr>
            <p:cNvGrpSpPr/>
            <p:nvPr/>
          </p:nvGrpSpPr>
          <p:grpSpPr>
            <a:xfrm>
              <a:off x="4014676" y="30751"/>
              <a:ext cx="3516248" cy="3139333"/>
              <a:chOff x="4014676" y="30751"/>
              <a:chExt cx="3516248" cy="3139333"/>
            </a:xfrm>
          </p:grpSpPr>
          <p:sp>
            <p:nvSpPr>
              <p:cNvPr id="22" name="Rectangle 21">
                <a:extLst>
                  <a:ext uri="{FF2B5EF4-FFF2-40B4-BE49-F238E27FC236}">
                    <a16:creationId xmlns:a16="http://schemas.microsoft.com/office/drawing/2014/main" id="{0DD07EDF-7EB7-404E-B122-7134FD1BEADC}"/>
                  </a:ext>
                </a:extLst>
              </p:cNvPr>
              <p:cNvSpPr>
                <a:spLocks noChangeAspect="1"/>
              </p:cNvSpPr>
              <p:nvPr/>
            </p:nvSpPr>
            <p:spPr>
              <a:xfrm>
                <a:off x="4730414" y="30751"/>
                <a:ext cx="2087027" cy="6850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0000" tIns="46800" rIns="90000" bIns="46800" numCol="1" spcCol="0" rtlCol="0" fromWordArt="0" anchor="b" anchorCtr="0" forceAA="0" compatLnSpc="1">
                <a:prstTxWarp prst="textNoShape">
                  <a:avLst/>
                </a:prstTxWarp>
                <a:spAutoFit/>
              </a:bodyPr>
              <a:lstStyle/>
              <a:p>
                <a:pPr algn="ctr">
                  <a:spcAft>
                    <a:spcPts val="0"/>
                  </a:spcAft>
                </a:pPr>
                <a:r>
                  <a:rPr lang="en-US" sz="1400" b="1" kern="1200" dirty="0">
                    <a:solidFill>
                      <a:srgbClr val="ED7D31"/>
                    </a:solidFill>
                    <a:effectLst/>
                    <a:ea typeface="Times New Roman" panose="02020603050405020304" pitchFamily="18" charset="0"/>
                    <a:cs typeface="Times New Roman" panose="02020603050405020304" pitchFamily="18" charset="0"/>
                  </a:rPr>
                  <a:t>Q</a:t>
                </a:r>
                <a:r>
                  <a:rPr lang="el-GR" sz="1400" b="1" kern="1200" dirty="0">
                    <a:solidFill>
                      <a:srgbClr val="ED7D31"/>
                    </a:solidFill>
                    <a:effectLst/>
                    <a:ea typeface="Times New Roman" panose="02020603050405020304" pitchFamily="18" charset="0"/>
                    <a:cs typeface="Times New Roman" panose="02020603050405020304" pitchFamily="18" charset="0"/>
                  </a:rPr>
                  <a:t>4</a:t>
                </a:r>
                <a:r>
                  <a:rPr lang="en-US" sz="1400" b="1" kern="1200" dirty="0">
                    <a:solidFill>
                      <a:srgbClr val="ED7D31"/>
                    </a:solidFill>
                    <a:effectLst/>
                    <a:ea typeface="Times New Roman" panose="02020603050405020304" pitchFamily="18" charset="0"/>
                    <a:cs typeface="Times New Roman" panose="02020603050405020304" pitchFamily="18" charset="0"/>
                  </a:rPr>
                  <a:t> 202</a:t>
                </a:r>
                <a:r>
                  <a:rPr lang="el-GR" sz="1400" b="1" kern="1200" dirty="0">
                    <a:solidFill>
                      <a:srgbClr val="ED7D31"/>
                    </a:solidFill>
                    <a:effectLst/>
                    <a:ea typeface="Times New Roman" panose="02020603050405020304" pitchFamily="18" charset="0"/>
                    <a:cs typeface="Times New Roman" panose="02020603050405020304" pitchFamily="18" charset="0"/>
                  </a:rPr>
                  <a:t>9</a:t>
                </a:r>
                <a:endParaRPr lang="el-GR" sz="1400" dirty="0">
                  <a:effectLst/>
                  <a:ea typeface="Times New Roman" panose="02020603050405020304" pitchFamily="18" charset="0"/>
                </a:endParaRPr>
              </a:p>
            </p:txBody>
          </p:sp>
          <p:sp>
            <p:nvSpPr>
              <p:cNvPr id="23" name="Oval 28">
                <a:extLst>
                  <a:ext uri="{FF2B5EF4-FFF2-40B4-BE49-F238E27FC236}">
                    <a16:creationId xmlns:a16="http://schemas.microsoft.com/office/drawing/2014/main" id="{0DC3F6EA-8C03-45C4-81C4-FE1AAAFAF9B4}"/>
                  </a:ext>
                </a:extLst>
              </p:cNvPr>
              <p:cNvSpPr/>
              <p:nvPr/>
            </p:nvSpPr>
            <p:spPr>
              <a:xfrm>
                <a:off x="5670836" y="852603"/>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400"/>
              </a:p>
            </p:txBody>
          </p:sp>
          <p:sp>
            <p:nvSpPr>
              <p:cNvPr id="24" name="01-05">
                <a:extLst>
                  <a:ext uri="{FF2B5EF4-FFF2-40B4-BE49-F238E27FC236}">
                    <a16:creationId xmlns:a16="http://schemas.microsoft.com/office/drawing/2014/main" id="{C97ACA15-EC11-41FC-AF29-0122E3B8BEFD}"/>
                  </a:ext>
                </a:extLst>
              </p:cNvPr>
              <p:cNvSpPr txBox="1">
                <a:spLocks noChangeAspect="1"/>
              </p:cNvSpPr>
              <p:nvPr/>
            </p:nvSpPr>
            <p:spPr>
              <a:xfrm>
                <a:off x="4014676" y="1265410"/>
                <a:ext cx="3516248" cy="190467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Aft>
                    <a:spcPts val="0"/>
                  </a:spcAft>
                </a:pPr>
                <a:r>
                  <a:rPr lang="el-GR" sz="1400" b="1" kern="1200" dirty="0">
                    <a:solidFill>
                      <a:srgbClr val="ED7D31"/>
                    </a:solidFill>
                    <a:effectLst/>
                    <a:ea typeface="Times New Roman" panose="02020603050405020304" pitchFamily="18" charset="0"/>
                    <a:cs typeface="Times New Roman" panose="02020603050405020304" pitchFamily="18" charset="0"/>
                  </a:rPr>
                  <a:t>Παροχή </a:t>
                </a:r>
                <a:r>
                  <a:rPr lang="el-GR" sz="1400" b="1" kern="1200" dirty="0" err="1">
                    <a:solidFill>
                      <a:srgbClr val="ED7D31"/>
                    </a:solidFill>
                    <a:effectLst/>
                    <a:ea typeface="Times New Roman" panose="02020603050405020304" pitchFamily="18" charset="0"/>
                    <a:cs typeface="Times New Roman" panose="02020603050405020304" pitchFamily="18" charset="0"/>
                  </a:rPr>
                  <a:t>αμαξιδίων</a:t>
                </a:r>
                <a:r>
                  <a:rPr lang="el-GR" sz="1400" b="1" kern="1200" dirty="0">
                    <a:solidFill>
                      <a:srgbClr val="ED7D31"/>
                    </a:solidFill>
                    <a:effectLst/>
                    <a:ea typeface="Times New Roman" panose="02020603050405020304" pitchFamily="18" charset="0"/>
                    <a:cs typeface="Times New Roman" panose="02020603050405020304" pitchFamily="18" charset="0"/>
                  </a:rPr>
                  <a:t> στο 50% των προβλεπόμενων ωφελούμενων</a:t>
                </a:r>
                <a:endParaRPr lang="el-GR" sz="1400" dirty="0">
                  <a:effectLst/>
                  <a:ea typeface="Times New Roman" panose="02020603050405020304" pitchFamily="18" charset="0"/>
                </a:endParaRPr>
              </a:p>
            </p:txBody>
          </p:sp>
        </p:grpSp>
        <p:grpSp>
          <p:nvGrpSpPr>
            <p:cNvPr id="18" name="Ομάδα 17">
              <a:extLst>
                <a:ext uri="{FF2B5EF4-FFF2-40B4-BE49-F238E27FC236}">
                  <a16:creationId xmlns:a16="http://schemas.microsoft.com/office/drawing/2014/main" id="{A8179746-1CA8-4F8C-9589-8DD99D23A932}"/>
                </a:ext>
              </a:extLst>
            </p:cNvPr>
            <p:cNvGrpSpPr/>
            <p:nvPr/>
          </p:nvGrpSpPr>
          <p:grpSpPr>
            <a:xfrm>
              <a:off x="7530923" y="30751"/>
              <a:ext cx="3847711" cy="3139660"/>
              <a:chOff x="7530923" y="30751"/>
              <a:chExt cx="3847711" cy="3139660"/>
            </a:xfrm>
          </p:grpSpPr>
          <p:sp>
            <p:nvSpPr>
              <p:cNvPr id="19" name="Rectangle 30">
                <a:extLst>
                  <a:ext uri="{FF2B5EF4-FFF2-40B4-BE49-F238E27FC236}">
                    <a16:creationId xmlns:a16="http://schemas.microsoft.com/office/drawing/2014/main" id="{A5E162D4-C12D-4771-9225-BBCEBA907652}"/>
                  </a:ext>
                </a:extLst>
              </p:cNvPr>
              <p:cNvSpPr>
                <a:spLocks noChangeAspect="1"/>
              </p:cNvSpPr>
              <p:nvPr/>
            </p:nvSpPr>
            <p:spPr>
              <a:xfrm>
                <a:off x="8246578" y="30751"/>
                <a:ext cx="2088326" cy="6850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0000" tIns="46800" rIns="90000" bIns="46800" numCol="1" spcCol="0" rtlCol="0" fromWordArt="0" anchor="b" anchorCtr="0" forceAA="0" compatLnSpc="1">
                <a:prstTxWarp prst="textNoShape">
                  <a:avLst/>
                </a:prstTxWarp>
                <a:spAutoFit/>
              </a:bodyPr>
              <a:lstStyle/>
              <a:p>
                <a:pPr algn="ctr">
                  <a:spcAft>
                    <a:spcPts val="0"/>
                  </a:spcAft>
                </a:pPr>
                <a:r>
                  <a:rPr lang="en-GB" sz="1400" b="1" kern="1200">
                    <a:solidFill>
                      <a:srgbClr val="A5A5A5"/>
                    </a:solidFill>
                    <a:effectLst/>
                    <a:ea typeface="Times New Roman" panose="02020603050405020304" pitchFamily="18" charset="0"/>
                    <a:cs typeface="Times New Roman" panose="02020603050405020304" pitchFamily="18" charset="0"/>
                  </a:rPr>
                  <a:t>Q</a:t>
                </a:r>
                <a:r>
                  <a:rPr lang="el-GR" sz="1400" b="1" kern="1200">
                    <a:solidFill>
                      <a:srgbClr val="A5A5A5"/>
                    </a:solidFill>
                    <a:effectLst/>
                    <a:ea typeface="Times New Roman" panose="02020603050405020304" pitchFamily="18" charset="0"/>
                    <a:cs typeface="Times New Roman" panose="02020603050405020304" pitchFamily="18" charset="0"/>
                  </a:rPr>
                  <a:t>3</a:t>
                </a:r>
                <a:r>
                  <a:rPr lang="en-GB" sz="1400" b="1" kern="1200">
                    <a:solidFill>
                      <a:srgbClr val="A5A5A5"/>
                    </a:solidFill>
                    <a:effectLst/>
                    <a:ea typeface="Times New Roman" panose="02020603050405020304" pitchFamily="18" charset="0"/>
                    <a:cs typeface="Times New Roman" panose="02020603050405020304" pitchFamily="18" charset="0"/>
                  </a:rPr>
                  <a:t> 20</a:t>
                </a:r>
                <a:r>
                  <a:rPr lang="el-GR" sz="1400" b="1" kern="1200">
                    <a:solidFill>
                      <a:srgbClr val="A5A5A5"/>
                    </a:solidFill>
                    <a:effectLst/>
                    <a:ea typeface="Times New Roman" panose="02020603050405020304" pitchFamily="18" charset="0"/>
                    <a:cs typeface="Times New Roman" panose="02020603050405020304" pitchFamily="18" charset="0"/>
                  </a:rPr>
                  <a:t>32</a:t>
                </a:r>
                <a:endParaRPr lang="el-GR" sz="1400">
                  <a:effectLst/>
                  <a:ea typeface="Times New Roman" panose="02020603050405020304" pitchFamily="18" charset="0"/>
                </a:endParaRPr>
              </a:p>
            </p:txBody>
          </p:sp>
          <p:sp>
            <p:nvSpPr>
              <p:cNvPr id="20" name="Oval 37">
                <a:extLst>
                  <a:ext uri="{FF2B5EF4-FFF2-40B4-BE49-F238E27FC236}">
                    <a16:creationId xmlns:a16="http://schemas.microsoft.com/office/drawing/2014/main" id="{2A0E73D9-B43F-4157-88BD-ED7344F416CA}"/>
                  </a:ext>
                </a:extLst>
              </p:cNvPr>
              <p:cNvSpPr/>
              <p:nvPr/>
            </p:nvSpPr>
            <p:spPr>
              <a:xfrm>
                <a:off x="9187085" y="852603"/>
                <a:ext cx="207391" cy="207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400"/>
              </a:p>
            </p:txBody>
          </p:sp>
          <p:sp>
            <p:nvSpPr>
              <p:cNvPr id="21" name="01-05">
                <a:extLst>
                  <a:ext uri="{FF2B5EF4-FFF2-40B4-BE49-F238E27FC236}">
                    <a16:creationId xmlns:a16="http://schemas.microsoft.com/office/drawing/2014/main" id="{61D33630-2315-4866-BAEF-B5165B604771}"/>
                  </a:ext>
                </a:extLst>
              </p:cNvPr>
              <p:cNvSpPr txBox="1">
                <a:spLocks noChangeAspect="1"/>
              </p:cNvSpPr>
              <p:nvPr/>
            </p:nvSpPr>
            <p:spPr>
              <a:xfrm>
                <a:off x="7530923" y="1265737"/>
                <a:ext cx="3847711" cy="190467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0000" tIns="0" rIns="90000" bIns="0" numCol="1" spcCol="0" rtlCol="0" fromWordArt="0" anchor="t" anchorCtr="0" forceAA="0" compatLnSpc="1">
                <a:prstTxWarp prst="textNoShape">
                  <a:avLst/>
                </a:prstTxWarp>
                <a:spAutoFit/>
              </a:bodyPr>
              <a:lstStyle/>
              <a:p>
                <a:pPr algn="ctr">
                  <a:spcAft>
                    <a:spcPts val="0"/>
                  </a:spcAft>
                </a:pPr>
                <a:r>
                  <a:rPr lang="el-GR" sz="1400" b="1" kern="1200" dirty="0">
                    <a:solidFill>
                      <a:srgbClr val="A5A5A5"/>
                    </a:solidFill>
                    <a:effectLst/>
                    <a:ea typeface="Times New Roman" panose="02020603050405020304" pitchFamily="18" charset="0"/>
                    <a:cs typeface="Times New Roman" panose="02020603050405020304" pitchFamily="18" charset="0"/>
                  </a:rPr>
                  <a:t>Παροχή </a:t>
                </a:r>
                <a:r>
                  <a:rPr lang="el-GR" sz="1400" b="1" kern="1200" dirty="0" err="1">
                    <a:solidFill>
                      <a:srgbClr val="A5A5A5"/>
                    </a:solidFill>
                    <a:effectLst/>
                    <a:ea typeface="Times New Roman" panose="02020603050405020304" pitchFamily="18" charset="0"/>
                    <a:cs typeface="Times New Roman" panose="02020603050405020304" pitchFamily="18" charset="0"/>
                  </a:rPr>
                  <a:t>αμαξιδίων</a:t>
                </a:r>
                <a:r>
                  <a:rPr lang="el-GR" sz="1400" b="1" kern="1200" dirty="0">
                    <a:solidFill>
                      <a:srgbClr val="A5A5A5"/>
                    </a:solidFill>
                    <a:effectLst/>
                    <a:ea typeface="Times New Roman" panose="02020603050405020304" pitchFamily="18" charset="0"/>
                    <a:cs typeface="Times New Roman" panose="02020603050405020304" pitchFamily="18" charset="0"/>
                  </a:rPr>
                  <a:t> στο σύνολο των προβλεπόμενων ωφελούμενων</a:t>
                </a:r>
                <a:endParaRPr lang="el-GR" sz="1400" dirty="0">
                  <a:effectLst/>
                  <a:ea typeface="Times New Roman" panose="02020603050405020304" pitchFamily="18" charset="0"/>
                </a:endParaRPr>
              </a:p>
            </p:txBody>
          </p:sp>
        </p:grpSp>
      </p:grpSp>
    </p:spTree>
    <p:extLst>
      <p:ext uri="{BB962C8B-B14F-4D97-AF65-F5344CB8AC3E}">
        <p14:creationId xmlns:p14="http://schemas.microsoft.com/office/powerpoint/2010/main" val="4248664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BA8C7-37EE-4868-8980-4857A78C75F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B02DF2B-B0F3-40B0-AD3C-DFB79F01BDA5}"/>
              </a:ext>
            </a:extLst>
          </p:cNvPr>
          <p:cNvSpPr txBox="1"/>
          <p:nvPr/>
        </p:nvSpPr>
        <p:spPr>
          <a:xfrm>
            <a:off x="4783492" y="1636221"/>
            <a:ext cx="7045691" cy="6032421"/>
          </a:xfrm>
          <a:prstGeom prst="rect">
            <a:avLst/>
          </a:prstGeom>
          <a:noFill/>
        </p:spPr>
        <p:txBody>
          <a:bodyPr wrap="square">
            <a:spAutoFit/>
          </a:bodyPr>
          <a:lstStyle/>
          <a:p>
            <a:pPr marL="285750" indent="-285750" algn="just">
              <a:buFont typeface="Arial" panose="020B0604020202020204" pitchFamily="34" charset="0"/>
              <a:buChar char="•"/>
            </a:pPr>
            <a:r>
              <a:rPr lang="el-GR" sz="1700" b="1" dirty="0">
                <a:ea typeface="Calibri" panose="020F0502020204030204" pitchFamily="34" charset="0"/>
                <a:cs typeface="Times New Roman" panose="02020603050405020304" pitchFamily="18" charset="0"/>
              </a:rPr>
              <a:t>Αξιοποιούνται </a:t>
            </a:r>
            <a:r>
              <a:rPr lang="el-GR" sz="1700" b="1" dirty="0">
                <a:solidFill>
                  <a:srgbClr val="2A62DD"/>
                </a:solidFill>
                <a:ea typeface="Calibri" panose="020F0502020204030204" pitchFamily="34" charset="0"/>
                <a:cs typeface="Times New Roman" panose="02020603050405020304" pitchFamily="18" charset="0"/>
              </a:rPr>
              <a:t>4 ανενεργά στρατόπεδα, </a:t>
            </a:r>
            <a:r>
              <a:rPr lang="el-GR" sz="1700" b="1" dirty="0">
                <a:ea typeface="Calibri" panose="020F0502020204030204" pitchFamily="34" charset="0"/>
                <a:cs typeface="Times New Roman" panose="02020603050405020304" pitchFamily="18" charset="0"/>
              </a:rPr>
              <a:t>δυο στην Αττική (Χαϊδάρι και Αχαρνές) και από ένα σε Θεσσαλονίκη (Στρατόπεδο Ζιάκα) και Πάτρα (Στρατόπεδο </a:t>
            </a:r>
            <a:r>
              <a:rPr lang="el-GR" sz="1700" b="1" dirty="0" err="1">
                <a:ea typeface="Calibri" panose="020F0502020204030204" pitchFamily="34" charset="0"/>
                <a:cs typeface="Times New Roman" panose="02020603050405020304" pitchFamily="18" charset="0"/>
              </a:rPr>
              <a:t>Μανουσογιαννάκη</a:t>
            </a:r>
            <a:r>
              <a:rPr lang="el-GR" sz="1700" b="1" dirty="0">
                <a:ea typeface="Calibri" panose="020F0502020204030204" pitchFamily="34" charset="0"/>
                <a:cs typeface="Times New Roman" panose="02020603050405020304" pitchFamily="18" charset="0"/>
              </a:rPr>
              <a:t>, για την κατασκευή 2.350 διαμερισμάτων </a:t>
            </a:r>
            <a:r>
              <a:rPr lang="el-GR" sz="1700" b="1" dirty="0" err="1">
                <a:ea typeface="Calibri" panose="020F0502020204030204" pitchFamily="34" charset="0"/>
                <a:cs typeface="Times New Roman" panose="02020603050405020304" pitchFamily="18" charset="0"/>
              </a:rPr>
              <a:t>zero-energy</a:t>
            </a:r>
            <a:r>
              <a:rPr lang="el-GR" sz="1700" b="1" dirty="0">
                <a:ea typeface="Calibri" panose="020F0502020204030204" pitchFamily="34" charset="0"/>
                <a:cs typeface="Times New Roman" panose="02020603050405020304" pitchFamily="18" charset="0"/>
              </a:rPr>
              <a:t> (ενεργειακή κλάση Α+).</a:t>
            </a:r>
          </a:p>
          <a:p>
            <a:pPr lvl="0" algn="just"/>
            <a:endParaRPr lang="el-GR" sz="800" b="1"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l-GR" sz="1700" b="1" dirty="0">
                <a:ea typeface="Calibri" panose="020F0502020204030204" pitchFamily="34" charset="0"/>
                <a:cs typeface="Times New Roman" panose="02020603050405020304" pitchFamily="18" charset="0"/>
              </a:rPr>
              <a:t>Συνολική επιφάνεια των κατοικιών </a:t>
            </a:r>
            <a:r>
              <a:rPr lang="el-GR" sz="1700" b="1" dirty="0">
                <a:solidFill>
                  <a:srgbClr val="2A62DD"/>
                </a:solidFill>
                <a:ea typeface="Calibri" panose="020F0502020204030204" pitchFamily="34" charset="0"/>
                <a:cs typeface="Times New Roman" panose="02020603050405020304" pitchFamily="18" charset="0"/>
              </a:rPr>
              <a:t>232.000τµ. </a:t>
            </a:r>
            <a:br>
              <a:rPr lang="el-GR" sz="1700" b="1" dirty="0">
                <a:ea typeface="Calibri" panose="020F0502020204030204" pitchFamily="34" charset="0"/>
                <a:cs typeface="Times New Roman" panose="02020603050405020304" pitchFamily="18" charset="0"/>
              </a:rPr>
            </a:br>
            <a:r>
              <a:rPr lang="el-GR" sz="1700" b="1" dirty="0">
                <a:ea typeface="Calibri" panose="020F0502020204030204" pitchFamily="34" charset="0"/>
                <a:cs typeface="Times New Roman" panose="02020603050405020304" pitchFamily="18" charset="0"/>
              </a:rPr>
              <a:t>Μέση επιφάνεια ανά </a:t>
            </a:r>
            <a:r>
              <a:rPr lang="el-GR" sz="1700" b="1" dirty="0" err="1">
                <a:ea typeface="Calibri" panose="020F0502020204030204" pitchFamily="34" charset="0"/>
                <a:cs typeface="Times New Roman" panose="02020603050405020304" pitchFamily="18" charset="0"/>
              </a:rPr>
              <a:t>διαµέρισµα</a:t>
            </a:r>
            <a:r>
              <a:rPr lang="el-GR" sz="1700" b="1" dirty="0">
                <a:ea typeface="Calibri" panose="020F0502020204030204" pitchFamily="34" charset="0"/>
                <a:cs typeface="Times New Roman" panose="02020603050405020304" pitchFamily="18" charset="0"/>
              </a:rPr>
              <a:t>  </a:t>
            </a:r>
            <a:r>
              <a:rPr lang="el-GR" sz="1700" b="1" dirty="0">
                <a:solidFill>
                  <a:srgbClr val="2A62DD"/>
                </a:solidFill>
                <a:ea typeface="Calibri" panose="020F0502020204030204" pitchFamily="34" charset="0"/>
                <a:cs typeface="Times New Roman" panose="02020603050405020304" pitchFamily="18" charset="0"/>
              </a:rPr>
              <a:t>83,75 τµ. </a:t>
            </a:r>
          </a:p>
          <a:p>
            <a:pPr marL="285750" lvl="0" indent="-285750" algn="just">
              <a:buFont typeface="Arial" panose="020B0604020202020204" pitchFamily="34" charset="0"/>
              <a:buChar char="•"/>
            </a:pPr>
            <a:endParaRPr lang="el-GR" sz="800" b="1" dirty="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sz="1700" b="1" dirty="0">
                <a:ea typeface="Calibri" panose="020F0502020204030204" pitchFamily="34" charset="0"/>
                <a:cs typeface="Times New Roman" panose="02020603050405020304" pitchFamily="18" charset="0"/>
              </a:rPr>
              <a:t>Χρηματοδοτούνται επιπλέον </a:t>
            </a:r>
            <a:r>
              <a:rPr lang="el-GR" sz="1700" b="1" dirty="0">
                <a:solidFill>
                  <a:srgbClr val="2A62DD"/>
                </a:solidFill>
                <a:ea typeface="Calibri" panose="020F0502020204030204" pitchFamily="34" charset="0"/>
                <a:cs typeface="Times New Roman" panose="02020603050405020304" pitchFamily="18" charset="0"/>
              </a:rPr>
              <a:t>έργα διαμόρφωσης περιβάλλοντος χώρου,</a:t>
            </a:r>
            <a:r>
              <a:rPr lang="el-GR" sz="1700" b="1" dirty="0">
                <a:solidFill>
                  <a:srgbClr val="00AEEE"/>
                </a:solidFill>
                <a:ea typeface="Calibri" panose="020F0502020204030204" pitchFamily="34" charset="0"/>
                <a:cs typeface="Times New Roman" panose="02020603050405020304" pitchFamily="18" charset="0"/>
              </a:rPr>
              <a:t> </a:t>
            </a:r>
            <a:r>
              <a:rPr lang="el-GR" sz="1700" b="1" dirty="0">
                <a:ea typeface="Calibri" panose="020F0502020204030204" pitchFamily="34" charset="0"/>
                <a:cs typeface="Times New Roman" panose="02020603050405020304" pitchFamily="18" charset="0"/>
              </a:rPr>
              <a:t>χώρων στάθμευσης όπως και κατασκευής δικτύων και βοηθητικών </a:t>
            </a:r>
            <a:r>
              <a:rPr lang="el-GR" sz="1700" b="1" dirty="0" err="1">
                <a:ea typeface="Calibri" panose="020F0502020204030204" pitchFamily="34" charset="0"/>
                <a:cs typeface="Times New Roman" panose="02020603050405020304" pitchFamily="18" charset="0"/>
              </a:rPr>
              <a:t>υποδοµών</a:t>
            </a:r>
            <a:r>
              <a:rPr lang="el-GR" sz="1700" b="1" dirty="0">
                <a:ea typeface="Calibri" panose="020F0502020204030204" pitchFamily="34" charset="0"/>
                <a:cs typeface="Times New Roman" panose="02020603050405020304" pitchFamily="18" charset="0"/>
              </a:rPr>
              <a:t>.</a:t>
            </a:r>
            <a:r>
              <a:rPr lang="el-GR" sz="1700" dirty="0">
                <a:solidFill>
                  <a:schemeClr val="bg1"/>
                </a:solidFill>
                <a:ea typeface="Calibri" pitchFamily="34" charset="0"/>
                <a:cs typeface="Calibri" pitchFamily="34" charset="0"/>
              </a:rPr>
              <a:t>.</a:t>
            </a:r>
          </a:p>
          <a:p>
            <a:pPr marL="285750" lvl="0" indent="-285750" algn="just">
              <a:buFont typeface="Arial" panose="020B0604020202020204" pitchFamily="34" charset="0"/>
              <a:buChar char="•"/>
            </a:pPr>
            <a:endParaRPr lang="el-GR" sz="800" b="1" dirty="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l-GR" sz="1700" b="1" dirty="0">
                <a:ea typeface="Calibri" panose="020F0502020204030204" pitchFamily="34" charset="0"/>
                <a:cs typeface="Times New Roman" panose="02020603050405020304" pitchFamily="18" charset="0"/>
              </a:rPr>
              <a:t>Τα </a:t>
            </a:r>
            <a:r>
              <a:rPr lang="el-GR" sz="1700" b="1" dirty="0" err="1">
                <a:ea typeface="Calibri" panose="020F0502020204030204" pitchFamily="34" charset="0"/>
                <a:cs typeface="Times New Roman" panose="02020603050405020304" pitchFamily="18" charset="0"/>
              </a:rPr>
              <a:t>διαµερίσµατα</a:t>
            </a:r>
            <a:r>
              <a:rPr lang="el-GR" sz="1700" b="1" dirty="0">
                <a:ea typeface="Calibri" panose="020F0502020204030204" pitchFamily="34" charset="0"/>
                <a:cs typeface="Times New Roman" panose="02020603050405020304" pitchFamily="18" charset="0"/>
              </a:rPr>
              <a:t> θα παραχωρούνται </a:t>
            </a:r>
            <a:r>
              <a:rPr lang="el-GR" sz="1700" b="1" dirty="0">
                <a:solidFill>
                  <a:srgbClr val="2A62DD"/>
                </a:solidFill>
                <a:ea typeface="Calibri" panose="020F0502020204030204" pitchFamily="34" charset="0"/>
                <a:cs typeface="Times New Roman" panose="02020603050405020304" pitchFamily="18" charset="0"/>
              </a:rPr>
              <a:t>µε </a:t>
            </a:r>
            <a:r>
              <a:rPr lang="el-GR" sz="1700" b="1" dirty="0" err="1">
                <a:solidFill>
                  <a:srgbClr val="2A62DD"/>
                </a:solidFill>
                <a:ea typeface="Calibri" panose="020F0502020204030204" pitchFamily="34" charset="0"/>
                <a:cs typeface="Times New Roman" panose="02020603050405020304" pitchFamily="18" charset="0"/>
              </a:rPr>
              <a:t>χαµηλό</a:t>
            </a:r>
            <a:r>
              <a:rPr lang="el-GR" sz="1700" b="1" dirty="0">
                <a:solidFill>
                  <a:srgbClr val="2A62DD"/>
                </a:solidFill>
                <a:ea typeface="Calibri" panose="020F0502020204030204" pitchFamily="34" charset="0"/>
                <a:cs typeface="Times New Roman" panose="02020603050405020304" pitchFamily="18" charset="0"/>
              </a:rPr>
              <a:t> µ</a:t>
            </a:r>
            <a:r>
              <a:rPr lang="el-GR" sz="1700" b="1" dirty="0" err="1">
                <a:solidFill>
                  <a:srgbClr val="2A62DD"/>
                </a:solidFill>
                <a:ea typeface="Calibri" panose="020F0502020204030204" pitchFamily="34" charset="0"/>
                <a:cs typeface="Times New Roman" panose="02020603050405020304" pitchFamily="18" charset="0"/>
              </a:rPr>
              <a:t>ίσθωµα</a:t>
            </a:r>
            <a:r>
              <a:rPr lang="el-GR" sz="1700" b="1" dirty="0">
                <a:solidFill>
                  <a:srgbClr val="2A62DD"/>
                </a:solidFill>
                <a:ea typeface="Calibri" panose="020F0502020204030204" pitchFamily="34" charset="0"/>
                <a:cs typeface="Times New Roman" panose="02020603050405020304" pitchFamily="18" charset="0"/>
              </a:rPr>
              <a:t> </a:t>
            </a:r>
            <a:r>
              <a:rPr lang="el-GR" sz="1700" b="1" dirty="0">
                <a:ea typeface="Calibri" panose="020F0502020204030204" pitchFamily="34" charset="0"/>
                <a:cs typeface="Times New Roman" panose="02020603050405020304" pitchFamily="18" charset="0"/>
              </a:rPr>
              <a:t>σε ευάλωτες οικογένειες, </a:t>
            </a:r>
            <a:r>
              <a:rPr lang="el-GR" sz="1700" b="1" dirty="0">
                <a:solidFill>
                  <a:srgbClr val="2A62DD"/>
                </a:solidFill>
                <a:ea typeface="Calibri" panose="020F0502020204030204" pitchFamily="34" charset="0"/>
                <a:cs typeface="Times New Roman" panose="02020603050405020304" pitchFamily="18" charset="0"/>
              </a:rPr>
              <a:t>µε προτεραιότητα </a:t>
            </a:r>
            <a:r>
              <a:rPr lang="el-GR" sz="1700" b="1" dirty="0">
                <a:ea typeface="Calibri" panose="020F0502020204030204" pitchFamily="34" charset="0"/>
                <a:cs typeface="Times New Roman" panose="02020603050405020304" pitchFamily="18" charset="0"/>
              </a:rPr>
              <a:t>σε νέα ζευγάρια, άτομα με αναπηρία, πολύτεκνες οικογένειες, µ</a:t>
            </a:r>
            <a:r>
              <a:rPr lang="el-GR" sz="1700" b="1" dirty="0" err="1">
                <a:ea typeface="Calibri" panose="020F0502020204030204" pitchFamily="34" charset="0"/>
                <a:cs typeface="Times New Roman" panose="02020603050405020304" pitchFamily="18" charset="0"/>
              </a:rPr>
              <a:t>ονογονεϊκές</a:t>
            </a:r>
            <a:r>
              <a:rPr lang="el-GR" sz="1700" b="1" dirty="0">
                <a:ea typeface="Calibri" panose="020F0502020204030204" pitchFamily="34" charset="0"/>
                <a:cs typeface="Times New Roman" panose="02020603050405020304" pitchFamily="18" charset="0"/>
              </a:rPr>
              <a:t> οικογένειες κ.λπ.</a:t>
            </a:r>
          </a:p>
          <a:p>
            <a:pPr marL="285750" indent="-285750" algn="just">
              <a:buFont typeface="Arial" panose="020B0604020202020204" pitchFamily="34" charset="0"/>
              <a:buChar char="•"/>
            </a:pPr>
            <a:endParaRPr lang="el-GR" sz="800" b="1" dirty="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l-GR" sz="1700" b="1" dirty="0">
                <a:ea typeface="Calibri" panose="020F0502020204030204" pitchFamily="34" charset="0"/>
                <a:cs typeface="Times New Roman" panose="02020603050405020304" pitchFamily="18" charset="0"/>
              </a:rPr>
              <a:t>Έχει ήδη ξεκινήσει η ωρίμανση των μελετών με συνεργασία των Υπουργείων Κοινωνικής Συνοχής και Οικογένειας και Εθνικής Άμυνας. Έως το </a:t>
            </a:r>
            <a:r>
              <a:rPr lang="el-GR" sz="1700" b="1" dirty="0">
                <a:solidFill>
                  <a:srgbClr val="2A62DD"/>
                </a:solidFill>
                <a:ea typeface="Calibri" panose="020F0502020204030204" pitchFamily="34" charset="0"/>
                <a:cs typeface="Times New Roman" panose="02020603050405020304" pitchFamily="18" charset="0"/>
              </a:rPr>
              <a:t>τέλος του 2026 </a:t>
            </a:r>
            <a:r>
              <a:rPr lang="el-GR" sz="1700" b="1" dirty="0">
                <a:ea typeface="Calibri" panose="020F0502020204030204" pitchFamily="34" charset="0"/>
                <a:cs typeface="Times New Roman" panose="02020603050405020304" pitchFamily="18" charset="0"/>
              </a:rPr>
              <a:t>αναμένεται να έχουν αναδειχθεί προσωρινοί ανάδοχοι για την κατασκευή των έργων, με στόχο να έχουν ολοκληρωθεί τα πρώτα 700 έως το τέλος του 2028.</a:t>
            </a:r>
          </a:p>
          <a:p>
            <a:pPr marL="285750" lvl="0" indent="-285750">
              <a:buFont typeface="Arial" panose="020B0604020202020204" pitchFamily="34" charset="0"/>
              <a:buChar char="•"/>
            </a:pPr>
            <a:endParaRPr lang="el-GR" sz="1700" b="1" dirty="0">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endParaRPr lang="el-GR" b="1" dirty="0">
              <a:ea typeface="Calibri" panose="020F0502020204030204" pitchFamily="34" charset="0"/>
              <a:cs typeface="Times New Roman" panose="02020603050405020304" pitchFamily="18" charset="0"/>
            </a:endParaRPr>
          </a:p>
          <a:p>
            <a:pPr lvl="0"/>
            <a:endParaRPr lang="el-GR" sz="1500" b="1" dirty="0">
              <a:effectLst/>
              <a:latin typeface="PF Bague Sans Pro Medium" panose="02000503000000020003" pitchFamily="2" charset="0"/>
              <a:ea typeface="Calibri" panose="020F0502020204030204" pitchFamily="34" charset="0"/>
              <a:cs typeface="Times New Roman" panose="02020603050405020304" pitchFamily="18" charset="0"/>
            </a:endParaRPr>
          </a:p>
          <a:p>
            <a:pPr lvl="0"/>
            <a:endParaRPr lang="el-GR" sz="1500" b="1" dirty="0">
              <a:solidFill>
                <a:srgbClr val="0070C0"/>
              </a:solidFill>
              <a:effectLst/>
              <a:latin typeface="PF Bague Sans Pro Medium" panose="02000503000000020003" pitchFamily="2" charset="0"/>
              <a:ea typeface="Calibri" panose="020F0502020204030204" pitchFamily="34" charset="0"/>
              <a:cs typeface="Times New Roman" panose="02020603050405020304" pitchFamily="18" charset="0"/>
            </a:endParaRPr>
          </a:p>
        </p:txBody>
      </p:sp>
      <p:pic>
        <p:nvPicPr>
          <p:cNvPr id="4" name="Εικόνα 3">
            <a:extLst>
              <a:ext uri="{FF2B5EF4-FFF2-40B4-BE49-F238E27FC236}">
                <a16:creationId xmlns:a16="http://schemas.microsoft.com/office/drawing/2014/main" id="{58D05098-9DDF-5809-826A-CECB19EBDCDD}"/>
              </a:ext>
            </a:extLst>
          </p:cNvPr>
          <p:cNvPicPr>
            <a:picLocks noChangeAspect="1"/>
          </p:cNvPicPr>
          <p:nvPr/>
        </p:nvPicPr>
        <p:blipFill>
          <a:blip r:embed="rId3"/>
          <a:stretch>
            <a:fillRect/>
          </a:stretch>
        </p:blipFill>
        <p:spPr>
          <a:xfrm>
            <a:off x="0" y="0"/>
            <a:ext cx="4573076" cy="6881813"/>
          </a:xfrm>
          <a:prstGeom prst="rect">
            <a:avLst/>
          </a:prstGeom>
        </p:spPr>
      </p:pic>
      <p:sp>
        <p:nvSpPr>
          <p:cNvPr id="8" name="Ορθογώνιο 7">
            <a:extLst>
              <a:ext uri="{FF2B5EF4-FFF2-40B4-BE49-F238E27FC236}">
                <a16:creationId xmlns:a16="http://schemas.microsoft.com/office/drawing/2014/main" id="{7F5D1AD0-11EE-52BC-0051-BCD5F6BF1A07}"/>
              </a:ext>
            </a:extLst>
          </p:cNvPr>
          <p:cNvSpPr/>
          <p:nvPr/>
        </p:nvSpPr>
        <p:spPr>
          <a:xfrm>
            <a:off x="0" y="0"/>
            <a:ext cx="4572001" cy="6858000"/>
          </a:xfrm>
          <a:prstGeom prst="rect">
            <a:avLst/>
          </a:prstGeom>
          <a:solidFill>
            <a:srgbClr val="002060">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solidFill>
                <a:srgbClr val="002060"/>
              </a:solidFill>
              <a:latin typeface="☞NOIR PRO" pitchFamily="2" charset="0"/>
            </a:endParaRPr>
          </a:p>
        </p:txBody>
      </p:sp>
      <p:sp>
        <p:nvSpPr>
          <p:cNvPr id="2" name="Ορθογώνιο 1">
            <a:extLst>
              <a:ext uri="{FF2B5EF4-FFF2-40B4-BE49-F238E27FC236}">
                <a16:creationId xmlns:a16="http://schemas.microsoft.com/office/drawing/2014/main" id="{81140724-5E3E-815A-9B0B-94DE554828E6}"/>
              </a:ext>
            </a:extLst>
          </p:cNvPr>
          <p:cNvSpPr/>
          <p:nvPr/>
        </p:nvSpPr>
        <p:spPr>
          <a:xfrm>
            <a:off x="12039600" y="2499360"/>
            <a:ext cx="152400" cy="1859280"/>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sp>
        <p:nvSpPr>
          <p:cNvPr id="9" name="TextBox 17">
            <a:extLst>
              <a:ext uri="{FF2B5EF4-FFF2-40B4-BE49-F238E27FC236}">
                <a16:creationId xmlns:a16="http://schemas.microsoft.com/office/drawing/2014/main" id="{B5FCA8C7-4D24-474D-90A5-A84554048FD0}"/>
              </a:ext>
            </a:extLst>
          </p:cNvPr>
          <p:cNvSpPr txBox="1">
            <a:spLocks noChangeArrowheads="1"/>
          </p:cNvSpPr>
          <p:nvPr/>
        </p:nvSpPr>
        <p:spPr bwMode="auto">
          <a:xfrm>
            <a:off x="4889634" y="759277"/>
            <a:ext cx="6901312" cy="707886"/>
          </a:xfrm>
          <a:prstGeom prst="rect">
            <a:avLst/>
          </a:prstGeom>
          <a:solidFill>
            <a:srgbClr val="7030A0"/>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l-GR" altLang="el-GR" sz="2000" b="1" dirty="0">
                <a:solidFill>
                  <a:schemeClr val="bg1"/>
                </a:solidFill>
                <a:latin typeface="+mn-lt"/>
              </a:rPr>
              <a:t>10. Ανέγερση 2.350 κοινωνικών κατοικιών για 7.000 ευάλωτους πολίτες (435 εκατ. €)</a:t>
            </a:r>
          </a:p>
        </p:txBody>
      </p:sp>
      <p:sp>
        <p:nvSpPr>
          <p:cNvPr id="10" name="TextBox 17">
            <a:extLst>
              <a:ext uri="{FF2B5EF4-FFF2-40B4-BE49-F238E27FC236}">
                <a16:creationId xmlns:a16="http://schemas.microsoft.com/office/drawing/2014/main" id="{44BFE4E0-45DB-46F0-9CF2-530968F7A9EA}"/>
              </a:ext>
            </a:extLst>
          </p:cNvPr>
          <p:cNvSpPr txBox="1">
            <a:spLocks noChangeArrowheads="1"/>
          </p:cNvSpPr>
          <p:nvPr/>
        </p:nvSpPr>
        <p:spPr bwMode="auto">
          <a:xfrm>
            <a:off x="4889635" y="198932"/>
            <a:ext cx="6901312" cy="430887"/>
          </a:xfrm>
          <a:prstGeom prst="rect">
            <a:avLst/>
          </a:prstGeom>
          <a:solidFill>
            <a:srgbClr val="7030A0"/>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l-GR" altLang="el-GR" sz="2200" b="1" dirty="0">
                <a:solidFill>
                  <a:schemeClr val="bg1"/>
                </a:solidFill>
                <a:latin typeface="+mn-lt"/>
              </a:rPr>
              <a:t>Νέα έργα από το Κοινωνικό Κλιματικό Ταμείο </a:t>
            </a:r>
          </a:p>
        </p:txBody>
      </p:sp>
    </p:spTree>
    <p:extLst>
      <p:ext uri="{BB962C8B-B14F-4D97-AF65-F5344CB8AC3E}">
        <p14:creationId xmlns:p14="http://schemas.microsoft.com/office/powerpoint/2010/main" val="2904445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E92F9-17A1-523A-FA2F-8A593B5AFEB3}"/>
            </a:ext>
          </a:extLst>
        </p:cNvPr>
        <p:cNvGrpSpPr/>
        <p:nvPr/>
      </p:nvGrpSpPr>
      <p:grpSpPr>
        <a:xfrm>
          <a:off x="0" y="0"/>
          <a:ext cx="0" cy="0"/>
          <a:chOff x="0" y="0"/>
          <a:chExt cx="0" cy="0"/>
        </a:xfrm>
      </p:grpSpPr>
      <p:sp>
        <p:nvSpPr>
          <p:cNvPr id="2" name="TextBox 17">
            <a:extLst>
              <a:ext uri="{FF2B5EF4-FFF2-40B4-BE49-F238E27FC236}">
                <a16:creationId xmlns:a16="http://schemas.microsoft.com/office/drawing/2014/main" id="{03DC4BE2-9CB7-B5EC-0F25-F0687F33BD11}"/>
              </a:ext>
            </a:extLst>
          </p:cNvPr>
          <p:cNvSpPr txBox="1">
            <a:spLocks noChangeArrowheads="1"/>
          </p:cNvSpPr>
          <p:nvPr/>
        </p:nvSpPr>
        <p:spPr bwMode="auto">
          <a:xfrm>
            <a:off x="559798" y="290162"/>
            <a:ext cx="6638711" cy="707886"/>
          </a:xfrm>
          <a:prstGeom prst="rect">
            <a:avLst/>
          </a:prstGeom>
          <a:solidFill>
            <a:srgbClr val="00B050"/>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l-GR" sz="2000" b="1" dirty="0">
                <a:solidFill>
                  <a:schemeClr val="bg1"/>
                </a:solidFill>
                <a:latin typeface="+mn-lt"/>
              </a:rPr>
              <a:t>Στρατηγικές Παρεμβάσεις για την Αναπηρία – </a:t>
            </a:r>
          </a:p>
          <a:p>
            <a:pPr>
              <a:lnSpc>
                <a:spcPct val="100000"/>
              </a:lnSpc>
              <a:spcBef>
                <a:spcPct val="0"/>
              </a:spcBef>
              <a:buNone/>
            </a:pPr>
            <a:r>
              <a:rPr lang="el-GR" sz="2000" b="1" dirty="0">
                <a:solidFill>
                  <a:schemeClr val="bg1"/>
                </a:solidFill>
                <a:latin typeface="+mn-lt"/>
              </a:rPr>
              <a:t>Επόμενη Φάση</a:t>
            </a:r>
            <a:endParaRPr lang="el-GR" altLang="el-GR" sz="2000" b="1" dirty="0">
              <a:solidFill>
                <a:schemeClr val="bg1"/>
              </a:solidFill>
              <a:latin typeface="+mn-lt"/>
            </a:endParaRPr>
          </a:p>
        </p:txBody>
      </p:sp>
      <p:sp>
        <p:nvSpPr>
          <p:cNvPr id="14" name="TextBox 13">
            <a:extLst>
              <a:ext uri="{FF2B5EF4-FFF2-40B4-BE49-F238E27FC236}">
                <a16:creationId xmlns:a16="http://schemas.microsoft.com/office/drawing/2014/main" id="{AEB9560C-CEA1-98B4-D590-A8138EFAF07B}"/>
              </a:ext>
            </a:extLst>
          </p:cNvPr>
          <p:cNvSpPr txBox="1"/>
          <p:nvPr/>
        </p:nvSpPr>
        <p:spPr>
          <a:xfrm>
            <a:off x="559798" y="1240900"/>
            <a:ext cx="3135707" cy="5139869"/>
          </a:xfrm>
          <a:prstGeom prst="rect">
            <a:avLst/>
          </a:prstGeom>
          <a:noFill/>
        </p:spPr>
        <p:txBody>
          <a:bodyPr wrap="square">
            <a:spAutoFit/>
          </a:bodyPr>
          <a:lstStyle/>
          <a:p>
            <a:pPr marL="285750" indent="-285750">
              <a:buFont typeface="Arial" panose="020B0604020202020204" pitchFamily="34" charset="0"/>
              <a:buChar char="•"/>
            </a:pPr>
            <a:endParaRPr lang="el-GR" sz="1400" b="1" dirty="0"/>
          </a:p>
          <a:p>
            <a:pPr marL="285750" indent="-285750" algn="just">
              <a:buFont typeface="Arial" panose="020B0604020202020204" pitchFamily="34" charset="0"/>
              <a:buChar char="•"/>
            </a:pPr>
            <a:r>
              <a:rPr lang="el-GR" sz="1500" b="1" dirty="0"/>
              <a:t>Οι πολιτικές για την αναπηρία αποκτούν μεγαλύτερη εμβέλεια, σταθερότητα και διάρκεια, με στόχο η πρόοδος να γίνει κανονικότητα.</a:t>
            </a:r>
          </a:p>
          <a:p>
            <a:pPr marL="285750" indent="-285750" algn="just">
              <a:buFont typeface="Arial" panose="020B0604020202020204" pitchFamily="34" charset="0"/>
              <a:buChar char="•"/>
            </a:pPr>
            <a:endParaRPr lang="el-GR" sz="1500" b="1" dirty="0"/>
          </a:p>
          <a:p>
            <a:pPr marL="285750" indent="-285750" algn="just">
              <a:buFont typeface="Arial" panose="020B0604020202020204" pitchFamily="34" charset="0"/>
              <a:buChar char="•"/>
            </a:pPr>
            <a:r>
              <a:rPr lang="el-GR" sz="1500" b="1" dirty="0"/>
              <a:t>Οι παρεμβάσεις θα υλοποιηθούν τόσο στο πλαίσιο του ΚΚΤ με ορίζοντα το 2032, όσο και εκτός αυτού.</a:t>
            </a:r>
          </a:p>
          <a:p>
            <a:pPr algn="just"/>
            <a:endParaRPr lang="el-GR" sz="1500" b="1" dirty="0"/>
          </a:p>
          <a:p>
            <a:pPr marL="285750" indent="-285750" algn="just">
              <a:buFont typeface="Arial" panose="020B0604020202020204" pitchFamily="34" charset="0"/>
              <a:buChar char="•"/>
            </a:pPr>
            <a:r>
              <a:rPr lang="el-GR" sz="1500" b="1" dirty="0"/>
              <a:t>Για πρώτη φορά, η χώρα διαθέτει έναν εθνικό μηχανισμό για τα άτομα με αναπηρία υπό την προεδρία της κυβέρνησης, που δεν περιορίζεται στον σχεδιασμό, αλλά έχει ευθύνη για τον συντονισμό, την υλοποίηση και την παρακολούθηση των πολιτικών.</a:t>
            </a:r>
          </a:p>
          <a:p>
            <a:pPr marL="285750" indent="-285750">
              <a:buFont typeface="Arial" panose="020B0604020202020204" pitchFamily="34" charset="0"/>
              <a:buChar char="•"/>
            </a:pPr>
            <a:endParaRPr lang="el-GR" sz="1400" b="1" dirty="0"/>
          </a:p>
        </p:txBody>
      </p:sp>
      <p:sp>
        <p:nvSpPr>
          <p:cNvPr id="4" name="Ορθογώνιο 3">
            <a:extLst>
              <a:ext uri="{FF2B5EF4-FFF2-40B4-BE49-F238E27FC236}">
                <a16:creationId xmlns:a16="http://schemas.microsoft.com/office/drawing/2014/main" id="{4810F360-4ACF-B594-2454-7D085C08AC5A}"/>
              </a:ext>
            </a:extLst>
          </p:cNvPr>
          <p:cNvSpPr/>
          <p:nvPr/>
        </p:nvSpPr>
        <p:spPr>
          <a:xfrm>
            <a:off x="0" y="2499360"/>
            <a:ext cx="152400" cy="185928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graphicFrame>
        <p:nvGraphicFramePr>
          <p:cNvPr id="8" name="Πίνακας 7">
            <a:extLst>
              <a:ext uri="{FF2B5EF4-FFF2-40B4-BE49-F238E27FC236}">
                <a16:creationId xmlns:a16="http://schemas.microsoft.com/office/drawing/2014/main" id="{958D5643-6922-4879-AA58-5FC52ADE1120}"/>
              </a:ext>
            </a:extLst>
          </p:cNvPr>
          <p:cNvGraphicFramePr>
            <a:graphicFrameLocks noGrp="1"/>
          </p:cNvGraphicFramePr>
          <p:nvPr>
            <p:extLst>
              <p:ext uri="{D42A27DB-BD31-4B8C-83A1-F6EECF244321}">
                <p14:modId xmlns:p14="http://schemas.microsoft.com/office/powerpoint/2010/main" val="3248351004"/>
              </p:ext>
            </p:extLst>
          </p:nvPr>
        </p:nvGraphicFramePr>
        <p:xfrm>
          <a:off x="4102903" y="1744070"/>
          <a:ext cx="7818164" cy="3975921"/>
        </p:xfrm>
        <a:graphic>
          <a:graphicData uri="http://schemas.openxmlformats.org/drawingml/2006/table">
            <a:tbl>
              <a:tblPr/>
              <a:tblGrid>
                <a:gridCol w="7818164">
                  <a:extLst>
                    <a:ext uri="{9D8B030D-6E8A-4147-A177-3AD203B41FA5}">
                      <a16:colId xmlns:a16="http://schemas.microsoft.com/office/drawing/2014/main" val="2777478780"/>
                    </a:ext>
                  </a:extLst>
                </a:gridCol>
              </a:tblGrid>
              <a:tr h="557462">
                <a:tc>
                  <a:txBody>
                    <a:bodyPr/>
                    <a:lstStyle/>
                    <a:p>
                      <a:pPr fontAlgn="b">
                        <a:lnSpc>
                          <a:spcPct val="107000"/>
                        </a:lnSpc>
                        <a:spcAft>
                          <a:spcPts val="0"/>
                        </a:spcAft>
                      </a:pPr>
                      <a:r>
                        <a:rPr lang="el-GR" sz="1800" b="1" kern="1200" dirty="0">
                          <a:solidFill>
                            <a:srgbClr val="FFFFFF"/>
                          </a:solidFill>
                          <a:effectLst/>
                          <a:latin typeface="+mn-lt"/>
                          <a:ea typeface="Times New Roman" panose="02020603050405020304" pitchFamily="18" charset="0"/>
                          <a:cs typeface="Times New Roman" panose="02020603050405020304" pitchFamily="18" charset="0"/>
                        </a:rPr>
                        <a:t>Δράσεις προς υλοποίηση</a:t>
                      </a:r>
                      <a:endParaRPr lang="el-GR" sz="1800" dirty="0">
                        <a:effectLst/>
                        <a:latin typeface="+mn-lt"/>
                        <a:ea typeface="Calibri" panose="020F0502020204030204" pitchFamily="34" charset="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498F"/>
                    </a:solidFill>
                  </a:tcPr>
                </a:tc>
                <a:extLst>
                  <a:ext uri="{0D108BD9-81ED-4DB2-BD59-A6C34878D82A}">
                    <a16:rowId xmlns:a16="http://schemas.microsoft.com/office/drawing/2014/main" val="3283302241"/>
                  </a:ext>
                </a:extLst>
              </a:tr>
              <a:tr h="177165">
                <a:tc>
                  <a:txBody>
                    <a:bodyPr/>
                    <a:lstStyle/>
                    <a:p>
                      <a:pPr marL="342900" lvl="0" indent="-342900">
                        <a:lnSpc>
                          <a:spcPct val="107000"/>
                        </a:lnSpc>
                        <a:spcAft>
                          <a:spcPts val="600"/>
                        </a:spcAft>
                        <a:buFont typeface="Symbol" panose="05050102010706020507" pitchFamily="18" charset="2"/>
                        <a:buChar char=""/>
                      </a:pPr>
                      <a:endParaRPr lang="el-GR" sz="600" b="1" dirty="0">
                        <a:solidFill>
                          <a:srgbClr val="FFFFFF"/>
                        </a:solidFill>
                        <a:effectLst/>
                        <a:latin typeface="+mn-lt"/>
                        <a:ea typeface="Times New Roman" panose="02020603050405020304" pitchFamily="18"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l-GR" sz="1600" b="1" dirty="0">
                          <a:solidFill>
                            <a:srgbClr val="FFFFFF"/>
                          </a:solidFill>
                          <a:effectLst/>
                          <a:latin typeface="+mn-lt"/>
                          <a:ea typeface="Times New Roman" panose="02020603050405020304" pitchFamily="18" charset="0"/>
                          <a:cs typeface="Times New Roman" panose="02020603050405020304" pitchFamily="18" charset="0"/>
                        </a:rPr>
                        <a:t>Πλήρης ανάπτυξη Εθνικού Μητρώου Αναπηρίας και Μητρώου Δικαιούχων Παροχών Αναπηρίας</a:t>
                      </a:r>
                      <a:endParaRPr lang="el-GR" sz="1600" b="1" dirty="0">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l-GR" sz="1600" b="1" dirty="0">
                          <a:solidFill>
                            <a:srgbClr val="FFFFFF"/>
                          </a:solidFill>
                          <a:effectLst/>
                          <a:latin typeface="+mn-lt"/>
                          <a:ea typeface="Times New Roman" panose="02020603050405020304" pitchFamily="18" charset="0"/>
                          <a:cs typeface="Times New Roman" panose="02020603050405020304" pitchFamily="18" charset="0"/>
                        </a:rPr>
                        <a:t>Επιδότηση ηλεκτρικών </a:t>
                      </a:r>
                      <a:r>
                        <a:rPr lang="el-GR" sz="1600" b="1" dirty="0" err="1">
                          <a:solidFill>
                            <a:srgbClr val="FFFFFF"/>
                          </a:solidFill>
                          <a:effectLst/>
                          <a:latin typeface="+mn-lt"/>
                          <a:ea typeface="Times New Roman" panose="02020603050405020304" pitchFamily="18" charset="0"/>
                          <a:cs typeface="Times New Roman" panose="02020603050405020304" pitchFamily="18" charset="0"/>
                        </a:rPr>
                        <a:t>αμαξιδίων</a:t>
                      </a:r>
                      <a:r>
                        <a:rPr lang="el-GR" sz="1600" b="1" dirty="0">
                          <a:solidFill>
                            <a:srgbClr val="FFFFFF"/>
                          </a:solidFill>
                          <a:effectLst/>
                          <a:latin typeface="+mn-lt"/>
                          <a:ea typeface="Times New Roman" panose="02020603050405020304" pitchFamily="18" charset="0"/>
                          <a:cs typeface="Times New Roman" panose="02020603050405020304" pitchFamily="18" charset="0"/>
                        </a:rPr>
                        <a:t> χωρίς οικονομική επιβάρυνση των δικαιούχων</a:t>
                      </a:r>
                      <a:r>
                        <a:rPr lang="en-US" sz="1600" b="1" dirty="0">
                          <a:solidFill>
                            <a:srgbClr val="FFFFFF"/>
                          </a:solidFill>
                          <a:effectLst/>
                          <a:latin typeface="+mn-lt"/>
                          <a:ea typeface="Times New Roman" panose="02020603050405020304" pitchFamily="18" charset="0"/>
                          <a:cs typeface="Times New Roman" panose="02020603050405020304" pitchFamily="18" charset="0"/>
                        </a:rPr>
                        <a:t> (KKT)</a:t>
                      </a:r>
                      <a:endParaRPr lang="el-GR" sz="1600" b="1" dirty="0">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l-GR" sz="1600" b="1" dirty="0">
                          <a:solidFill>
                            <a:srgbClr val="FFFFFF"/>
                          </a:solidFill>
                          <a:effectLst/>
                          <a:latin typeface="+mn-lt"/>
                          <a:ea typeface="Times New Roman" panose="02020603050405020304" pitchFamily="18" charset="0"/>
                          <a:cs typeface="Times New Roman" panose="02020603050405020304" pitchFamily="18" charset="0"/>
                        </a:rPr>
                        <a:t>Ενίσχυση των σχολικών μεταφορών σε όλη τη χώρα με ηλεκτροκίνητα οχήματα</a:t>
                      </a:r>
                      <a:r>
                        <a:rPr lang="en-US" sz="1600" b="1" dirty="0">
                          <a:solidFill>
                            <a:srgbClr val="FFFFFF"/>
                          </a:solidFill>
                          <a:effectLst/>
                          <a:latin typeface="+mn-lt"/>
                          <a:ea typeface="Times New Roman" panose="02020603050405020304" pitchFamily="18" charset="0"/>
                          <a:cs typeface="Times New Roman" panose="02020603050405020304" pitchFamily="18" charset="0"/>
                        </a:rPr>
                        <a:t> (KKT)</a:t>
                      </a:r>
                      <a:endParaRPr lang="el-GR" sz="1600" b="1" dirty="0">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l-GR" sz="1600" b="1" dirty="0">
                          <a:solidFill>
                            <a:srgbClr val="FFFFFF"/>
                          </a:solidFill>
                          <a:effectLst/>
                          <a:latin typeface="+mn-lt"/>
                          <a:ea typeface="Times New Roman" panose="02020603050405020304" pitchFamily="18" charset="0"/>
                          <a:cs typeface="Times New Roman" panose="02020603050405020304" pitchFamily="18" charset="0"/>
                        </a:rPr>
                        <a:t>Νέες παρεμβάσεις προσβασιμότητας στις μεταφορές</a:t>
                      </a:r>
                      <a:r>
                        <a:rPr lang="en-US" sz="1600" b="1" dirty="0">
                          <a:solidFill>
                            <a:srgbClr val="FFFFFF"/>
                          </a:solidFill>
                          <a:effectLst/>
                          <a:latin typeface="+mn-lt"/>
                          <a:ea typeface="Times New Roman" panose="02020603050405020304" pitchFamily="18" charset="0"/>
                          <a:cs typeface="Times New Roman" panose="02020603050405020304" pitchFamily="18" charset="0"/>
                        </a:rPr>
                        <a:t> (KKT)</a:t>
                      </a:r>
                      <a:endParaRPr lang="el-GR" sz="1600" b="1" dirty="0">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l-GR" sz="1600" b="1" dirty="0">
                          <a:solidFill>
                            <a:srgbClr val="FFFFFF"/>
                          </a:solidFill>
                          <a:effectLst/>
                          <a:latin typeface="+mn-lt"/>
                          <a:ea typeface="Times New Roman" panose="02020603050405020304" pitchFamily="18" charset="0"/>
                          <a:cs typeface="Times New Roman" panose="02020603050405020304" pitchFamily="18" charset="0"/>
                        </a:rPr>
                        <a:t>Ενίσχυση της στήριξης των οικογενειών, με πλήρη ηλεκτρονικό οδηγό για γονείς παιδιών στο φάσμα του αυτισμού</a:t>
                      </a:r>
                      <a:endParaRPr lang="el-GR" sz="1600" b="1" dirty="0">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l-GR" sz="1600" b="1" dirty="0">
                          <a:solidFill>
                            <a:srgbClr val="FFFFFF"/>
                          </a:solidFill>
                          <a:effectLst/>
                          <a:latin typeface="+mn-lt"/>
                          <a:ea typeface="Times New Roman" panose="02020603050405020304" pitchFamily="18" charset="0"/>
                          <a:cs typeface="Times New Roman" panose="02020603050405020304" pitchFamily="18" charset="0"/>
                        </a:rPr>
                        <a:t>Εκπαίδευση της δημόσιας διοίκησης σε θέματα αναπηρίας </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lang="el-GR" sz="1600" b="1" kern="1200" dirty="0">
                          <a:solidFill>
                            <a:srgbClr val="FFFFFF"/>
                          </a:solidFill>
                          <a:effectLst/>
                          <a:latin typeface="+mn-lt"/>
                          <a:ea typeface="Calibri" panose="020F0502020204030204" pitchFamily="34" charset="0"/>
                          <a:cs typeface="Times New Roman" panose="02020603050405020304" pitchFamily="18" charset="0"/>
                        </a:rPr>
                        <a:t>Πρόγραμμα εκπαίδευσης εκπαιδευτών κινητικότητας και προσανατολισμού για άτομα με αναπηρία όρασης –  &gt;17.000 ωφελούμενοι.</a:t>
                      </a:r>
                      <a:endParaRPr lang="el-GR" sz="1600" b="1" dirty="0">
                        <a:solidFill>
                          <a:srgbClr val="FFFFFF"/>
                        </a:solidFill>
                        <a:effectLst/>
                        <a:latin typeface="+mn-lt"/>
                        <a:ea typeface="Times New Roman" panose="02020603050405020304" pitchFamily="18"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endParaRPr lang="el-GR" sz="600" b="1" dirty="0">
                        <a:effectLst/>
                        <a:latin typeface="+mn-lt"/>
                        <a:ea typeface="Calibri" panose="020F0502020204030204" pitchFamily="34" charset="0"/>
                        <a:cs typeface="Times New Roman" panose="02020603050405020304" pitchFamily="18" charset="0"/>
                      </a:endParaRPr>
                    </a:p>
                  </a:txBody>
                  <a:tcPr marL="8255" marR="8255" marT="8255" marB="0" anchor="b">
                    <a:lnL w="12700" cap="flat" cmpd="sng" algn="ctr">
                      <a:solidFill>
                        <a:srgbClr val="FFFFFF"/>
                      </a:solidFill>
                      <a:prstDash val="solid"/>
                      <a:round/>
                      <a:headEnd type="none" w="med" len="med"/>
                      <a:tailEnd type="none" w="med" len="med"/>
                    </a:lnL>
                    <a:lnR w="12700" cap="flat" cmpd="sng" algn="ctr">
                      <a:solidFill>
                        <a:srgbClr val="00AEEE"/>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AEEE"/>
                    </a:solidFill>
                  </a:tcPr>
                </a:tc>
                <a:extLst>
                  <a:ext uri="{0D108BD9-81ED-4DB2-BD59-A6C34878D82A}">
                    <a16:rowId xmlns:a16="http://schemas.microsoft.com/office/drawing/2014/main" val="1240876255"/>
                  </a:ext>
                </a:extLst>
              </a:tr>
            </a:tbl>
          </a:graphicData>
        </a:graphic>
      </p:graphicFrame>
    </p:spTree>
    <p:extLst>
      <p:ext uri="{BB962C8B-B14F-4D97-AF65-F5344CB8AC3E}">
        <p14:creationId xmlns:p14="http://schemas.microsoft.com/office/powerpoint/2010/main" val="2304362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E92F9-17A1-523A-FA2F-8A593B5AFEB3}"/>
            </a:ext>
          </a:extLst>
        </p:cNvPr>
        <p:cNvGrpSpPr/>
        <p:nvPr/>
      </p:nvGrpSpPr>
      <p:grpSpPr>
        <a:xfrm>
          <a:off x="0" y="0"/>
          <a:ext cx="0" cy="0"/>
          <a:chOff x="0" y="0"/>
          <a:chExt cx="0" cy="0"/>
        </a:xfrm>
      </p:grpSpPr>
      <p:sp>
        <p:nvSpPr>
          <p:cNvPr id="2" name="TextBox 17">
            <a:extLst>
              <a:ext uri="{FF2B5EF4-FFF2-40B4-BE49-F238E27FC236}">
                <a16:creationId xmlns:a16="http://schemas.microsoft.com/office/drawing/2014/main" id="{03DC4BE2-9CB7-B5EC-0F25-F0687F33BD11}"/>
              </a:ext>
            </a:extLst>
          </p:cNvPr>
          <p:cNvSpPr txBox="1">
            <a:spLocks noChangeArrowheads="1"/>
          </p:cNvSpPr>
          <p:nvPr/>
        </p:nvSpPr>
        <p:spPr bwMode="auto">
          <a:xfrm>
            <a:off x="372450" y="321304"/>
            <a:ext cx="6638711" cy="400110"/>
          </a:xfrm>
          <a:prstGeom prst="rect">
            <a:avLst/>
          </a:prstGeom>
          <a:solidFill>
            <a:srgbClr val="00B050"/>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l-GR" sz="2000" b="1" dirty="0">
                <a:solidFill>
                  <a:schemeClr val="bg1"/>
                </a:solidFill>
                <a:latin typeface="+mn-lt"/>
              </a:rPr>
              <a:t>Συνεχίζοντας τις Δράσεις για την Αναπηρία</a:t>
            </a:r>
            <a:endParaRPr lang="el-GR" altLang="el-GR" sz="2000" b="1" dirty="0">
              <a:solidFill>
                <a:schemeClr val="bg1"/>
              </a:solidFill>
              <a:latin typeface="+mn-lt"/>
            </a:endParaRPr>
          </a:p>
        </p:txBody>
      </p:sp>
      <p:sp>
        <p:nvSpPr>
          <p:cNvPr id="14" name="TextBox 13">
            <a:extLst>
              <a:ext uri="{FF2B5EF4-FFF2-40B4-BE49-F238E27FC236}">
                <a16:creationId xmlns:a16="http://schemas.microsoft.com/office/drawing/2014/main" id="{AEB9560C-CEA1-98B4-D590-A8138EFAF07B}"/>
              </a:ext>
            </a:extLst>
          </p:cNvPr>
          <p:cNvSpPr txBox="1"/>
          <p:nvPr/>
        </p:nvSpPr>
        <p:spPr>
          <a:xfrm>
            <a:off x="5321590" y="2722749"/>
            <a:ext cx="5888275" cy="1354217"/>
          </a:xfrm>
          <a:prstGeom prst="rect">
            <a:avLst/>
          </a:prstGeom>
          <a:noFill/>
        </p:spPr>
        <p:txBody>
          <a:bodyPr wrap="square">
            <a:spAutoFit/>
          </a:bodyPr>
          <a:lstStyle/>
          <a:p>
            <a:pPr marL="285750" indent="-285750">
              <a:buFont typeface="Arial" panose="020B0604020202020204" pitchFamily="34" charset="0"/>
              <a:buChar char="•"/>
            </a:pPr>
            <a:endParaRPr lang="el-GR" sz="1400" b="1" dirty="0"/>
          </a:p>
          <a:p>
            <a:pPr algn="just"/>
            <a:r>
              <a:rPr lang="el-GR" sz="1700" dirty="0"/>
              <a:t>Μπορείτε να ενημερώνεστε για τις δράσεις για την αναπηρία μέσα από το τριμηνιαίο ενημερωτικό δελτίο του Συντονιστικού Μηχανισμού για τα Δικαιώματα των Ατόμων με Αναπηρία </a:t>
            </a:r>
            <a:r>
              <a:rPr lang="en-US" sz="1700" dirty="0">
                <a:hlinkClick r:id="rId3"/>
              </a:rPr>
              <a:t>www.amea.gov.gr</a:t>
            </a:r>
            <a:r>
              <a:rPr lang="en-US" sz="1700" dirty="0"/>
              <a:t>   </a:t>
            </a:r>
            <a:r>
              <a:rPr lang="el-GR" sz="1700" dirty="0"/>
              <a:t> </a:t>
            </a:r>
          </a:p>
        </p:txBody>
      </p:sp>
      <p:sp>
        <p:nvSpPr>
          <p:cNvPr id="4" name="Ορθογώνιο 3">
            <a:extLst>
              <a:ext uri="{FF2B5EF4-FFF2-40B4-BE49-F238E27FC236}">
                <a16:creationId xmlns:a16="http://schemas.microsoft.com/office/drawing/2014/main" id="{4810F360-4ACF-B594-2454-7D085C08AC5A}"/>
              </a:ext>
            </a:extLst>
          </p:cNvPr>
          <p:cNvSpPr/>
          <p:nvPr/>
        </p:nvSpPr>
        <p:spPr>
          <a:xfrm>
            <a:off x="0" y="2499360"/>
            <a:ext cx="152400" cy="185928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pic>
        <p:nvPicPr>
          <p:cNvPr id="3" name="Εικόνα 2">
            <a:extLst>
              <a:ext uri="{FF2B5EF4-FFF2-40B4-BE49-F238E27FC236}">
                <a16:creationId xmlns:a16="http://schemas.microsoft.com/office/drawing/2014/main" id="{C842F19D-2320-49A0-94D6-C22F9B710894}"/>
              </a:ext>
            </a:extLst>
          </p:cNvPr>
          <p:cNvPicPr>
            <a:picLocks noChangeAspect="1"/>
          </p:cNvPicPr>
          <p:nvPr/>
        </p:nvPicPr>
        <p:blipFill>
          <a:blip r:embed="rId4"/>
          <a:stretch>
            <a:fillRect/>
          </a:stretch>
        </p:blipFill>
        <p:spPr>
          <a:xfrm>
            <a:off x="457117" y="846667"/>
            <a:ext cx="4148750" cy="5825066"/>
          </a:xfrm>
          <a:prstGeom prst="rect">
            <a:avLst/>
          </a:prstGeom>
        </p:spPr>
      </p:pic>
    </p:spTree>
    <p:extLst>
      <p:ext uri="{BB962C8B-B14F-4D97-AF65-F5344CB8AC3E}">
        <p14:creationId xmlns:p14="http://schemas.microsoft.com/office/powerpoint/2010/main" val="612147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8FF97-D8CC-91B0-1D0D-75E5692BB94C}"/>
            </a:ext>
          </a:extLst>
        </p:cNvPr>
        <p:cNvGrpSpPr/>
        <p:nvPr/>
      </p:nvGrpSpPr>
      <p:grpSpPr>
        <a:xfrm>
          <a:off x="0" y="0"/>
          <a:ext cx="0" cy="0"/>
          <a:chOff x="0" y="0"/>
          <a:chExt cx="0" cy="0"/>
        </a:xfrm>
      </p:grpSpPr>
      <p:sp>
        <p:nvSpPr>
          <p:cNvPr id="25" name="Ορθογώνιο 24">
            <a:extLst>
              <a:ext uri="{FF2B5EF4-FFF2-40B4-BE49-F238E27FC236}">
                <a16:creationId xmlns:a16="http://schemas.microsoft.com/office/drawing/2014/main" id="{CA53B0D3-F3CC-9D24-F7CE-4E61379E761F}"/>
              </a:ext>
            </a:extLst>
          </p:cNvPr>
          <p:cNvSpPr/>
          <p:nvPr/>
        </p:nvSpPr>
        <p:spPr>
          <a:xfrm>
            <a:off x="0" y="2499360"/>
            <a:ext cx="152400" cy="185928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pic>
        <p:nvPicPr>
          <p:cNvPr id="10" name="Εικόνα 9">
            <a:extLst>
              <a:ext uri="{FF2B5EF4-FFF2-40B4-BE49-F238E27FC236}">
                <a16:creationId xmlns:a16="http://schemas.microsoft.com/office/drawing/2014/main" id="{2DB5FA6B-FB6A-D3C9-24D0-8F2C729F4DE1}"/>
              </a:ext>
            </a:extLst>
          </p:cNvPr>
          <p:cNvPicPr>
            <a:picLocks noChangeAspect="1"/>
          </p:cNvPicPr>
          <p:nvPr/>
        </p:nvPicPr>
        <p:blipFill>
          <a:blip r:embed="rId3"/>
          <a:stretch>
            <a:fillRect/>
          </a:stretch>
        </p:blipFill>
        <p:spPr>
          <a:xfrm>
            <a:off x="944120" y="0"/>
            <a:ext cx="10303760" cy="6858000"/>
          </a:xfrm>
          <a:prstGeom prst="rect">
            <a:avLst/>
          </a:prstGeom>
        </p:spPr>
      </p:pic>
    </p:spTree>
    <p:extLst>
      <p:ext uri="{BB962C8B-B14F-4D97-AF65-F5344CB8AC3E}">
        <p14:creationId xmlns:p14="http://schemas.microsoft.com/office/powerpoint/2010/main" val="1625614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E92F9-17A1-523A-FA2F-8A593B5AFEB3}"/>
            </a:ext>
          </a:extLst>
        </p:cNvPr>
        <p:cNvGrpSpPr/>
        <p:nvPr/>
      </p:nvGrpSpPr>
      <p:grpSpPr>
        <a:xfrm>
          <a:off x="0" y="0"/>
          <a:ext cx="0" cy="0"/>
          <a:chOff x="0" y="0"/>
          <a:chExt cx="0" cy="0"/>
        </a:xfrm>
      </p:grpSpPr>
      <p:sp>
        <p:nvSpPr>
          <p:cNvPr id="2" name="TextBox 17">
            <a:extLst>
              <a:ext uri="{FF2B5EF4-FFF2-40B4-BE49-F238E27FC236}">
                <a16:creationId xmlns:a16="http://schemas.microsoft.com/office/drawing/2014/main" id="{03DC4BE2-9CB7-B5EC-0F25-F0687F33BD11}"/>
              </a:ext>
            </a:extLst>
          </p:cNvPr>
          <p:cNvSpPr txBox="1">
            <a:spLocks noChangeArrowheads="1"/>
          </p:cNvSpPr>
          <p:nvPr/>
        </p:nvSpPr>
        <p:spPr bwMode="auto">
          <a:xfrm>
            <a:off x="362724" y="166216"/>
            <a:ext cx="6638711" cy="707886"/>
          </a:xfrm>
          <a:prstGeom prst="rect">
            <a:avLst/>
          </a:prstGeom>
          <a:solidFill>
            <a:srgbClr val="00B050"/>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l-GR" altLang="el-GR" sz="2000" b="1" dirty="0">
                <a:solidFill>
                  <a:schemeClr val="bg1"/>
                </a:solidFill>
                <a:latin typeface="+mn-lt"/>
              </a:rPr>
              <a:t>Η Εθνική Στρατηγική για την Αναπηρία: </a:t>
            </a:r>
          </a:p>
          <a:p>
            <a:pPr>
              <a:lnSpc>
                <a:spcPct val="100000"/>
              </a:lnSpc>
              <a:spcBef>
                <a:spcPct val="0"/>
              </a:spcBef>
              <a:buNone/>
            </a:pPr>
            <a:r>
              <a:rPr lang="el-GR" altLang="el-GR" sz="2000" b="1" dirty="0">
                <a:solidFill>
                  <a:schemeClr val="bg1"/>
                </a:solidFill>
                <a:latin typeface="+mn-lt"/>
              </a:rPr>
              <a:t>Υλοποιημένες Εμβληματικές Δράσεις</a:t>
            </a:r>
          </a:p>
        </p:txBody>
      </p:sp>
      <p:sp>
        <p:nvSpPr>
          <p:cNvPr id="4" name="Ορθογώνιο 3">
            <a:extLst>
              <a:ext uri="{FF2B5EF4-FFF2-40B4-BE49-F238E27FC236}">
                <a16:creationId xmlns:a16="http://schemas.microsoft.com/office/drawing/2014/main" id="{4810F360-4ACF-B594-2454-7D085C08AC5A}"/>
              </a:ext>
            </a:extLst>
          </p:cNvPr>
          <p:cNvSpPr/>
          <p:nvPr/>
        </p:nvSpPr>
        <p:spPr>
          <a:xfrm>
            <a:off x="0" y="2499360"/>
            <a:ext cx="152400" cy="185928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pic>
        <p:nvPicPr>
          <p:cNvPr id="5" name="Εικόνα 4">
            <a:extLst>
              <a:ext uri="{FF2B5EF4-FFF2-40B4-BE49-F238E27FC236}">
                <a16:creationId xmlns:a16="http://schemas.microsoft.com/office/drawing/2014/main" id="{F2F33BFD-F485-4BFC-96D7-CD14005A39A6}"/>
              </a:ext>
            </a:extLst>
          </p:cNvPr>
          <p:cNvPicPr>
            <a:picLocks noChangeAspect="1"/>
          </p:cNvPicPr>
          <p:nvPr/>
        </p:nvPicPr>
        <p:blipFill>
          <a:blip r:embed="rId3"/>
          <a:stretch>
            <a:fillRect/>
          </a:stretch>
        </p:blipFill>
        <p:spPr>
          <a:xfrm>
            <a:off x="362723" y="874102"/>
            <a:ext cx="3955277" cy="5983898"/>
          </a:xfrm>
          <a:prstGeom prst="rect">
            <a:avLst/>
          </a:prstGeom>
        </p:spPr>
      </p:pic>
      <p:sp>
        <p:nvSpPr>
          <p:cNvPr id="9" name="Ορθογώνιο 8">
            <a:extLst>
              <a:ext uri="{FF2B5EF4-FFF2-40B4-BE49-F238E27FC236}">
                <a16:creationId xmlns:a16="http://schemas.microsoft.com/office/drawing/2014/main" id="{BFEA893E-3EAC-4232-995F-EDD7D59949C7}"/>
              </a:ext>
            </a:extLst>
          </p:cNvPr>
          <p:cNvSpPr/>
          <p:nvPr/>
        </p:nvSpPr>
        <p:spPr>
          <a:xfrm>
            <a:off x="4724401" y="1475445"/>
            <a:ext cx="7104875" cy="4103175"/>
          </a:xfrm>
          <a:prstGeom prst="rect">
            <a:avLst/>
          </a:prstGeom>
        </p:spPr>
        <p:txBody>
          <a:bodyPr wrap="square">
            <a:spAutoFit/>
          </a:bodyPr>
          <a:lstStyle/>
          <a:p>
            <a:pPr marL="342900" indent="-342900">
              <a:lnSpc>
                <a:spcPct val="107000"/>
              </a:lnSpc>
              <a:spcAft>
                <a:spcPts val="800"/>
              </a:spcAft>
              <a:buAutoNum type="arabicPeriod"/>
            </a:pPr>
            <a:r>
              <a:rPr lang="el-GR"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Υποστήριξη στην καθημερινή ζωή και ανεξάρτητη διαβίωση</a:t>
            </a:r>
          </a:p>
          <a:p>
            <a:pPr marL="342900" indent="-342900">
              <a:lnSpc>
                <a:spcPct val="107000"/>
              </a:lnSpc>
              <a:spcAft>
                <a:spcPts val="800"/>
              </a:spcAft>
              <a:buAutoNum type="arabicPeriod"/>
            </a:pPr>
            <a:endParaRPr lang="el-GR" sz="6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el-GR" sz="1500" b="1" dirty="0">
                <a:solidFill>
                  <a:srgbClr val="2A62DD"/>
                </a:solidFill>
                <a:ea typeface="Calibri" panose="020F0502020204030204" pitchFamily="34" charset="0"/>
                <a:cs typeface="Times New Roman" panose="02020603050405020304" pitchFamily="18" charset="0"/>
              </a:rPr>
              <a:t>Αύξηση κατά 50% (1.800€/μήνα) της αποζημίωσης </a:t>
            </a:r>
            <a:r>
              <a:rPr lang="el-GR" sz="1500" b="1" dirty="0">
                <a:latin typeface="Calibri" panose="020F0502020204030204" pitchFamily="34" charset="0"/>
                <a:ea typeface="Calibri" panose="020F0502020204030204" pitchFamily="34" charset="0"/>
                <a:cs typeface="Times New Roman" panose="02020603050405020304" pitchFamily="18" charset="0"/>
              </a:rPr>
              <a:t>για άτομα με αναπηρία που διαμένουν σε Στέγες Υποστηριζόμενης Διαβίωσης και αύξηση κατά </a:t>
            </a:r>
            <a:r>
              <a:rPr lang="el-GR" sz="1500" b="1" dirty="0">
                <a:solidFill>
                  <a:srgbClr val="2A62DD"/>
                </a:solidFill>
                <a:ea typeface="Calibri" panose="020F0502020204030204" pitchFamily="34" charset="0"/>
                <a:cs typeface="Times New Roman" panose="02020603050405020304" pitchFamily="18" charset="0"/>
              </a:rPr>
              <a:t>44% του ημερήσιου </a:t>
            </a:r>
            <a:r>
              <a:rPr lang="el-GR" sz="1500" b="1" dirty="0" err="1">
                <a:solidFill>
                  <a:srgbClr val="2A62DD"/>
                </a:solidFill>
                <a:ea typeface="Calibri" panose="020F0502020204030204" pitchFamily="34" charset="0"/>
                <a:cs typeface="Times New Roman" panose="02020603050405020304" pitchFamily="18" charset="0"/>
              </a:rPr>
              <a:t>τροφείου</a:t>
            </a:r>
            <a:r>
              <a:rPr lang="el-GR" sz="1500" b="1" dirty="0">
                <a:solidFill>
                  <a:srgbClr val="2A62DD"/>
                </a:solidFill>
                <a:ea typeface="Calibri" panose="020F0502020204030204" pitchFamily="34" charset="0"/>
                <a:cs typeface="Times New Roman" panose="02020603050405020304" pitchFamily="18" charset="0"/>
              </a:rPr>
              <a:t> </a:t>
            </a:r>
            <a:r>
              <a:rPr lang="el-GR" sz="1500" b="1" dirty="0">
                <a:latin typeface="Calibri" panose="020F0502020204030204" pitchFamily="34" charset="0"/>
                <a:ea typeface="Calibri" panose="020F0502020204030204" pitchFamily="34" charset="0"/>
                <a:cs typeface="Times New Roman" panose="02020603050405020304" pitchFamily="18" charset="0"/>
              </a:rPr>
              <a:t>για τα άτομα με βαριά αναπηρία που διαμένουν σε Οικοτροφεία. </a:t>
            </a:r>
            <a:endParaRPr lang="el-GR" sz="15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el-GR" sz="1500" b="1" dirty="0">
                <a:latin typeface="Calibri" panose="020F0502020204030204" pitchFamily="34" charset="0"/>
                <a:ea typeface="Calibri" panose="020F0502020204030204" pitchFamily="34" charset="0"/>
                <a:cs typeface="Times New Roman" panose="02020603050405020304" pitchFamily="18" charset="0"/>
              </a:rPr>
              <a:t>Χορήγηση </a:t>
            </a:r>
            <a:r>
              <a:rPr lang="el-GR" sz="1500" b="1" dirty="0">
                <a:solidFill>
                  <a:srgbClr val="2A62DD"/>
                </a:solidFill>
                <a:ea typeface="Calibri" panose="020F0502020204030204" pitchFamily="34" charset="0"/>
                <a:cs typeface="Times New Roman" panose="02020603050405020304" pitchFamily="18" charset="0"/>
              </a:rPr>
              <a:t>επιδόματος κώφωσης/βαρηκοΐας ύψους 391€ </a:t>
            </a:r>
            <a:r>
              <a:rPr lang="el-GR" sz="1500" b="1" dirty="0">
                <a:latin typeface="Calibri" panose="020F0502020204030204" pitchFamily="34" charset="0"/>
                <a:ea typeface="Calibri" panose="020F0502020204030204" pitchFamily="34" charset="0"/>
                <a:cs typeface="Times New Roman" panose="02020603050405020304" pitchFamily="18" charset="0"/>
              </a:rPr>
              <a:t>μηνιαίως σε όλους, ανεξάρτητα από την εργασιακή τους κατάσταση.</a:t>
            </a:r>
            <a:endParaRPr lang="el-GR" sz="15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el-GR" sz="1500" b="1" dirty="0">
                <a:latin typeface="Calibri" panose="020F0502020204030204" pitchFamily="34" charset="0"/>
                <a:ea typeface="Calibri" panose="020F0502020204030204" pitchFamily="34" charset="0"/>
                <a:cs typeface="Times New Roman" panose="02020603050405020304" pitchFamily="18" charset="0"/>
              </a:rPr>
              <a:t>Έκδοση ΚΥΑ που αφορά την τοποθέτηση ανηλίκων με αναπηρία σε επαγγελματίες αναδόχους και ρύθμιση σχετικών θεμάτων για την εφαρμογή της </a:t>
            </a:r>
            <a:r>
              <a:rPr lang="el-GR" sz="1500" b="1" dirty="0">
                <a:solidFill>
                  <a:srgbClr val="2A62DD"/>
                </a:solidFill>
                <a:ea typeface="Calibri" panose="020F0502020204030204" pitchFamily="34" charset="0"/>
                <a:cs typeface="Times New Roman" panose="02020603050405020304" pitchFamily="18" charset="0"/>
              </a:rPr>
              <a:t>επαγγελματικής αναδοχής.</a:t>
            </a:r>
          </a:p>
          <a:p>
            <a:pPr marL="342900" lvl="0" indent="-342900" algn="just">
              <a:lnSpc>
                <a:spcPct val="107000"/>
              </a:lnSpc>
              <a:spcAft>
                <a:spcPts val="800"/>
              </a:spcAft>
              <a:buFont typeface="Arial" panose="020B0604020202020204" pitchFamily="34" charset="0"/>
              <a:buChar char="•"/>
              <a:tabLst>
                <a:tab pos="457200" algn="l"/>
              </a:tabLst>
            </a:pPr>
            <a:r>
              <a:rPr lang="el-GR" sz="1500" b="1" dirty="0">
                <a:solidFill>
                  <a:srgbClr val="2A62DD"/>
                </a:solidFill>
                <a:ea typeface="Calibri" panose="020F0502020204030204" pitchFamily="34" charset="0"/>
                <a:cs typeface="Times New Roman" panose="02020603050405020304" pitchFamily="18" charset="0"/>
              </a:rPr>
              <a:t>Αύξηση μόνιμης ετήσιας οικονομικής ενίσχυσης στα 300 ευρώ </a:t>
            </a:r>
            <a:r>
              <a:rPr lang="el-GR" sz="1500" b="1" dirty="0">
                <a:latin typeface="Calibri" panose="020F0502020204030204" pitchFamily="34" charset="0"/>
                <a:ea typeface="Calibri" panose="020F0502020204030204" pitchFamily="34" charset="0"/>
                <a:cs typeface="Times New Roman" panose="02020603050405020304" pitchFamily="18" charset="0"/>
              </a:rPr>
              <a:t>σε 1,44 εκατ. συνταξιούχους, ανασφάλιστους υπερήλικες και άτομα με αναπηρία.</a:t>
            </a:r>
          </a:p>
          <a:p>
            <a:pPr marL="342900" indent="-342900">
              <a:lnSpc>
                <a:spcPct val="107000"/>
              </a:lnSpc>
              <a:spcAft>
                <a:spcPts val="800"/>
              </a:spcAft>
              <a:buAutoNum type="arabicPeriod"/>
            </a:pPr>
            <a:endParaRPr lang="el-GR"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6206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E92F9-17A1-523A-FA2F-8A593B5AFEB3}"/>
            </a:ext>
          </a:extLst>
        </p:cNvPr>
        <p:cNvGrpSpPr/>
        <p:nvPr/>
      </p:nvGrpSpPr>
      <p:grpSpPr>
        <a:xfrm>
          <a:off x="0" y="0"/>
          <a:ext cx="0" cy="0"/>
          <a:chOff x="0" y="0"/>
          <a:chExt cx="0" cy="0"/>
        </a:xfrm>
      </p:grpSpPr>
      <p:sp>
        <p:nvSpPr>
          <p:cNvPr id="2" name="TextBox 17">
            <a:extLst>
              <a:ext uri="{FF2B5EF4-FFF2-40B4-BE49-F238E27FC236}">
                <a16:creationId xmlns:a16="http://schemas.microsoft.com/office/drawing/2014/main" id="{03DC4BE2-9CB7-B5EC-0F25-F0687F33BD11}"/>
              </a:ext>
            </a:extLst>
          </p:cNvPr>
          <p:cNvSpPr txBox="1">
            <a:spLocks noChangeArrowheads="1"/>
          </p:cNvSpPr>
          <p:nvPr/>
        </p:nvSpPr>
        <p:spPr bwMode="auto">
          <a:xfrm>
            <a:off x="362724" y="166216"/>
            <a:ext cx="6638711" cy="707886"/>
          </a:xfrm>
          <a:prstGeom prst="rect">
            <a:avLst/>
          </a:prstGeom>
          <a:solidFill>
            <a:srgbClr val="00B050"/>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l-GR" altLang="el-GR" sz="2000" b="1" dirty="0">
                <a:solidFill>
                  <a:schemeClr val="bg1"/>
                </a:solidFill>
                <a:latin typeface="+mn-lt"/>
              </a:rPr>
              <a:t>Η Εθνική Στρατηγική για την Αναπηρία: </a:t>
            </a:r>
          </a:p>
          <a:p>
            <a:pPr>
              <a:lnSpc>
                <a:spcPct val="100000"/>
              </a:lnSpc>
              <a:spcBef>
                <a:spcPct val="0"/>
              </a:spcBef>
              <a:buNone/>
            </a:pPr>
            <a:r>
              <a:rPr lang="el-GR" altLang="el-GR" sz="2000" b="1" dirty="0">
                <a:solidFill>
                  <a:schemeClr val="bg1"/>
                </a:solidFill>
                <a:latin typeface="+mn-lt"/>
              </a:rPr>
              <a:t>Υλοποιημένες Εμβληματικές Δράσεις</a:t>
            </a:r>
          </a:p>
        </p:txBody>
      </p:sp>
      <p:sp>
        <p:nvSpPr>
          <p:cNvPr id="4" name="Ορθογώνιο 3">
            <a:extLst>
              <a:ext uri="{FF2B5EF4-FFF2-40B4-BE49-F238E27FC236}">
                <a16:creationId xmlns:a16="http://schemas.microsoft.com/office/drawing/2014/main" id="{4810F360-4ACF-B594-2454-7D085C08AC5A}"/>
              </a:ext>
            </a:extLst>
          </p:cNvPr>
          <p:cNvSpPr/>
          <p:nvPr/>
        </p:nvSpPr>
        <p:spPr>
          <a:xfrm>
            <a:off x="0" y="2499360"/>
            <a:ext cx="152400" cy="185928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pic>
        <p:nvPicPr>
          <p:cNvPr id="8" name="Εικόνα 7">
            <a:extLst>
              <a:ext uri="{FF2B5EF4-FFF2-40B4-BE49-F238E27FC236}">
                <a16:creationId xmlns:a16="http://schemas.microsoft.com/office/drawing/2014/main" id="{BB57ABE4-281E-496F-A52A-F51D646C0F35}"/>
              </a:ext>
            </a:extLst>
          </p:cNvPr>
          <p:cNvPicPr>
            <a:picLocks noChangeAspect="1"/>
          </p:cNvPicPr>
          <p:nvPr/>
        </p:nvPicPr>
        <p:blipFill>
          <a:blip r:embed="rId3"/>
          <a:stretch>
            <a:fillRect/>
          </a:stretch>
        </p:blipFill>
        <p:spPr>
          <a:xfrm>
            <a:off x="362724" y="874102"/>
            <a:ext cx="3989143" cy="5983898"/>
          </a:xfrm>
          <a:prstGeom prst="rect">
            <a:avLst/>
          </a:prstGeom>
        </p:spPr>
      </p:pic>
      <p:sp>
        <p:nvSpPr>
          <p:cNvPr id="7" name="Ορθογώνιο 6">
            <a:extLst>
              <a:ext uri="{FF2B5EF4-FFF2-40B4-BE49-F238E27FC236}">
                <a16:creationId xmlns:a16="http://schemas.microsoft.com/office/drawing/2014/main" id="{00EFDCF7-16C1-4E96-A248-8F898246DC3F}"/>
              </a:ext>
            </a:extLst>
          </p:cNvPr>
          <p:cNvSpPr/>
          <p:nvPr/>
        </p:nvSpPr>
        <p:spPr>
          <a:xfrm>
            <a:off x="4877445" y="1383261"/>
            <a:ext cx="4926954" cy="369332"/>
          </a:xfrm>
          <a:prstGeom prst="rect">
            <a:avLst/>
          </a:prstGeom>
        </p:spPr>
        <p:txBody>
          <a:bodyPr wrap="square">
            <a:spAutoFit/>
          </a:bodyPr>
          <a:lstStyle/>
          <a:p>
            <a:r>
              <a:rPr lang="el-GR" b="1" dirty="0">
                <a:solidFill>
                  <a:srgbClr val="002060"/>
                </a:solidFill>
              </a:rPr>
              <a:t>2. Υγεία και αξιολόγηση αναπηρίας</a:t>
            </a:r>
          </a:p>
        </p:txBody>
      </p:sp>
      <p:sp>
        <p:nvSpPr>
          <p:cNvPr id="9" name="Ορθογώνιο 8">
            <a:extLst>
              <a:ext uri="{FF2B5EF4-FFF2-40B4-BE49-F238E27FC236}">
                <a16:creationId xmlns:a16="http://schemas.microsoft.com/office/drawing/2014/main" id="{00BBFE33-8335-4605-8FDD-14BB3CBC88EF}"/>
              </a:ext>
            </a:extLst>
          </p:cNvPr>
          <p:cNvSpPr/>
          <p:nvPr/>
        </p:nvSpPr>
        <p:spPr>
          <a:xfrm>
            <a:off x="4860511" y="2089225"/>
            <a:ext cx="7027333" cy="4375557"/>
          </a:xfrm>
          <a:prstGeom prst="rect">
            <a:avLst/>
          </a:prstGeom>
        </p:spPr>
        <p:txBody>
          <a:bodyPr wrap="square">
            <a:spAutoFit/>
          </a:bodyPr>
          <a:lstStyle/>
          <a:p>
            <a:pPr marL="285750" indent="-285750" algn="just">
              <a:spcAft>
                <a:spcPts val="800"/>
              </a:spcAft>
              <a:buFont typeface="Arial" panose="020B0604020202020204" pitchFamily="34" charset="0"/>
              <a:buChar char="•"/>
            </a:pPr>
            <a:r>
              <a:rPr lang="el-GR" sz="1500" b="1" dirty="0"/>
              <a:t>Παρεμβάσεις μείωσης του χρόνου αναμονής στα Κέντρα Πιστοποίησης Αναπηρίας (ΚΕΠΑ) → </a:t>
            </a:r>
            <a:r>
              <a:rPr lang="el-GR" sz="1500" b="1" dirty="0">
                <a:solidFill>
                  <a:srgbClr val="2A62DD"/>
                </a:solidFill>
                <a:ea typeface="Calibri" panose="020F0502020204030204" pitchFamily="34" charset="0"/>
                <a:cs typeface="Times New Roman" panose="02020603050405020304" pitchFamily="18" charset="0"/>
              </a:rPr>
              <a:t>μείωση κατά 76% των εκκρεμών ραντεβού.</a:t>
            </a:r>
          </a:p>
          <a:p>
            <a:pPr marL="285750" indent="-285750" algn="just">
              <a:spcAft>
                <a:spcPts val="800"/>
              </a:spcAft>
              <a:buFont typeface="Arial" panose="020B0604020202020204" pitchFamily="34" charset="0"/>
              <a:buChar char="•"/>
            </a:pPr>
            <a:r>
              <a:rPr lang="el-GR" sz="1500" b="1" dirty="0"/>
              <a:t>Λειτουργία </a:t>
            </a:r>
            <a:r>
              <a:rPr lang="el-GR" sz="1500" b="1" dirty="0">
                <a:solidFill>
                  <a:srgbClr val="2A62DD"/>
                </a:solidFill>
                <a:ea typeface="Calibri" panose="020F0502020204030204" pitchFamily="34" charset="0"/>
                <a:cs typeface="Times New Roman" panose="02020603050405020304" pitchFamily="18" charset="0"/>
              </a:rPr>
              <a:t>Κινητών Μονάδων Υγείας </a:t>
            </a:r>
            <a:r>
              <a:rPr lang="el-GR" sz="1500" b="1" dirty="0"/>
              <a:t>(ΚΟΜΥ) που εξυπηρετούν πολίτες σε απομακρυσμένες περιοχές.</a:t>
            </a:r>
          </a:p>
          <a:p>
            <a:pPr marL="285750" indent="-285750" algn="just">
              <a:spcAft>
                <a:spcPts val="800"/>
              </a:spcAft>
              <a:buFont typeface="Arial" panose="020B0604020202020204" pitchFamily="34" charset="0"/>
              <a:buChar char="•"/>
            </a:pPr>
            <a:r>
              <a:rPr lang="el-GR" sz="1500" b="1" dirty="0">
                <a:solidFill>
                  <a:srgbClr val="2A62DD"/>
                </a:solidFill>
                <a:ea typeface="Calibri" panose="020F0502020204030204" pitchFamily="34" charset="0"/>
                <a:cs typeface="Times New Roman" panose="02020603050405020304" pitchFamily="18" charset="0"/>
              </a:rPr>
              <a:t>Δωρεάν προληπτικές εξετάσεις </a:t>
            </a:r>
            <a:r>
              <a:rPr lang="el-GR" sz="1500" b="1" dirty="0"/>
              <a:t>για εκατοντάδες χιλιάδες πολίτες.</a:t>
            </a:r>
          </a:p>
          <a:p>
            <a:pPr marL="285750" indent="-285750" algn="just">
              <a:spcAft>
                <a:spcPts val="800"/>
              </a:spcAft>
              <a:buFont typeface="Arial" panose="020B0604020202020204" pitchFamily="34" charset="0"/>
              <a:buChar char="•"/>
            </a:pPr>
            <a:r>
              <a:rPr lang="el-GR" sz="1500" b="1" dirty="0"/>
              <a:t>Αναθεώρηση καταλόγου </a:t>
            </a:r>
            <a:r>
              <a:rPr lang="el-GR" sz="1500" b="1" dirty="0">
                <a:solidFill>
                  <a:srgbClr val="2A62DD"/>
                </a:solidFill>
                <a:ea typeface="Calibri" panose="020F0502020204030204" pitchFamily="34" charset="0"/>
                <a:cs typeface="Times New Roman" panose="02020603050405020304" pitchFamily="18" charset="0"/>
              </a:rPr>
              <a:t>φαρμάκων υψηλού κόστους </a:t>
            </a:r>
            <a:r>
              <a:rPr lang="el-GR" sz="1500" b="1" dirty="0"/>
              <a:t>με προσθήκη νέων σκευασμάτων για ηλεκτρονική προέγκριση.</a:t>
            </a:r>
          </a:p>
          <a:p>
            <a:pPr marL="285750" indent="-285750" algn="just">
              <a:spcAft>
                <a:spcPts val="800"/>
              </a:spcAft>
              <a:buFont typeface="Arial" panose="020B0604020202020204" pitchFamily="34" charset="0"/>
              <a:buChar char="•"/>
            </a:pPr>
            <a:r>
              <a:rPr lang="el-GR" sz="1500" b="1" dirty="0"/>
              <a:t>Διάθεση φαρμάκων υψηλού κόστους (ΦΥΚ) και από τα </a:t>
            </a:r>
            <a:r>
              <a:rPr lang="el-GR" sz="1500" b="1" dirty="0">
                <a:solidFill>
                  <a:srgbClr val="2A62DD"/>
                </a:solidFill>
                <a:ea typeface="Calibri" panose="020F0502020204030204" pitchFamily="34" charset="0"/>
                <a:cs typeface="Times New Roman" panose="02020603050405020304" pitchFamily="18" charset="0"/>
              </a:rPr>
              <a:t>ιδιωτικά φαρμακεία.</a:t>
            </a:r>
          </a:p>
          <a:p>
            <a:pPr marL="285750" indent="-285750" algn="just">
              <a:spcAft>
                <a:spcPts val="800"/>
              </a:spcAft>
              <a:buFont typeface="Arial" panose="020B0604020202020204" pitchFamily="34" charset="0"/>
              <a:buChar char="•"/>
            </a:pPr>
            <a:r>
              <a:rPr lang="el-GR" sz="1500" b="1" dirty="0">
                <a:solidFill>
                  <a:srgbClr val="2A62DD"/>
                </a:solidFill>
                <a:ea typeface="Calibri" panose="020F0502020204030204" pitchFamily="34" charset="0"/>
                <a:cs typeface="Times New Roman" panose="02020603050405020304" pitchFamily="18" charset="0"/>
              </a:rPr>
              <a:t>Κατ’ </a:t>
            </a:r>
            <a:r>
              <a:rPr lang="el-GR" sz="1500" b="1" dirty="0" err="1">
                <a:solidFill>
                  <a:srgbClr val="2A62DD"/>
                </a:solidFill>
                <a:ea typeface="Calibri" panose="020F0502020204030204" pitchFamily="34" charset="0"/>
                <a:cs typeface="Times New Roman" panose="02020603050405020304" pitchFamily="18" charset="0"/>
              </a:rPr>
              <a:t>οίκον</a:t>
            </a:r>
            <a:r>
              <a:rPr lang="el-GR" sz="1500" b="1" dirty="0">
                <a:solidFill>
                  <a:srgbClr val="2A62DD"/>
                </a:solidFill>
                <a:ea typeface="Calibri" panose="020F0502020204030204" pitchFamily="34" charset="0"/>
                <a:cs typeface="Times New Roman" panose="02020603050405020304" pitchFamily="18" charset="0"/>
              </a:rPr>
              <a:t> </a:t>
            </a:r>
            <a:r>
              <a:rPr lang="el-GR" sz="1500" b="1" dirty="0"/>
              <a:t>διανομή φαρμάκων υψηλού κόστους για σοβαρές παθήσεις - </a:t>
            </a:r>
            <a:r>
              <a:rPr lang="el-GR" sz="1500" b="1" dirty="0">
                <a:solidFill>
                  <a:srgbClr val="2A62DD"/>
                </a:solidFill>
                <a:ea typeface="Calibri" panose="020F0502020204030204" pitchFamily="34" charset="0"/>
                <a:cs typeface="Times New Roman" panose="02020603050405020304" pitchFamily="18" charset="0"/>
              </a:rPr>
              <a:t>&gt;140.000 πολίτες.  </a:t>
            </a:r>
          </a:p>
          <a:p>
            <a:pPr marL="285750" indent="-285750" algn="just">
              <a:spcAft>
                <a:spcPts val="800"/>
              </a:spcAft>
              <a:buFont typeface="Arial" panose="020B0604020202020204" pitchFamily="34" charset="0"/>
              <a:buChar char="•"/>
            </a:pPr>
            <a:r>
              <a:rPr lang="el-GR" sz="1500" b="1" dirty="0"/>
              <a:t>Λειτουργία Ειδικού Οδοντιατρείου στα στρατιωτικά νοσοκομεία, με δικαιούχους και λοιπά άτομα με αναπηρία, σε ποσοστό 30% των προγραμματισμένων ημερήσιων ραντεβού.</a:t>
            </a:r>
          </a:p>
          <a:p>
            <a:pPr marL="285750" indent="-285750" algn="just">
              <a:spcAft>
                <a:spcPts val="800"/>
              </a:spcAft>
              <a:buFont typeface="Arial" panose="020B0604020202020204" pitchFamily="34" charset="0"/>
              <a:buChar char="•"/>
            </a:pPr>
            <a:r>
              <a:rPr lang="el-GR" sz="1500" b="1" dirty="0"/>
              <a:t>Γυναικολογική καρέκλα για </a:t>
            </a:r>
            <a:r>
              <a:rPr lang="el-GR" sz="1500" b="1" dirty="0" err="1"/>
              <a:t>ΑμεΑ</a:t>
            </a:r>
            <a:r>
              <a:rPr lang="el-GR" sz="1500" b="1" dirty="0"/>
              <a:t> σε 39 νοσοκομεία ΕΣΥ</a:t>
            </a:r>
          </a:p>
          <a:p>
            <a:pPr marL="285750" indent="-285750" algn="just">
              <a:spcAft>
                <a:spcPts val="800"/>
              </a:spcAft>
              <a:buFont typeface="Arial" panose="020B0604020202020204" pitchFamily="34" charset="0"/>
              <a:buChar char="•"/>
            </a:pPr>
            <a:endParaRPr lang="el-GR" sz="1500" b="1" dirty="0"/>
          </a:p>
        </p:txBody>
      </p:sp>
    </p:spTree>
    <p:extLst>
      <p:ext uri="{BB962C8B-B14F-4D97-AF65-F5344CB8AC3E}">
        <p14:creationId xmlns:p14="http://schemas.microsoft.com/office/powerpoint/2010/main" val="178992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E92F9-17A1-523A-FA2F-8A593B5AFEB3}"/>
            </a:ext>
          </a:extLst>
        </p:cNvPr>
        <p:cNvGrpSpPr/>
        <p:nvPr/>
      </p:nvGrpSpPr>
      <p:grpSpPr>
        <a:xfrm>
          <a:off x="0" y="0"/>
          <a:ext cx="0" cy="0"/>
          <a:chOff x="0" y="0"/>
          <a:chExt cx="0" cy="0"/>
        </a:xfrm>
      </p:grpSpPr>
      <p:sp>
        <p:nvSpPr>
          <p:cNvPr id="2" name="TextBox 17">
            <a:extLst>
              <a:ext uri="{FF2B5EF4-FFF2-40B4-BE49-F238E27FC236}">
                <a16:creationId xmlns:a16="http://schemas.microsoft.com/office/drawing/2014/main" id="{03DC4BE2-9CB7-B5EC-0F25-F0687F33BD11}"/>
              </a:ext>
            </a:extLst>
          </p:cNvPr>
          <p:cNvSpPr txBox="1">
            <a:spLocks noChangeArrowheads="1"/>
          </p:cNvSpPr>
          <p:nvPr/>
        </p:nvSpPr>
        <p:spPr bwMode="auto">
          <a:xfrm>
            <a:off x="362724" y="174117"/>
            <a:ext cx="6638711" cy="707886"/>
          </a:xfrm>
          <a:prstGeom prst="rect">
            <a:avLst/>
          </a:prstGeom>
          <a:solidFill>
            <a:srgbClr val="00B050"/>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l-GR" altLang="el-GR" sz="2000" b="1" dirty="0">
                <a:solidFill>
                  <a:schemeClr val="bg1"/>
                </a:solidFill>
                <a:latin typeface="+mn-lt"/>
              </a:rPr>
              <a:t>Η Εθνική Στρατηγική για την Αναπηρία: </a:t>
            </a:r>
          </a:p>
          <a:p>
            <a:pPr>
              <a:lnSpc>
                <a:spcPct val="100000"/>
              </a:lnSpc>
              <a:spcBef>
                <a:spcPct val="0"/>
              </a:spcBef>
              <a:buNone/>
            </a:pPr>
            <a:r>
              <a:rPr lang="el-GR" altLang="el-GR" sz="2000" b="1" dirty="0">
                <a:solidFill>
                  <a:schemeClr val="bg1"/>
                </a:solidFill>
                <a:latin typeface="+mn-lt"/>
              </a:rPr>
              <a:t>Υλοποιημένες Εμβληματικές Δράσεις</a:t>
            </a:r>
          </a:p>
        </p:txBody>
      </p:sp>
      <p:sp>
        <p:nvSpPr>
          <p:cNvPr id="4" name="Ορθογώνιο 3">
            <a:extLst>
              <a:ext uri="{FF2B5EF4-FFF2-40B4-BE49-F238E27FC236}">
                <a16:creationId xmlns:a16="http://schemas.microsoft.com/office/drawing/2014/main" id="{4810F360-4ACF-B594-2454-7D085C08AC5A}"/>
              </a:ext>
            </a:extLst>
          </p:cNvPr>
          <p:cNvSpPr/>
          <p:nvPr/>
        </p:nvSpPr>
        <p:spPr>
          <a:xfrm>
            <a:off x="0" y="2499360"/>
            <a:ext cx="152400" cy="185928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pic>
        <p:nvPicPr>
          <p:cNvPr id="24" name="Εικόνα 23">
            <a:extLst>
              <a:ext uri="{FF2B5EF4-FFF2-40B4-BE49-F238E27FC236}">
                <a16:creationId xmlns:a16="http://schemas.microsoft.com/office/drawing/2014/main" id="{242CE639-CC8E-424B-8CBF-B8633894EE4C}"/>
              </a:ext>
            </a:extLst>
          </p:cNvPr>
          <p:cNvPicPr>
            <a:picLocks noChangeAspect="1"/>
          </p:cNvPicPr>
          <p:nvPr/>
        </p:nvPicPr>
        <p:blipFill>
          <a:blip r:embed="rId3"/>
          <a:stretch>
            <a:fillRect/>
          </a:stretch>
        </p:blipFill>
        <p:spPr>
          <a:xfrm>
            <a:off x="362724" y="882002"/>
            <a:ext cx="4209276" cy="5975997"/>
          </a:xfrm>
          <a:prstGeom prst="rect">
            <a:avLst/>
          </a:prstGeom>
        </p:spPr>
      </p:pic>
      <p:sp>
        <p:nvSpPr>
          <p:cNvPr id="6" name="Ορθογώνιο 5">
            <a:extLst>
              <a:ext uri="{FF2B5EF4-FFF2-40B4-BE49-F238E27FC236}">
                <a16:creationId xmlns:a16="http://schemas.microsoft.com/office/drawing/2014/main" id="{4B69C8D1-F825-46BF-A7A3-7C1180927F57}"/>
              </a:ext>
            </a:extLst>
          </p:cNvPr>
          <p:cNvSpPr/>
          <p:nvPr/>
        </p:nvSpPr>
        <p:spPr>
          <a:xfrm>
            <a:off x="4951199" y="1136134"/>
            <a:ext cx="3329501" cy="369332"/>
          </a:xfrm>
          <a:prstGeom prst="rect">
            <a:avLst/>
          </a:prstGeom>
        </p:spPr>
        <p:txBody>
          <a:bodyPr wrap="none">
            <a:spAutoFit/>
          </a:bodyPr>
          <a:lstStyle/>
          <a:p>
            <a:r>
              <a:rPr lang="el-GR" b="1" dirty="0">
                <a:solidFill>
                  <a:srgbClr val="002060"/>
                </a:solidFill>
              </a:rPr>
              <a:t>3. Εκπαίδευση και συμπερίληψη</a:t>
            </a:r>
          </a:p>
        </p:txBody>
      </p:sp>
      <p:sp>
        <p:nvSpPr>
          <p:cNvPr id="7" name="Ορθογώνιο 6">
            <a:extLst>
              <a:ext uri="{FF2B5EF4-FFF2-40B4-BE49-F238E27FC236}">
                <a16:creationId xmlns:a16="http://schemas.microsoft.com/office/drawing/2014/main" id="{9F09314B-763A-40EF-A4DB-83E660FB369F}"/>
              </a:ext>
            </a:extLst>
          </p:cNvPr>
          <p:cNvSpPr/>
          <p:nvPr/>
        </p:nvSpPr>
        <p:spPr>
          <a:xfrm>
            <a:off x="4961263" y="1653721"/>
            <a:ext cx="6868013" cy="2580194"/>
          </a:xfrm>
          <a:prstGeom prst="rect">
            <a:avLst/>
          </a:prstGeom>
        </p:spPr>
        <p:txBody>
          <a:bodyPr wrap="square">
            <a:spAutoFit/>
          </a:bodyPr>
          <a:lstStyle/>
          <a:p>
            <a:pPr marL="285750" indent="-285750" algn="just">
              <a:spcAft>
                <a:spcPts val="800"/>
              </a:spcAft>
              <a:buFont typeface="Arial" panose="020B0604020202020204" pitchFamily="34" charset="0"/>
              <a:buChar char="•"/>
            </a:pPr>
            <a:r>
              <a:rPr lang="el-GR" sz="1500" b="1" dirty="0"/>
              <a:t>Ενίσχυση της ειδικής αγωγής με </a:t>
            </a:r>
            <a:r>
              <a:rPr lang="el-GR" sz="1500" b="1" dirty="0">
                <a:solidFill>
                  <a:srgbClr val="2A62DD"/>
                </a:solidFill>
                <a:ea typeface="Calibri" panose="020F0502020204030204" pitchFamily="34" charset="0"/>
                <a:cs typeface="Times New Roman" panose="02020603050405020304" pitchFamily="18" charset="0"/>
              </a:rPr>
              <a:t>3.448 Τμήματα Ένταξης - αύξηση 89,6%.</a:t>
            </a:r>
          </a:p>
          <a:p>
            <a:pPr marL="285750" indent="-285750" algn="just">
              <a:spcAft>
                <a:spcPts val="800"/>
              </a:spcAft>
              <a:buFont typeface="Arial" panose="020B0604020202020204" pitchFamily="34" charset="0"/>
              <a:buChar char="•"/>
            </a:pPr>
            <a:r>
              <a:rPr lang="el-GR" sz="1500" b="1" dirty="0"/>
              <a:t>Υλοποίηση 362 προγραμμάτων συνεκπαίδευσης - </a:t>
            </a:r>
            <a:r>
              <a:rPr lang="el-GR" sz="1500" b="1" dirty="0">
                <a:solidFill>
                  <a:srgbClr val="2A62DD"/>
                </a:solidFill>
                <a:ea typeface="Calibri" panose="020F0502020204030204" pitchFamily="34" charset="0"/>
                <a:cs typeface="Times New Roman" panose="02020603050405020304" pitchFamily="18" charset="0"/>
              </a:rPr>
              <a:t>6.896 ωφελούμενοι μαθητές.</a:t>
            </a:r>
          </a:p>
          <a:p>
            <a:pPr marL="285750" indent="-285750" algn="just">
              <a:spcAft>
                <a:spcPts val="800"/>
              </a:spcAft>
              <a:buFont typeface="Arial" panose="020B0604020202020204" pitchFamily="34" charset="0"/>
              <a:buChar char="•"/>
            </a:pPr>
            <a:r>
              <a:rPr lang="el-GR" sz="1500" b="1" dirty="0"/>
              <a:t>Ολοήμερα προγράμματα σε 60 ειδικά σχολεία.</a:t>
            </a:r>
          </a:p>
          <a:p>
            <a:pPr marL="285750" indent="-285750" algn="just">
              <a:spcAft>
                <a:spcPts val="800"/>
              </a:spcAft>
              <a:buFont typeface="Arial" panose="020B0604020202020204" pitchFamily="34" charset="0"/>
              <a:buChar char="•"/>
            </a:pPr>
            <a:r>
              <a:rPr lang="el-GR" sz="1500" b="1" dirty="0"/>
              <a:t>Ανακαίνιση σχολικών κτηρίων («Μαριέττα Γιαννάκου») για γενικά και ειδικά σχολεία με αναβαθμισμένες υποδομές, αναβατόρια, υγειονομικές εγκαταστάσεις και “</a:t>
            </a:r>
            <a:r>
              <a:rPr lang="el-GR" sz="1500" b="1" dirty="0" err="1"/>
              <a:t>soft</a:t>
            </a:r>
            <a:r>
              <a:rPr lang="el-GR" sz="1500" b="1" dirty="0"/>
              <a:t> </a:t>
            </a:r>
            <a:r>
              <a:rPr lang="el-GR" sz="1500" b="1" dirty="0" err="1"/>
              <a:t>rooms</a:t>
            </a:r>
            <a:r>
              <a:rPr lang="el-GR" sz="1500" b="1" dirty="0"/>
              <a:t>” –  </a:t>
            </a:r>
            <a:r>
              <a:rPr lang="el-GR" sz="1500" b="1" dirty="0">
                <a:solidFill>
                  <a:srgbClr val="2A62DD"/>
                </a:solidFill>
                <a:ea typeface="Calibri" panose="020F0502020204030204" pitchFamily="34" charset="0"/>
                <a:cs typeface="Times New Roman" panose="02020603050405020304" pitchFamily="18" charset="0"/>
              </a:rPr>
              <a:t>430 σχολικές μονάδες, 100 εκατ. ευρώ. </a:t>
            </a:r>
          </a:p>
          <a:p>
            <a:pPr marL="285750" indent="-285750" algn="just">
              <a:spcAft>
                <a:spcPts val="800"/>
              </a:spcAft>
              <a:buFont typeface="Arial" panose="020B0604020202020204" pitchFamily="34" charset="0"/>
              <a:buChar char="•"/>
            </a:pPr>
            <a:r>
              <a:rPr lang="el-GR" sz="1500" b="1" dirty="0"/>
              <a:t>Σεμινάριο </a:t>
            </a:r>
            <a:r>
              <a:rPr lang="el-GR" sz="1500" b="1" dirty="0">
                <a:solidFill>
                  <a:srgbClr val="2A62DD"/>
                </a:solidFill>
                <a:ea typeface="Calibri" panose="020F0502020204030204" pitchFamily="34" charset="0"/>
                <a:cs typeface="Times New Roman" panose="02020603050405020304" pitchFamily="18" charset="0"/>
              </a:rPr>
              <a:t>επιμόρφωσης παιδαγωγών προσχολικής ηλικίας στον εντοπισμό και τη διαχείριση διαταραχών αυτιστικού φάσματος </a:t>
            </a:r>
            <a:r>
              <a:rPr lang="el-GR" sz="1500" b="1" dirty="0"/>
              <a:t>(ΔΑΦ) – &gt;200 αιτήσεις συμμετοχής σε λίγες μόλις ημέρες.</a:t>
            </a:r>
          </a:p>
        </p:txBody>
      </p:sp>
      <p:sp>
        <p:nvSpPr>
          <p:cNvPr id="8" name="Ορθογώνιο 7">
            <a:extLst>
              <a:ext uri="{FF2B5EF4-FFF2-40B4-BE49-F238E27FC236}">
                <a16:creationId xmlns:a16="http://schemas.microsoft.com/office/drawing/2014/main" id="{1C648CF5-1607-4B89-9CD9-AFBF5A3FBEC2}"/>
              </a:ext>
            </a:extLst>
          </p:cNvPr>
          <p:cNvSpPr/>
          <p:nvPr/>
        </p:nvSpPr>
        <p:spPr>
          <a:xfrm>
            <a:off x="4981005" y="4483774"/>
            <a:ext cx="1657762" cy="369332"/>
          </a:xfrm>
          <a:prstGeom prst="rect">
            <a:avLst/>
          </a:prstGeom>
        </p:spPr>
        <p:txBody>
          <a:bodyPr wrap="none">
            <a:spAutoFit/>
          </a:bodyPr>
          <a:lstStyle/>
          <a:p>
            <a:r>
              <a:rPr lang="el-GR" b="1" dirty="0">
                <a:solidFill>
                  <a:srgbClr val="002060"/>
                </a:solidFill>
              </a:rPr>
              <a:t>4. Απασχόληση</a:t>
            </a:r>
          </a:p>
        </p:txBody>
      </p:sp>
      <p:sp>
        <p:nvSpPr>
          <p:cNvPr id="9" name="Ορθογώνιο 8">
            <a:extLst>
              <a:ext uri="{FF2B5EF4-FFF2-40B4-BE49-F238E27FC236}">
                <a16:creationId xmlns:a16="http://schemas.microsoft.com/office/drawing/2014/main" id="{F9A6DB52-89C5-49F8-B6E7-C568981BADFE}"/>
              </a:ext>
            </a:extLst>
          </p:cNvPr>
          <p:cNvSpPr/>
          <p:nvPr/>
        </p:nvSpPr>
        <p:spPr>
          <a:xfrm>
            <a:off x="4981004" y="4988578"/>
            <a:ext cx="7033196" cy="1146276"/>
          </a:xfrm>
          <a:prstGeom prst="rect">
            <a:avLst/>
          </a:prstGeom>
        </p:spPr>
        <p:txBody>
          <a:bodyPr wrap="square">
            <a:spAutoFit/>
          </a:bodyPr>
          <a:lstStyle/>
          <a:p>
            <a:pPr marL="285750" lvl="0" indent="-285750">
              <a:lnSpc>
                <a:spcPct val="107000"/>
              </a:lnSpc>
              <a:spcAft>
                <a:spcPts val="600"/>
              </a:spcAft>
              <a:buFont typeface="Arial" panose="020B0604020202020204" pitchFamily="34" charset="0"/>
              <a:buChar char="•"/>
              <a:tabLst>
                <a:tab pos="457200" algn="l"/>
              </a:tabLst>
            </a:pPr>
            <a:r>
              <a:rPr lang="el-GR" sz="1500" b="1" dirty="0">
                <a:latin typeface="Calibri" panose="020F0502020204030204" pitchFamily="34" charset="0"/>
                <a:ea typeface="Calibri" panose="020F0502020204030204" pitchFamily="34" charset="0"/>
                <a:cs typeface="Times New Roman" panose="02020603050405020304" pitchFamily="18" charset="0"/>
              </a:rPr>
              <a:t>Πρόγραμμα </a:t>
            </a:r>
            <a:r>
              <a:rPr lang="el-GR" sz="1500" b="1" dirty="0">
                <a:solidFill>
                  <a:srgbClr val="2A62DD"/>
                </a:solidFill>
                <a:ea typeface="Calibri" panose="020F0502020204030204" pitchFamily="34" charset="0"/>
                <a:cs typeface="Times New Roman" panose="02020603050405020304" pitchFamily="18" charset="0"/>
              </a:rPr>
              <a:t>πρόσληψης 1.000 ανέργων </a:t>
            </a:r>
            <a:r>
              <a:rPr lang="el-GR" sz="1500" b="1" dirty="0">
                <a:latin typeface="Calibri" panose="020F0502020204030204" pitchFamily="34" charset="0"/>
                <a:ea typeface="Calibri" panose="020F0502020204030204" pitchFamily="34" charset="0"/>
                <a:cs typeface="Times New Roman" panose="02020603050405020304" pitchFamily="18" charset="0"/>
              </a:rPr>
              <a:t>ατόμων με αναπηρία σε ΟΤΑ Α’ βαθμού.</a:t>
            </a:r>
          </a:p>
          <a:p>
            <a:pPr marL="285750" lvl="0" indent="-285750">
              <a:lnSpc>
                <a:spcPct val="107000"/>
              </a:lnSpc>
              <a:spcAft>
                <a:spcPts val="600"/>
              </a:spcAft>
              <a:buFont typeface="Arial" panose="020B0604020202020204" pitchFamily="34" charset="0"/>
              <a:buChar char="•"/>
              <a:tabLst>
                <a:tab pos="457200" algn="l"/>
              </a:tabLst>
            </a:pPr>
            <a:r>
              <a:rPr lang="el-GR" sz="1500" b="1" dirty="0">
                <a:solidFill>
                  <a:srgbClr val="0070C0"/>
                </a:solidFill>
              </a:rPr>
              <a:t>1.592</a:t>
            </a:r>
            <a:r>
              <a:rPr lang="el-GR" sz="1500" b="1" dirty="0">
                <a:latin typeface="Calibri" panose="020F0502020204030204" pitchFamily="34" charset="0"/>
                <a:ea typeface="Calibri" panose="020F0502020204030204" pitchFamily="34" charset="0"/>
                <a:cs typeface="Times New Roman" panose="02020603050405020304" pitchFamily="18" charset="0"/>
              </a:rPr>
              <a:t> θέσεις μόνιμου προσωπικού και προσωπικού με σχέση εργασίας ιδιωτικού δικαίου ορισμένου χρόνου σε φορείς του Δημοσίου, </a:t>
            </a:r>
            <a:r>
              <a:rPr lang="el-GR" sz="1500" b="1" dirty="0">
                <a:solidFill>
                  <a:srgbClr val="2A62DD"/>
                </a:solidFill>
                <a:ea typeface="Calibri" panose="020F0502020204030204" pitchFamily="34" charset="0"/>
                <a:cs typeface="Times New Roman" panose="02020603050405020304" pitchFamily="18" charset="0"/>
              </a:rPr>
              <a:t>αποκλειστικά από άτομα με ποσοστό αναπηρίας τουλάχιστον 50%.</a:t>
            </a:r>
          </a:p>
        </p:txBody>
      </p:sp>
    </p:spTree>
    <p:extLst>
      <p:ext uri="{BB962C8B-B14F-4D97-AF65-F5344CB8AC3E}">
        <p14:creationId xmlns:p14="http://schemas.microsoft.com/office/powerpoint/2010/main" val="421906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E92F9-17A1-523A-FA2F-8A593B5AFEB3}"/>
            </a:ext>
          </a:extLst>
        </p:cNvPr>
        <p:cNvGrpSpPr/>
        <p:nvPr/>
      </p:nvGrpSpPr>
      <p:grpSpPr>
        <a:xfrm>
          <a:off x="0" y="0"/>
          <a:ext cx="0" cy="0"/>
          <a:chOff x="0" y="0"/>
          <a:chExt cx="0" cy="0"/>
        </a:xfrm>
      </p:grpSpPr>
      <p:sp>
        <p:nvSpPr>
          <p:cNvPr id="2" name="TextBox 17">
            <a:extLst>
              <a:ext uri="{FF2B5EF4-FFF2-40B4-BE49-F238E27FC236}">
                <a16:creationId xmlns:a16="http://schemas.microsoft.com/office/drawing/2014/main" id="{03DC4BE2-9CB7-B5EC-0F25-F0687F33BD11}"/>
              </a:ext>
            </a:extLst>
          </p:cNvPr>
          <p:cNvSpPr txBox="1">
            <a:spLocks noChangeArrowheads="1"/>
          </p:cNvSpPr>
          <p:nvPr/>
        </p:nvSpPr>
        <p:spPr bwMode="auto">
          <a:xfrm>
            <a:off x="362724" y="239628"/>
            <a:ext cx="6638711" cy="707886"/>
          </a:xfrm>
          <a:prstGeom prst="rect">
            <a:avLst/>
          </a:prstGeom>
          <a:solidFill>
            <a:srgbClr val="00B050"/>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l-GR" altLang="el-GR" sz="2000" b="1" dirty="0">
                <a:solidFill>
                  <a:schemeClr val="bg1"/>
                </a:solidFill>
                <a:latin typeface="+mn-lt"/>
              </a:rPr>
              <a:t>Η Εθνική Στρατηγική για την Αναπηρία: </a:t>
            </a:r>
          </a:p>
          <a:p>
            <a:pPr>
              <a:lnSpc>
                <a:spcPct val="100000"/>
              </a:lnSpc>
              <a:spcBef>
                <a:spcPct val="0"/>
              </a:spcBef>
              <a:buNone/>
            </a:pPr>
            <a:r>
              <a:rPr lang="el-GR" altLang="el-GR" sz="2000" b="1" dirty="0">
                <a:solidFill>
                  <a:schemeClr val="bg1"/>
                </a:solidFill>
              </a:rPr>
              <a:t>Υλοποιημένες</a:t>
            </a:r>
            <a:r>
              <a:rPr lang="el-GR" altLang="el-GR" sz="2000" b="1" dirty="0">
                <a:solidFill>
                  <a:schemeClr val="bg1"/>
                </a:solidFill>
                <a:latin typeface="+mn-lt"/>
              </a:rPr>
              <a:t> Εμβληματικές Δράσεις</a:t>
            </a:r>
          </a:p>
        </p:txBody>
      </p:sp>
      <p:sp>
        <p:nvSpPr>
          <p:cNvPr id="4" name="Ορθογώνιο 3">
            <a:extLst>
              <a:ext uri="{FF2B5EF4-FFF2-40B4-BE49-F238E27FC236}">
                <a16:creationId xmlns:a16="http://schemas.microsoft.com/office/drawing/2014/main" id="{4810F360-4ACF-B594-2454-7D085C08AC5A}"/>
              </a:ext>
            </a:extLst>
          </p:cNvPr>
          <p:cNvSpPr/>
          <p:nvPr/>
        </p:nvSpPr>
        <p:spPr>
          <a:xfrm>
            <a:off x="0" y="2499360"/>
            <a:ext cx="152400" cy="185928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pic>
        <p:nvPicPr>
          <p:cNvPr id="9" name="Εικόνα 8">
            <a:extLst>
              <a:ext uri="{FF2B5EF4-FFF2-40B4-BE49-F238E27FC236}">
                <a16:creationId xmlns:a16="http://schemas.microsoft.com/office/drawing/2014/main" id="{F71D3506-B6D0-4DA0-95A5-ADB7218E1474}"/>
              </a:ext>
            </a:extLst>
          </p:cNvPr>
          <p:cNvPicPr>
            <a:picLocks noChangeAspect="1"/>
          </p:cNvPicPr>
          <p:nvPr/>
        </p:nvPicPr>
        <p:blipFill>
          <a:blip r:embed="rId3"/>
          <a:stretch>
            <a:fillRect/>
          </a:stretch>
        </p:blipFill>
        <p:spPr>
          <a:xfrm>
            <a:off x="362725" y="947514"/>
            <a:ext cx="3975812" cy="5910487"/>
          </a:xfrm>
          <a:prstGeom prst="rect">
            <a:avLst/>
          </a:prstGeom>
        </p:spPr>
      </p:pic>
      <p:sp>
        <p:nvSpPr>
          <p:cNvPr id="8" name="Ορθογώνιο 7">
            <a:extLst>
              <a:ext uri="{FF2B5EF4-FFF2-40B4-BE49-F238E27FC236}">
                <a16:creationId xmlns:a16="http://schemas.microsoft.com/office/drawing/2014/main" id="{EED39D8A-7646-4473-899E-53714E602604}"/>
              </a:ext>
            </a:extLst>
          </p:cNvPr>
          <p:cNvSpPr/>
          <p:nvPr/>
        </p:nvSpPr>
        <p:spPr>
          <a:xfrm>
            <a:off x="4713196" y="1322574"/>
            <a:ext cx="4492640" cy="369332"/>
          </a:xfrm>
          <a:prstGeom prst="rect">
            <a:avLst/>
          </a:prstGeom>
        </p:spPr>
        <p:txBody>
          <a:bodyPr wrap="none">
            <a:spAutoFit/>
          </a:bodyPr>
          <a:lstStyle/>
          <a:p>
            <a:r>
              <a:rPr lang="el-GR" b="1" dirty="0">
                <a:solidFill>
                  <a:srgbClr val="002060"/>
                </a:solidFill>
              </a:rPr>
              <a:t>5. Ψηφιακή προσβασιμότητα και πολιτισμός</a:t>
            </a:r>
          </a:p>
        </p:txBody>
      </p:sp>
      <p:sp>
        <p:nvSpPr>
          <p:cNvPr id="10" name="Ορθογώνιο 9">
            <a:extLst>
              <a:ext uri="{FF2B5EF4-FFF2-40B4-BE49-F238E27FC236}">
                <a16:creationId xmlns:a16="http://schemas.microsoft.com/office/drawing/2014/main" id="{496ACC56-DCE7-42D3-881A-62FB8F3671AF}"/>
              </a:ext>
            </a:extLst>
          </p:cNvPr>
          <p:cNvSpPr/>
          <p:nvPr/>
        </p:nvSpPr>
        <p:spPr>
          <a:xfrm>
            <a:off x="4713196" y="1906900"/>
            <a:ext cx="7116079" cy="1118255"/>
          </a:xfrm>
          <a:prstGeom prst="rect">
            <a:avLst/>
          </a:prstGeom>
        </p:spPr>
        <p:txBody>
          <a:bodyPr wrap="square">
            <a:spAutoFit/>
          </a:bodyPr>
          <a:lstStyle/>
          <a:p>
            <a:pPr marL="285750" indent="-285750" algn="just">
              <a:spcAft>
                <a:spcPts val="800"/>
              </a:spcAft>
              <a:buFont typeface="Arial" panose="020B0604020202020204" pitchFamily="34" charset="0"/>
              <a:buChar char="•"/>
            </a:pPr>
            <a:r>
              <a:rPr lang="el-GR" sz="1500" b="1" dirty="0"/>
              <a:t>Εισαγωγή </a:t>
            </a:r>
            <a:r>
              <a:rPr lang="el-GR" sz="1500" b="1" dirty="0">
                <a:solidFill>
                  <a:srgbClr val="2A62DD"/>
                </a:solidFill>
                <a:ea typeface="Calibri" panose="020F0502020204030204" pitchFamily="34" charset="0"/>
                <a:cs typeface="Times New Roman" panose="02020603050405020304" pitchFamily="18" charset="0"/>
              </a:rPr>
              <a:t>πολιτιστικής </a:t>
            </a:r>
            <a:r>
              <a:rPr lang="el-GR" sz="1500" b="1" dirty="0" err="1">
                <a:solidFill>
                  <a:srgbClr val="2A62DD"/>
                </a:solidFill>
                <a:ea typeface="Calibri" panose="020F0502020204030204" pitchFamily="34" charset="0"/>
                <a:cs typeface="Times New Roman" panose="02020603050405020304" pitchFamily="18" charset="0"/>
              </a:rPr>
              <a:t>συνταγογράφησης</a:t>
            </a:r>
            <a:r>
              <a:rPr lang="el-GR" sz="1500" b="1" dirty="0">
                <a:solidFill>
                  <a:srgbClr val="2A62DD"/>
                </a:solidFill>
                <a:ea typeface="Calibri" panose="020F0502020204030204" pitchFamily="34" charset="0"/>
                <a:cs typeface="Times New Roman" panose="02020603050405020304" pitchFamily="18" charset="0"/>
              </a:rPr>
              <a:t> </a:t>
            </a:r>
            <a:r>
              <a:rPr lang="el-GR" sz="1500" b="1" dirty="0"/>
              <a:t>μέσω ΗΔΙΚΑ.</a:t>
            </a:r>
          </a:p>
          <a:p>
            <a:pPr marL="285750" indent="-285750" algn="just">
              <a:spcAft>
                <a:spcPts val="800"/>
              </a:spcAft>
              <a:buFont typeface="Arial" panose="020B0604020202020204" pitchFamily="34" charset="0"/>
              <a:buChar char="•"/>
            </a:pPr>
            <a:r>
              <a:rPr lang="el-GR" sz="1500" b="1" dirty="0"/>
              <a:t>Ενίσχυση της </a:t>
            </a:r>
            <a:r>
              <a:rPr lang="el-GR" sz="1500" b="1" dirty="0">
                <a:solidFill>
                  <a:srgbClr val="2A62DD"/>
                </a:solidFill>
                <a:ea typeface="Calibri" panose="020F0502020204030204" pitchFamily="34" charset="0"/>
                <a:cs typeface="Times New Roman" panose="02020603050405020304" pitchFamily="18" charset="0"/>
              </a:rPr>
              <a:t>προσβασιμότητας στην ενημέρωση </a:t>
            </a:r>
            <a:r>
              <a:rPr lang="el-GR" sz="1500" b="1" dirty="0"/>
              <a:t>με </a:t>
            </a:r>
            <a:r>
              <a:rPr lang="el-GR" sz="1500" b="1" dirty="0">
                <a:solidFill>
                  <a:srgbClr val="2A62DD"/>
                </a:solidFill>
                <a:ea typeface="Calibri" panose="020F0502020204030204" pitchFamily="34" charset="0"/>
                <a:cs typeface="Times New Roman" panose="02020603050405020304" pitchFamily="18" charset="0"/>
              </a:rPr>
              <a:t>αυτόματο υποτιτλισμό </a:t>
            </a:r>
            <a:r>
              <a:rPr lang="el-GR" sz="1500" b="1" dirty="0"/>
              <a:t>σε πραγματικό χρόνο (ERT </a:t>
            </a:r>
            <a:r>
              <a:rPr lang="el-GR" sz="1500" b="1" dirty="0" err="1"/>
              <a:t>News</a:t>
            </a:r>
            <a:r>
              <a:rPr lang="el-GR" sz="1500" b="1" dirty="0"/>
              <a:t>) και πιλοτική εφαρμογή </a:t>
            </a:r>
            <a:r>
              <a:rPr lang="el-GR" sz="1500" b="1" dirty="0">
                <a:solidFill>
                  <a:srgbClr val="2A62DD"/>
                </a:solidFill>
                <a:ea typeface="Calibri" panose="020F0502020204030204" pitchFamily="34" charset="0"/>
                <a:cs typeface="Times New Roman" panose="02020603050405020304" pitchFamily="18" charset="0"/>
              </a:rPr>
              <a:t>ακουστικής περιγραφής </a:t>
            </a:r>
            <a:r>
              <a:rPr lang="el-GR" sz="1500" b="1" dirty="0"/>
              <a:t>στο ERTFLIX για άτομα με οπτική και ακουστική αναπηρία.</a:t>
            </a:r>
          </a:p>
        </p:txBody>
      </p:sp>
      <p:sp>
        <p:nvSpPr>
          <p:cNvPr id="11" name="Ορθογώνιο 10">
            <a:extLst>
              <a:ext uri="{FF2B5EF4-FFF2-40B4-BE49-F238E27FC236}">
                <a16:creationId xmlns:a16="http://schemas.microsoft.com/office/drawing/2014/main" id="{561C0AC5-20A7-40A6-916D-EC8D0DEAC82D}"/>
              </a:ext>
            </a:extLst>
          </p:cNvPr>
          <p:cNvSpPr/>
          <p:nvPr/>
        </p:nvSpPr>
        <p:spPr>
          <a:xfrm>
            <a:off x="4713196" y="3463514"/>
            <a:ext cx="2852319" cy="369332"/>
          </a:xfrm>
          <a:prstGeom prst="rect">
            <a:avLst/>
          </a:prstGeom>
        </p:spPr>
        <p:txBody>
          <a:bodyPr wrap="none">
            <a:spAutoFit/>
          </a:bodyPr>
          <a:lstStyle/>
          <a:p>
            <a:r>
              <a:rPr lang="el-GR" b="1" dirty="0">
                <a:solidFill>
                  <a:srgbClr val="002060"/>
                </a:solidFill>
              </a:rPr>
              <a:t>6. Φυσική προσβασιμότητα</a:t>
            </a:r>
          </a:p>
        </p:txBody>
      </p:sp>
      <p:sp>
        <p:nvSpPr>
          <p:cNvPr id="12" name="Ορθογώνιο 11">
            <a:extLst>
              <a:ext uri="{FF2B5EF4-FFF2-40B4-BE49-F238E27FC236}">
                <a16:creationId xmlns:a16="http://schemas.microsoft.com/office/drawing/2014/main" id="{3C4E6183-E15C-4D0D-85D4-43F204BD12F5}"/>
              </a:ext>
            </a:extLst>
          </p:cNvPr>
          <p:cNvSpPr/>
          <p:nvPr/>
        </p:nvSpPr>
        <p:spPr>
          <a:xfrm>
            <a:off x="4755528" y="4002271"/>
            <a:ext cx="7073747" cy="2164695"/>
          </a:xfrm>
          <a:prstGeom prst="rect">
            <a:avLst/>
          </a:prstGeom>
        </p:spPr>
        <p:txBody>
          <a:bodyPr wrap="square">
            <a:spAutoFit/>
          </a:bodyPr>
          <a:lstStyle/>
          <a:p>
            <a:pPr marL="285750" indent="-285750" algn="just">
              <a:spcAft>
                <a:spcPts val="800"/>
              </a:spcAft>
              <a:buFont typeface="Arial" panose="020B0604020202020204" pitchFamily="34" charset="0"/>
              <a:buChar char="•"/>
            </a:pPr>
            <a:r>
              <a:rPr lang="el-GR" sz="1500" b="1" dirty="0"/>
              <a:t>Πάνω από </a:t>
            </a:r>
            <a:r>
              <a:rPr lang="el-GR" sz="1500" b="1" dirty="0">
                <a:solidFill>
                  <a:srgbClr val="2A62DD"/>
                </a:solidFill>
                <a:ea typeface="Calibri" panose="020F0502020204030204" pitchFamily="34" charset="0"/>
                <a:cs typeface="Times New Roman" panose="02020603050405020304" pitchFamily="18" charset="0"/>
              </a:rPr>
              <a:t>800 δημόσια κτήρια </a:t>
            </a:r>
            <a:r>
              <a:rPr lang="el-GR" sz="1500" b="1" dirty="0" err="1">
                <a:solidFill>
                  <a:srgbClr val="2A62DD"/>
                </a:solidFill>
                <a:ea typeface="Calibri" panose="020F0502020204030204" pitchFamily="34" charset="0"/>
                <a:cs typeface="Times New Roman" panose="02020603050405020304" pitchFamily="18" charset="0"/>
              </a:rPr>
              <a:t>προσβάσιμα</a:t>
            </a:r>
            <a:r>
              <a:rPr lang="el-GR" sz="1500" b="1" dirty="0">
                <a:solidFill>
                  <a:srgbClr val="2A62DD"/>
                </a:solidFill>
                <a:ea typeface="Calibri" panose="020F0502020204030204" pitchFamily="34" charset="0"/>
                <a:cs typeface="Times New Roman" panose="02020603050405020304" pitchFamily="18" charset="0"/>
              </a:rPr>
              <a:t> σε </a:t>
            </a:r>
            <a:r>
              <a:rPr lang="el-GR" sz="1500" b="1" dirty="0" err="1">
                <a:solidFill>
                  <a:srgbClr val="2A62DD"/>
                </a:solidFill>
                <a:ea typeface="Calibri" panose="020F0502020204030204" pitchFamily="34" charset="0"/>
                <a:cs typeface="Times New Roman" panose="02020603050405020304" pitchFamily="18" charset="0"/>
              </a:rPr>
              <a:t>ΑμεΑ</a:t>
            </a:r>
            <a:r>
              <a:rPr lang="el-GR" sz="1500" b="1" dirty="0">
                <a:solidFill>
                  <a:srgbClr val="2A62DD"/>
                </a:solidFill>
                <a:ea typeface="Calibri" panose="020F0502020204030204" pitchFamily="34" charset="0"/>
                <a:cs typeface="Times New Roman" panose="02020603050405020304" pitchFamily="18" charset="0"/>
              </a:rPr>
              <a:t>, </a:t>
            </a:r>
            <a:r>
              <a:rPr lang="el-GR" sz="1500" b="1" dirty="0"/>
              <a:t>μεταξύ των οποίων και εμβληματικά, όπως το </a:t>
            </a:r>
            <a:r>
              <a:rPr lang="el-GR" sz="1500" b="1" dirty="0" err="1"/>
              <a:t>ΣτΕ</a:t>
            </a:r>
            <a:r>
              <a:rPr lang="el-GR" sz="1500" b="1" dirty="0"/>
              <a:t>.</a:t>
            </a:r>
          </a:p>
          <a:p>
            <a:pPr marL="285750" indent="-285750" algn="just">
              <a:spcAft>
                <a:spcPts val="800"/>
              </a:spcAft>
              <a:buFont typeface="Arial" panose="020B0604020202020204" pitchFamily="34" charset="0"/>
              <a:buChar char="•"/>
            </a:pPr>
            <a:r>
              <a:rPr lang="el-GR" sz="1500" b="1" dirty="0"/>
              <a:t>Διασφάλιση </a:t>
            </a:r>
            <a:r>
              <a:rPr lang="el-GR" sz="1500" b="1" dirty="0">
                <a:solidFill>
                  <a:srgbClr val="2A62DD"/>
                </a:solidFill>
                <a:ea typeface="Calibri" panose="020F0502020204030204" pitchFamily="34" charset="0"/>
                <a:cs typeface="Times New Roman" panose="02020603050405020304" pitchFamily="18" charset="0"/>
              </a:rPr>
              <a:t>προσβασιμότητας σε αθλητικές εγκαταστάσεις </a:t>
            </a:r>
            <a:r>
              <a:rPr lang="el-GR" sz="1500" b="1" dirty="0"/>
              <a:t>με σαφές θεσμικό πλαίσιο και μηχανισμούς ελέγχου και παρακολούθησης.</a:t>
            </a:r>
          </a:p>
          <a:p>
            <a:pPr marL="285750" indent="-285750" algn="just">
              <a:spcAft>
                <a:spcPts val="800"/>
              </a:spcAft>
              <a:buFont typeface="Arial" panose="020B0604020202020204" pitchFamily="34" charset="0"/>
              <a:buChar char="•"/>
            </a:pPr>
            <a:r>
              <a:rPr lang="el-GR" sz="1500" b="1" dirty="0"/>
              <a:t>Δρομολόγηση </a:t>
            </a:r>
            <a:r>
              <a:rPr lang="el-GR" sz="1500" b="1" dirty="0">
                <a:solidFill>
                  <a:srgbClr val="2A62DD"/>
                </a:solidFill>
                <a:ea typeface="Calibri" panose="020F0502020204030204" pitchFamily="34" charset="0"/>
                <a:cs typeface="Times New Roman" panose="02020603050405020304" pitchFamily="18" charset="0"/>
              </a:rPr>
              <a:t>νέων λεωφορείων, </a:t>
            </a:r>
            <a:r>
              <a:rPr lang="el-GR" sz="1500" b="1" dirty="0" err="1">
                <a:solidFill>
                  <a:srgbClr val="2A62DD"/>
                </a:solidFill>
                <a:ea typeface="Calibri" panose="020F0502020204030204" pitchFamily="34" charset="0"/>
                <a:cs typeface="Times New Roman" panose="02020603050405020304" pitchFamily="18" charset="0"/>
              </a:rPr>
              <a:t>προσβάσιμων</a:t>
            </a:r>
            <a:r>
              <a:rPr lang="el-GR" sz="1500" b="1" dirty="0">
                <a:solidFill>
                  <a:srgbClr val="2A62DD"/>
                </a:solidFill>
                <a:ea typeface="Calibri" panose="020F0502020204030204" pitchFamily="34" charset="0"/>
                <a:cs typeface="Times New Roman" panose="02020603050405020304" pitchFamily="18" charset="0"/>
              </a:rPr>
              <a:t> </a:t>
            </a:r>
            <a:r>
              <a:rPr lang="el-GR" sz="1500" b="1" dirty="0"/>
              <a:t>για άτομα με αναπηρία.</a:t>
            </a:r>
          </a:p>
          <a:p>
            <a:pPr marL="285750" indent="-285750" algn="just">
              <a:spcAft>
                <a:spcPts val="800"/>
              </a:spcAft>
              <a:buFont typeface="Arial" panose="020B0604020202020204" pitchFamily="34" charset="0"/>
              <a:buChar char="•"/>
            </a:pPr>
            <a:r>
              <a:rPr lang="el-GR" sz="1500" b="1" dirty="0">
                <a:solidFill>
                  <a:srgbClr val="2A62DD"/>
                </a:solidFill>
                <a:ea typeface="Calibri" panose="020F0502020204030204" pitchFamily="34" charset="0"/>
                <a:cs typeface="Times New Roman" panose="02020603050405020304" pitchFamily="18" charset="0"/>
              </a:rPr>
              <a:t>Περισσότερα από 200 μουσεία και αρχαιολογικοί χώροι</a:t>
            </a:r>
            <a:r>
              <a:rPr lang="el-GR" sz="1500" b="1" dirty="0"/>
              <a:t> </a:t>
            </a:r>
            <a:r>
              <a:rPr lang="el-GR" sz="1500" b="1" dirty="0" err="1"/>
              <a:t>προσβάσιμοι</a:t>
            </a:r>
            <a:r>
              <a:rPr lang="el-GR" sz="1500" b="1" dirty="0"/>
              <a:t>. </a:t>
            </a:r>
            <a:endParaRPr lang="en-US" sz="1500" b="1" dirty="0"/>
          </a:p>
          <a:p>
            <a:pPr marL="285750" indent="-285750" algn="just">
              <a:spcAft>
                <a:spcPts val="800"/>
              </a:spcAft>
              <a:buFont typeface="Arial" panose="020B0604020202020204" pitchFamily="34" charset="0"/>
              <a:buChar char="•"/>
            </a:pPr>
            <a:r>
              <a:rPr lang="el-GR" sz="1500" b="1" dirty="0"/>
              <a:t>Περισσότερες από </a:t>
            </a:r>
            <a:r>
              <a:rPr lang="el-GR" sz="1500" b="1" dirty="0">
                <a:solidFill>
                  <a:srgbClr val="2A62DD"/>
                </a:solidFill>
                <a:ea typeface="Calibri" panose="020F0502020204030204" pitchFamily="34" charset="0"/>
                <a:cs typeface="Times New Roman" panose="02020603050405020304" pitchFamily="18" charset="0"/>
              </a:rPr>
              <a:t>260 παραλίες </a:t>
            </a:r>
            <a:r>
              <a:rPr lang="el-GR" sz="1500" b="1" dirty="0" err="1">
                <a:solidFill>
                  <a:srgbClr val="2A62DD"/>
                </a:solidFill>
                <a:ea typeface="Calibri" panose="020F0502020204030204" pitchFamily="34" charset="0"/>
                <a:cs typeface="Times New Roman" panose="02020603050405020304" pitchFamily="18" charset="0"/>
              </a:rPr>
              <a:t>προσβάσιμες</a:t>
            </a:r>
            <a:r>
              <a:rPr lang="el-GR" sz="1500" b="1" dirty="0">
                <a:solidFill>
                  <a:srgbClr val="2A62DD"/>
                </a:solidFill>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736560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99546-F4D8-037C-1707-33F52AA591DE}"/>
            </a:ext>
          </a:extLst>
        </p:cNvPr>
        <p:cNvGrpSpPr/>
        <p:nvPr/>
      </p:nvGrpSpPr>
      <p:grpSpPr>
        <a:xfrm>
          <a:off x="0" y="0"/>
          <a:ext cx="0" cy="0"/>
          <a:chOff x="0" y="0"/>
          <a:chExt cx="0" cy="0"/>
        </a:xfrm>
      </p:grpSpPr>
      <p:sp>
        <p:nvSpPr>
          <p:cNvPr id="7" name="TextBox 17">
            <a:extLst>
              <a:ext uri="{FF2B5EF4-FFF2-40B4-BE49-F238E27FC236}">
                <a16:creationId xmlns:a16="http://schemas.microsoft.com/office/drawing/2014/main" id="{EEA2D44F-8A3E-6165-5153-8974F0460074}"/>
              </a:ext>
            </a:extLst>
          </p:cNvPr>
          <p:cNvSpPr txBox="1">
            <a:spLocks noChangeArrowheads="1"/>
          </p:cNvSpPr>
          <p:nvPr/>
        </p:nvSpPr>
        <p:spPr bwMode="auto">
          <a:xfrm>
            <a:off x="5291667" y="214359"/>
            <a:ext cx="6400800" cy="707886"/>
          </a:xfrm>
          <a:prstGeom prst="rect">
            <a:avLst/>
          </a:prstGeom>
          <a:solidFill>
            <a:srgbClr val="1054D9"/>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None/>
            </a:pPr>
            <a:r>
              <a:rPr lang="el-GR" altLang="el-GR" sz="2000" b="1" dirty="0">
                <a:solidFill>
                  <a:schemeClr val="bg1"/>
                </a:solidFill>
              </a:rPr>
              <a:t>Υπουργείου Υποδομών και Μεταφορών: </a:t>
            </a:r>
          </a:p>
          <a:p>
            <a:pPr algn="just">
              <a:lnSpc>
                <a:spcPct val="100000"/>
              </a:lnSpc>
              <a:spcBef>
                <a:spcPct val="0"/>
              </a:spcBef>
              <a:buNone/>
            </a:pPr>
            <a:r>
              <a:rPr lang="el-GR" altLang="el-GR" sz="2000" dirty="0">
                <a:solidFill>
                  <a:schemeClr val="bg1"/>
                </a:solidFill>
              </a:rPr>
              <a:t>Υλοποιημένες δράσεις για τα άτομα με αναπηρία </a:t>
            </a:r>
            <a:r>
              <a:rPr lang="en-US" altLang="el-GR" sz="2000" dirty="0">
                <a:solidFill>
                  <a:schemeClr val="bg1"/>
                </a:solidFill>
              </a:rPr>
              <a:t> </a:t>
            </a:r>
            <a:endParaRPr lang="el-GR" altLang="el-GR" sz="2000" dirty="0">
              <a:solidFill>
                <a:schemeClr val="bg1"/>
              </a:solidFill>
            </a:endParaRPr>
          </a:p>
        </p:txBody>
      </p:sp>
      <p:sp>
        <p:nvSpPr>
          <p:cNvPr id="5" name="TextBox 4">
            <a:extLst>
              <a:ext uri="{FF2B5EF4-FFF2-40B4-BE49-F238E27FC236}">
                <a16:creationId xmlns:a16="http://schemas.microsoft.com/office/drawing/2014/main" id="{2DB7582C-A3B5-E066-21AC-E5F9C8B903F7}"/>
              </a:ext>
            </a:extLst>
          </p:cNvPr>
          <p:cNvSpPr txBox="1"/>
          <p:nvPr/>
        </p:nvSpPr>
        <p:spPr>
          <a:xfrm>
            <a:off x="5291667" y="1097638"/>
            <a:ext cx="6493933" cy="6186309"/>
          </a:xfrm>
          <a:prstGeom prst="rect">
            <a:avLst/>
          </a:prstGeom>
          <a:noFill/>
        </p:spPr>
        <p:txBody>
          <a:bodyPr wrap="square">
            <a:spAutoFit/>
          </a:bodyPr>
          <a:lstStyle/>
          <a:p>
            <a:r>
              <a:rPr lang="el-GR" altLang="el-GR" sz="1500" cap="all" dirty="0" err="1">
                <a:solidFill>
                  <a:srgbClr val="2A62DD"/>
                </a:solidFill>
                <a:ea typeface="Calibri" panose="020F0502020204030204" pitchFamily="34" charset="0"/>
                <a:cs typeface="Times New Roman" panose="02020603050405020304" pitchFamily="18" charset="0"/>
              </a:rPr>
              <a:t>ΔωρεΑν</a:t>
            </a:r>
            <a:r>
              <a:rPr lang="el-GR" altLang="el-GR" sz="1500" cap="all" dirty="0">
                <a:solidFill>
                  <a:srgbClr val="2A62DD"/>
                </a:solidFill>
                <a:ea typeface="Calibri" panose="020F0502020204030204" pitchFamily="34" charset="0"/>
                <a:cs typeface="Times New Roman" panose="02020603050405020304" pitchFamily="18" charset="0"/>
              </a:rPr>
              <a:t> </a:t>
            </a:r>
            <a:r>
              <a:rPr lang="el-GR" altLang="el-GR" sz="1500" cap="all" dirty="0" err="1">
                <a:solidFill>
                  <a:srgbClr val="2A62DD"/>
                </a:solidFill>
                <a:ea typeface="Calibri" panose="020F0502020204030204" pitchFamily="34" charset="0"/>
                <a:cs typeface="Times New Roman" panose="02020603050405020304" pitchFamily="18" charset="0"/>
              </a:rPr>
              <a:t>μετακινΗσεις</a:t>
            </a:r>
            <a:r>
              <a:rPr lang="el-GR" altLang="el-GR" sz="1500" cap="all" dirty="0">
                <a:solidFill>
                  <a:srgbClr val="2A62DD"/>
                </a:solidFill>
                <a:ea typeface="Calibri" panose="020F0502020204030204" pitchFamily="34" charset="0"/>
                <a:cs typeface="Times New Roman" panose="02020603050405020304" pitchFamily="18" charset="0"/>
              </a:rPr>
              <a:t> για </a:t>
            </a:r>
            <a:r>
              <a:rPr lang="el-GR" altLang="el-GR" sz="1500" cap="all" dirty="0" err="1">
                <a:solidFill>
                  <a:srgbClr val="2A62DD"/>
                </a:solidFill>
                <a:ea typeface="Calibri" panose="020F0502020204030204" pitchFamily="34" charset="0"/>
                <a:cs typeface="Times New Roman" panose="02020603050405020304" pitchFamily="18" charset="0"/>
              </a:rPr>
              <a:t>ΑμεΑ</a:t>
            </a:r>
            <a:r>
              <a:rPr lang="el-GR" altLang="el-GR" sz="1500" cap="all" dirty="0">
                <a:solidFill>
                  <a:srgbClr val="2A62DD"/>
                </a:solidFill>
                <a:ea typeface="Calibri" panose="020F0502020204030204" pitchFamily="34" charset="0"/>
                <a:cs typeface="Times New Roman" panose="02020603050405020304" pitchFamily="18" charset="0"/>
              </a:rPr>
              <a:t> με 10 </a:t>
            </a:r>
            <a:r>
              <a:rPr lang="el-GR" altLang="el-GR" sz="1500" cap="all" dirty="0" err="1">
                <a:solidFill>
                  <a:srgbClr val="2A62DD"/>
                </a:solidFill>
                <a:ea typeface="Calibri" panose="020F0502020204030204" pitchFamily="34" charset="0"/>
                <a:cs typeface="Times New Roman" panose="02020603050405020304" pitchFamily="18" charset="0"/>
              </a:rPr>
              <a:t>ειδικΑ</a:t>
            </a:r>
            <a:r>
              <a:rPr lang="el-GR" altLang="el-GR" sz="1500" cap="all" dirty="0">
                <a:solidFill>
                  <a:srgbClr val="2A62DD"/>
                </a:solidFill>
                <a:ea typeface="Calibri" panose="020F0502020204030204" pitchFamily="34" charset="0"/>
                <a:cs typeface="Times New Roman" panose="02020603050405020304" pitchFamily="18" charset="0"/>
              </a:rPr>
              <a:t> </a:t>
            </a:r>
            <a:r>
              <a:rPr lang="el-GR" altLang="el-GR" sz="1500" cap="all" dirty="0" err="1">
                <a:solidFill>
                  <a:srgbClr val="2A62DD"/>
                </a:solidFill>
                <a:ea typeface="Calibri" panose="020F0502020204030204" pitchFamily="34" charset="0"/>
                <a:cs typeface="Times New Roman" panose="02020603050405020304" pitchFamily="18" charset="0"/>
              </a:rPr>
              <a:t>διαμορφωμΕνα</a:t>
            </a:r>
            <a:r>
              <a:rPr lang="el-GR" altLang="el-GR" sz="1500" cap="all" dirty="0">
                <a:solidFill>
                  <a:srgbClr val="2A62DD"/>
                </a:solidFill>
                <a:ea typeface="Calibri" panose="020F0502020204030204" pitchFamily="34" charset="0"/>
                <a:cs typeface="Times New Roman" panose="02020603050405020304" pitchFamily="18" charset="0"/>
              </a:rPr>
              <a:t> </a:t>
            </a:r>
            <a:r>
              <a:rPr lang="el-GR" altLang="el-GR" sz="1500" cap="all" dirty="0" err="1">
                <a:solidFill>
                  <a:srgbClr val="2A62DD"/>
                </a:solidFill>
                <a:ea typeface="Calibri" panose="020F0502020204030204" pitchFamily="34" charset="0"/>
                <a:cs typeface="Times New Roman" panose="02020603050405020304" pitchFamily="18" charset="0"/>
              </a:rPr>
              <a:t>οχΗματα</a:t>
            </a:r>
            <a:r>
              <a:rPr lang="el-GR" altLang="el-GR" sz="1500" cap="all" dirty="0">
                <a:solidFill>
                  <a:srgbClr val="2A62DD"/>
                </a:solidFill>
                <a:ea typeface="Calibri" panose="020F0502020204030204" pitchFamily="34" charset="0"/>
                <a:cs typeface="Times New Roman" panose="02020603050405020304" pitchFamily="18" charset="0"/>
              </a:rPr>
              <a:t> της ΟΣΥ</a:t>
            </a:r>
          </a:p>
          <a:p>
            <a:endParaRPr lang="el-GR" b="1" cap="all" dirty="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sz="1500" dirty="0">
                <a:ea typeface="Calibri" panose="020F0502020204030204" pitchFamily="34" charset="0"/>
                <a:cs typeface="Times New Roman" panose="02020603050405020304" pitchFamily="18" charset="0"/>
              </a:rPr>
              <a:t>Ενίσχυση του στόλου της ΟΣΥ τον Απρίλιο 2026 με την προσθήκη </a:t>
            </a:r>
            <a:r>
              <a:rPr lang="el-GR" sz="1500" dirty="0">
                <a:solidFill>
                  <a:srgbClr val="0070C0"/>
                </a:solidFill>
                <a:ea typeface="Calibri" panose="020F0502020204030204" pitchFamily="34" charset="0"/>
                <a:cs typeface="Times New Roman" panose="02020603050405020304" pitchFamily="18" charset="0"/>
              </a:rPr>
              <a:t>επτά νέων </a:t>
            </a:r>
            <a:r>
              <a:rPr lang="el-GR" sz="1500" dirty="0">
                <a:ea typeface="Calibri" panose="020F0502020204030204" pitchFamily="34" charset="0"/>
                <a:cs typeface="Times New Roman" panose="02020603050405020304" pitchFamily="18" charset="0"/>
              </a:rPr>
              <a:t>υπερσύγχρονων οχημάτων, ανεβάζοντας τον συνολικό αριθμό των ειδικά διαμορφωμένων οχημάτων σε δέκα.</a:t>
            </a:r>
          </a:p>
          <a:p>
            <a:pPr marL="285750" lvl="0" indent="-285750" algn="just">
              <a:buFont typeface="Arial" panose="020B0604020202020204" pitchFamily="34" charset="0"/>
              <a:buChar char="•"/>
            </a:pPr>
            <a:endParaRPr lang="el-GR" sz="1200" dirty="0">
              <a:solidFill>
                <a:srgbClr val="0070C0"/>
              </a:solidFill>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sz="1500" dirty="0">
                <a:ea typeface="Calibri" panose="020F0502020204030204" pitchFamily="34" charset="0"/>
                <a:cs typeface="Times New Roman" panose="02020603050405020304" pitchFamily="18" charset="0"/>
              </a:rPr>
              <a:t>Εκτιμάται </a:t>
            </a:r>
            <a:r>
              <a:rPr lang="el-GR" sz="1500" dirty="0">
                <a:solidFill>
                  <a:srgbClr val="0070C0"/>
                </a:solidFill>
                <a:ea typeface="Calibri" panose="020F0502020204030204" pitchFamily="34" charset="0"/>
                <a:cs typeface="Times New Roman" panose="02020603050405020304" pitchFamily="18" charset="0"/>
              </a:rPr>
              <a:t>ο </a:t>
            </a:r>
            <a:r>
              <a:rPr lang="el-GR" sz="1500" dirty="0" err="1">
                <a:solidFill>
                  <a:srgbClr val="0070C0"/>
                </a:solidFill>
                <a:ea typeface="Calibri" panose="020F0502020204030204" pitchFamily="34" charset="0"/>
                <a:cs typeface="Times New Roman" panose="02020603050405020304" pitchFamily="18" charset="0"/>
              </a:rPr>
              <a:t>υπερδιπλασιασμός</a:t>
            </a:r>
            <a:r>
              <a:rPr lang="el-GR" sz="1500" dirty="0">
                <a:solidFill>
                  <a:srgbClr val="0070C0"/>
                </a:solidFill>
                <a:ea typeface="Calibri" panose="020F0502020204030204" pitchFamily="34" charset="0"/>
                <a:cs typeface="Times New Roman" panose="02020603050405020304" pitchFamily="18" charset="0"/>
              </a:rPr>
              <a:t> </a:t>
            </a:r>
            <a:r>
              <a:rPr lang="el-GR" sz="1500" dirty="0">
                <a:ea typeface="Calibri" panose="020F0502020204030204" pitchFamily="34" charset="0"/>
                <a:cs typeface="Times New Roman" panose="02020603050405020304" pitchFamily="18" charset="0"/>
              </a:rPr>
              <a:t>των διαθέσιμων δρομολόγιων, διευρύνοντας την κάλυψη των αναγκών μετακίνησης για άτομα με κινητικές και αισθητηριακές αναπηρίες, με δωρεάν παροχή της υπηρεσίας.</a:t>
            </a:r>
          </a:p>
          <a:p>
            <a:pPr marL="285750" lvl="0" indent="-285750" algn="just">
              <a:buFont typeface="Arial" panose="020B0604020202020204" pitchFamily="34" charset="0"/>
              <a:buChar char="•"/>
            </a:pPr>
            <a:endParaRPr lang="el-GR" sz="1200" dirty="0">
              <a:solidFill>
                <a:srgbClr val="0070C0"/>
              </a:solidFill>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sz="1500" dirty="0">
                <a:ea typeface="Calibri" panose="020F0502020204030204" pitchFamily="34" charset="0"/>
                <a:cs typeface="Times New Roman" panose="02020603050405020304" pitchFamily="18" charset="0"/>
              </a:rPr>
              <a:t>Ο νέος στόλος περιλαμβάνει </a:t>
            </a:r>
            <a:r>
              <a:rPr lang="el-GR" sz="1500" dirty="0">
                <a:solidFill>
                  <a:srgbClr val="0070C0"/>
                </a:solidFill>
                <a:ea typeface="Calibri" panose="020F0502020204030204" pitchFamily="34" charset="0"/>
                <a:cs typeface="Times New Roman" panose="02020603050405020304" pitchFamily="18" charset="0"/>
              </a:rPr>
              <a:t>πέντε οχήματα των 20 θέσεων και δύο μικρότερα των 11 θέσεων</a:t>
            </a:r>
            <a:r>
              <a:rPr lang="el-GR" sz="1500" dirty="0">
                <a:ea typeface="Calibri" panose="020F0502020204030204" pitchFamily="34" charset="0"/>
                <a:cs typeface="Times New Roman" panose="02020603050405020304" pitchFamily="18" charset="0"/>
              </a:rPr>
              <a:t>, όλα εξοπλισμένα με προηγμένα συστήματα πρόσβασης, όπως ράμπες και ανυψωτικές πλατφόρμες.</a:t>
            </a:r>
          </a:p>
          <a:p>
            <a:pPr marL="285750" lvl="0" indent="-285750" algn="just">
              <a:buFont typeface="Arial" panose="020B0604020202020204" pitchFamily="34" charset="0"/>
              <a:buChar char="•"/>
            </a:pPr>
            <a:endParaRPr lang="el-GR" sz="1200" dirty="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sz="1500" dirty="0">
                <a:ea typeface="Calibri" panose="020F0502020204030204" pitchFamily="34" charset="0"/>
                <a:cs typeface="Times New Roman" panose="02020603050405020304" pitchFamily="18" charset="0"/>
              </a:rPr>
              <a:t>Στελέχωση από άριστα </a:t>
            </a:r>
            <a:r>
              <a:rPr lang="el-GR" sz="1500" dirty="0">
                <a:solidFill>
                  <a:srgbClr val="0070C0"/>
                </a:solidFill>
                <a:ea typeface="Calibri" panose="020F0502020204030204" pitchFamily="34" charset="0"/>
                <a:cs typeface="Times New Roman" panose="02020603050405020304" pitchFamily="18" charset="0"/>
              </a:rPr>
              <a:t>εκπαιδευμένο προσωπικό </a:t>
            </a:r>
            <a:r>
              <a:rPr lang="el-GR" sz="1500" dirty="0">
                <a:ea typeface="Calibri" panose="020F0502020204030204" pitchFamily="34" charset="0"/>
                <a:cs typeface="Times New Roman" panose="02020603050405020304" pitchFamily="18" charset="0"/>
              </a:rPr>
              <a:t>και οδηγούς που λαμβάνουν συνεχή επιμόρφωση στην παροχή πρώτων βοηθειών και στην ορθή επικοινωνία με άτομα που φέρουν σωματικές, αισθητήριες ή μη εμφανείς αναπηρίες.</a:t>
            </a:r>
          </a:p>
          <a:p>
            <a:pPr marL="285750" lvl="0" indent="-285750" algn="just">
              <a:buFont typeface="Arial" panose="020B0604020202020204" pitchFamily="34" charset="0"/>
              <a:buChar char="•"/>
            </a:pPr>
            <a:endParaRPr lang="el-GR" sz="1200" dirty="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sz="1500" dirty="0">
                <a:ea typeface="Calibri" panose="020F0502020204030204" pitchFamily="34" charset="0"/>
                <a:cs typeface="Times New Roman" panose="02020603050405020304" pitchFamily="18" charset="0"/>
              </a:rPr>
              <a:t>Σε εξέλιξη βρίσκεται η δημιουργία μιας νέας </a:t>
            </a:r>
            <a:r>
              <a:rPr lang="el-GR" sz="1500" dirty="0">
                <a:solidFill>
                  <a:srgbClr val="0070C0"/>
                </a:solidFill>
                <a:ea typeface="Calibri" panose="020F0502020204030204" pitchFamily="34" charset="0"/>
                <a:cs typeface="Times New Roman" panose="02020603050405020304" pitchFamily="18" charset="0"/>
              </a:rPr>
              <a:t>ψηφιακής πλατφόρμας και ειδικής εφαρμογής (</a:t>
            </a:r>
            <a:r>
              <a:rPr lang="el-GR" sz="1500" dirty="0" err="1">
                <a:solidFill>
                  <a:srgbClr val="0070C0"/>
                </a:solidFill>
                <a:ea typeface="Calibri" panose="020F0502020204030204" pitchFamily="34" charset="0"/>
                <a:cs typeface="Times New Roman" panose="02020603050405020304" pitchFamily="18" charset="0"/>
              </a:rPr>
              <a:t>app</a:t>
            </a:r>
            <a:r>
              <a:rPr lang="el-GR" sz="1500" dirty="0">
                <a:solidFill>
                  <a:srgbClr val="0070C0"/>
                </a:solidFill>
                <a:ea typeface="Calibri" panose="020F0502020204030204" pitchFamily="34" charset="0"/>
                <a:cs typeface="Times New Roman" panose="02020603050405020304" pitchFamily="18" charset="0"/>
              </a:rPr>
              <a:t>)</a:t>
            </a:r>
            <a:r>
              <a:rPr lang="el-GR" sz="1500" dirty="0">
                <a:solidFill>
                  <a:srgbClr val="00AEEE"/>
                </a:solidFill>
                <a:ea typeface="Calibri" panose="020F0502020204030204" pitchFamily="34" charset="0"/>
                <a:cs typeface="Times New Roman" panose="02020603050405020304" pitchFamily="18" charset="0"/>
              </a:rPr>
              <a:t> </a:t>
            </a:r>
            <a:r>
              <a:rPr lang="el-GR" sz="1500" dirty="0">
                <a:ea typeface="Calibri" panose="020F0502020204030204" pitchFamily="34" charset="0"/>
                <a:cs typeface="Times New Roman" panose="02020603050405020304" pitchFamily="18" charset="0"/>
              </a:rPr>
              <a:t>όπου οι δικαιούχοι θα μπορούν να πραγματοποιούν </a:t>
            </a:r>
            <a:r>
              <a:rPr lang="el-GR" sz="1500" dirty="0" err="1">
                <a:ea typeface="Calibri" panose="020F0502020204030204" pitchFamily="34" charset="0"/>
                <a:cs typeface="Times New Roman" panose="02020603050405020304" pitchFamily="18" charset="0"/>
              </a:rPr>
              <a:t>online</a:t>
            </a:r>
            <a:r>
              <a:rPr lang="el-GR" sz="1500" dirty="0">
                <a:ea typeface="Calibri" panose="020F0502020204030204" pitchFamily="34" charset="0"/>
                <a:cs typeface="Times New Roman" panose="02020603050405020304" pitchFamily="18" charset="0"/>
              </a:rPr>
              <a:t> κρατήσεις, να ενημερώνονται σε πραγματικό χρόνο για την άφιξη του οχήματος και να διαχειρίζονται το προφίλ τους με απόλυτη διαφάνεια μέσω του gov.gr.</a:t>
            </a:r>
          </a:p>
          <a:p>
            <a:pPr lvl="0"/>
            <a:endParaRPr lang="el-GR" sz="1500" b="1" dirty="0">
              <a:effectLst/>
              <a:ea typeface="Calibri" panose="020F0502020204030204" pitchFamily="34" charset="0"/>
              <a:cs typeface="Times New Roman" panose="02020603050405020304" pitchFamily="18" charset="0"/>
            </a:endParaRPr>
          </a:p>
          <a:p>
            <a:pPr lvl="0"/>
            <a:endParaRPr lang="el-GR" sz="1500" b="1" dirty="0">
              <a:solidFill>
                <a:srgbClr val="0070C0"/>
              </a:solidFill>
              <a:effectLst/>
              <a:latin typeface="PF Bague Sans Pro Medium" panose="02000503000000020003" pitchFamily="2" charset="0"/>
              <a:ea typeface="Calibri" panose="020F0502020204030204" pitchFamily="34" charset="0"/>
              <a:cs typeface="Times New Roman" panose="02020603050405020304" pitchFamily="18" charset="0"/>
            </a:endParaRPr>
          </a:p>
        </p:txBody>
      </p:sp>
      <p:sp>
        <p:nvSpPr>
          <p:cNvPr id="2" name="Ορθογώνιο 1">
            <a:extLst>
              <a:ext uri="{FF2B5EF4-FFF2-40B4-BE49-F238E27FC236}">
                <a16:creationId xmlns:a16="http://schemas.microsoft.com/office/drawing/2014/main" id="{BF9B6345-E986-FBD6-4D7D-DFC42847891E}"/>
              </a:ext>
            </a:extLst>
          </p:cNvPr>
          <p:cNvSpPr/>
          <p:nvPr/>
        </p:nvSpPr>
        <p:spPr>
          <a:xfrm>
            <a:off x="12039600" y="2499360"/>
            <a:ext cx="152400" cy="1859280"/>
          </a:xfrm>
          <a:prstGeom prst="rect">
            <a:avLst/>
          </a:prstGeom>
          <a:solidFill>
            <a:srgbClr val="2A6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pic>
        <p:nvPicPr>
          <p:cNvPr id="6" name="Picture 3">
            <a:extLst>
              <a:ext uri="{FF2B5EF4-FFF2-40B4-BE49-F238E27FC236}">
                <a16:creationId xmlns:a16="http://schemas.microsoft.com/office/drawing/2014/main" id="{2AF5F076-13C2-46AE-9037-21F17E3D49C3}"/>
              </a:ext>
            </a:extLst>
          </p:cNvPr>
          <p:cNvPicPr>
            <a:picLocks noChangeAspect="1"/>
          </p:cNvPicPr>
          <p:nvPr/>
        </p:nvPicPr>
        <p:blipFill>
          <a:blip r:embed="rId3"/>
          <a:srcRect l="23846" r="28808"/>
          <a:stretch>
            <a:fillRect/>
          </a:stretch>
        </p:blipFill>
        <p:spPr>
          <a:xfrm>
            <a:off x="0" y="0"/>
            <a:ext cx="4901184" cy="6897053"/>
          </a:xfrm>
          <a:prstGeom prst="rect">
            <a:avLst/>
          </a:prstGeom>
        </p:spPr>
      </p:pic>
    </p:spTree>
    <p:extLst>
      <p:ext uri="{BB962C8B-B14F-4D97-AF65-F5344CB8AC3E}">
        <p14:creationId xmlns:p14="http://schemas.microsoft.com/office/powerpoint/2010/main" val="2263064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99546-F4D8-037C-1707-33F52AA591DE}"/>
            </a:ext>
          </a:extLst>
        </p:cNvPr>
        <p:cNvGrpSpPr/>
        <p:nvPr/>
      </p:nvGrpSpPr>
      <p:grpSpPr>
        <a:xfrm>
          <a:off x="0" y="0"/>
          <a:ext cx="0" cy="0"/>
          <a:chOff x="0" y="0"/>
          <a:chExt cx="0" cy="0"/>
        </a:xfrm>
      </p:grpSpPr>
      <p:sp>
        <p:nvSpPr>
          <p:cNvPr id="7" name="TextBox 17">
            <a:extLst>
              <a:ext uri="{FF2B5EF4-FFF2-40B4-BE49-F238E27FC236}">
                <a16:creationId xmlns:a16="http://schemas.microsoft.com/office/drawing/2014/main" id="{EEA2D44F-8A3E-6165-5153-8974F0460074}"/>
              </a:ext>
            </a:extLst>
          </p:cNvPr>
          <p:cNvSpPr txBox="1">
            <a:spLocks noChangeArrowheads="1"/>
          </p:cNvSpPr>
          <p:nvPr/>
        </p:nvSpPr>
        <p:spPr bwMode="auto">
          <a:xfrm>
            <a:off x="5391732" y="392158"/>
            <a:ext cx="6046733" cy="707886"/>
          </a:xfrm>
          <a:prstGeom prst="rect">
            <a:avLst/>
          </a:prstGeom>
          <a:solidFill>
            <a:srgbClr val="1054D9"/>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None/>
            </a:pPr>
            <a:r>
              <a:rPr lang="el-GR" altLang="el-GR" sz="2000" b="1" dirty="0">
                <a:solidFill>
                  <a:schemeClr val="bg1"/>
                </a:solidFill>
              </a:rPr>
              <a:t>Υπουργείου Υποδομών και Μεταφορών: </a:t>
            </a:r>
          </a:p>
          <a:p>
            <a:pPr algn="just">
              <a:lnSpc>
                <a:spcPct val="100000"/>
              </a:lnSpc>
              <a:spcBef>
                <a:spcPct val="0"/>
              </a:spcBef>
              <a:buNone/>
            </a:pPr>
            <a:r>
              <a:rPr lang="el-GR" altLang="el-GR" sz="2000" dirty="0">
                <a:solidFill>
                  <a:schemeClr val="bg1"/>
                </a:solidFill>
              </a:rPr>
              <a:t>Υλοποιημένες δράσεις για τα άτομα με αναπηρία </a:t>
            </a:r>
            <a:r>
              <a:rPr lang="en-US" altLang="el-GR" sz="2000" dirty="0">
                <a:solidFill>
                  <a:schemeClr val="bg1"/>
                </a:solidFill>
              </a:rPr>
              <a:t> </a:t>
            </a:r>
            <a:endParaRPr lang="el-GR" altLang="el-GR" sz="2000" dirty="0">
              <a:solidFill>
                <a:schemeClr val="bg1"/>
              </a:solidFill>
            </a:endParaRPr>
          </a:p>
        </p:txBody>
      </p:sp>
      <p:sp>
        <p:nvSpPr>
          <p:cNvPr id="5" name="TextBox 4">
            <a:extLst>
              <a:ext uri="{FF2B5EF4-FFF2-40B4-BE49-F238E27FC236}">
                <a16:creationId xmlns:a16="http://schemas.microsoft.com/office/drawing/2014/main" id="{2DB7582C-A3B5-E066-21AC-E5F9C8B903F7}"/>
              </a:ext>
            </a:extLst>
          </p:cNvPr>
          <p:cNvSpPr txBox="1"/>
          <p:nvPr/>
        </p:nvSpPr>
        <p:spPr>
          <a:xfrm>
            <a:off x="5391733" y="1351640"/>
            <a:ext cx="6046734" cy="5678478"/>
          </a:xfrm>
          <a:prstGeom prst="rect">
            <a:avLst/>
          </a:prstGeom>
          <a:noFill/>
        </p:spPr>
        <p:txBody>
          <a:bodyPr wrap="square">
            <a:spAutoFit/>
          </a:bodyPr>
          <a:lstStyle/>
          <a:p>
            <a:r>
              <a:rPr lang="el-GR" altLang="el-GR" sz="1500" cap="all" dirty="0">
                <a:solidFill>
                  <a:srgbClr val="2A62DD"/>
                </a:solidFill>
                <a:ea typeface="Calibri" panose="020F0502020204030204" pitchFamily="34" charset="0"/>
                <a:cs typeface="Times New Roman" panose="02020603050405020304" pitchFamily="18" charset="0"/>
              </a:rPr>
              <a:t>100% </a:t>
            </a:r>
            <a:r>
              <a:rPr lang="el-GR" altLang="el-GR" sz="1500" cap="all" dirty="0" err="1">
                <a:solidFill>
                  <a:srgbClr val="2A62DD"/>
                </a:solidFill>
                <a:ea typeface="Calibri" panose="020F0502020204030204" pitchFamily="34" charset="0"/>
                <a:cs typeface="Times New Roman" panose="02020603050405020304" pitchFamily="18" charset="0"/>
              </a:rPr>
              <a:t>προσβΑσιμος</a:t>
            </a:r>
            <a:r>
              <a:rPr lang="el-GR" altLang="el-GR" sz="1500" cap="all" dirty="0">
                <a:solidFill>
                  <a:srgbClr val="2A62DD"/>
                </a:solidFill>
                <a:ea typeface="Calibri" panose="020F0502020204030204" pitchFamily="34" charset="0"/>
                <a:cs typeface="Times New Roman" panose="02020603050405020304" pitchFamily="18" charset="0"/>
              </a:rPr>
              <a:t> </a:t>
            </a:r>
            <a:r>
              <a:rPr lang="el-GR" altLang="el-GR" sz="1500" cap="all" dirty="0" err="1">
                <a:solidFill>
                  <a:srgbClr val="2A62DD"/>
                </a:solidFill>
                <a:ea typeface="Calibri" panose="020F0502020204030204" pitchFamily="34" charset="0"/>
                <a:cs typeface="Times New Roman" panose="02020603050405020304" pitchFamily="18" charset="0"/>
              </a:rPr>
              <a:t>απΟ</a:t>
            </a:r>
            <a:r>
              <a:rPr lang="el-GR" altLang="el-GR" sz="1500" cap="all" dirty="0">
                <a:solidFill>
                  <a:srgbClr val="2A62DD"/>
                </a:solidFill>
                <a:ea typeface="Calibri" panose="020F0502020204030204" pitchFamily="34" charset="0"/>
                <a:cs typeface="Times New Roman" panose="02020603050405020304" pitchFamily="18" charset="0"/>
              </a:rPr>
              <a:t> </a:t>
            </a:r>
            <a:r>
              <a:rPr lang="el-GR" altLang="el-GR" sz="1500" cap="all" dirty="0" err="1">
                <a:solidFill>
                  <a:srgbClr val="2A62DD"/>
                </a:solidFill>
                <a:ea typeface="Calibri" panose="020F0502020204030204" pitchFamily="34" charset="0"/>
                <a:cs typeface="Times New Roman" panose="02020603050405020304" pitchFamily="18" charset="0"/>
              </a:rPr>
              <a:t>ΑμεΑ</a:t>
            </a:r>
            <a:r>
              <a:rPr lang="el-GR" altLang="el-GR" sz="1500" cap="all" dirty="0">
                <a:solidFill>
                  <a:srgbClr val="2A62DD"/>
                </a:solidFill>
                <a:ea typeface="Calibri" panose="020F0502020204030204" pitchFamily="34" charset="0"/>
                <a:cs typeface="Times New Roman" panose="02020603050405020304" pitchFamily="18" charset="0"/>
              </a:rPr>
              <a:t> ο </a:t>
            </a:r>
            <a:r>
              <a:rPr lang="el-GR" altLang="el-GR" sz="1500" cap="all" dirty="0" err="1">
                <a:solidFill>
                  <a:srgbClr val="2A62DD"/>
                </a:solidFill>
                <a:ea typeface="Calibri" panose="020F0502020204030204" pitchFamily="34" charset="0"/>
                <a:cs typeface="Times New Roman" panose="02020603050405020304" pitchFamily="18" charset="0"/>
              </a:rPr>
              <a:t>στΟλος</a:t>
            </a:r>
            <a:r>
              <a:rPr lang="el-GR" altLang="el-GR" sz="1500" cap="all" dirty="0">
                <a:solidFill>
                  <a:srgbClr val="2A62DD"/>
                </a:solidFill>
                <a:ea typeface="Calibri" panose="020F0502020204030204" pitchFamily="34" charset="0"/>
                <a:cs typeface="Times New Roman" panose="02020603050405020304" pitchFamily="18" charset="0"/>
              </a:rPr>
              <a:t> της ΟΣΥ</a:t>
            </a:r>
          </a:p>
          <a:p>
            <a:endParaRPr lang="el-GR" b="1" cap="all" dirty="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sz="1500" dirty="0">
                <a:ea typeface="Calibri" panose="020F0502020204030204" pitchFamily="34" charset="0"/>
                <a:cs typeface="Times New Roman" panose="02020603050405020304" pitchFamily="18" charset="0"/>
              </a:rPr>
              <a:t>Το 2026, το σύνολο του στόλου της ΟΣΥ είναι εξοπλισμένο με </a:t>
            </a:r>
            <a:r>
              <a:rPr lang="el-GR" sz="1500" dirty="0">
                <a:solidFill>
                  <a:srgbClr val="0070C0"/>
                </a:solidFill>
                <a:ea typeface="Calibri" panose="020F0502020204030204" pitchFamily="34" charset="0"/>
                <a:cs typeface="Times New Roman" panose="02020603050405020304" pitchFamily="18" charset="0"/>
              </a:rPr>
              <a:t>ράμπες για </a:t>
            </a:r>
            <a:r>
              <a:rPr lang="el-GR" sz="1500" dirty="0" err="1">
                <a:solidFill>
                  <a:srgbClr val="0070C0"/>
                </a:solidFill>
                <a:ea typeface="Calibri" panose="020F0502020204030204" pitchFamily="34" charset="0"/>
                <a:cs typeface="Times New Roman" panose="02020603050405020304" pitchFamily="18" charset="0"/>
              </a:rPr>
              <a:t>αμαξίδια</a:t>
            </a:r>
            <a:r>
              <a:rPr lang="el-GR" sz="1500" dirty="0">
                <a:ea typeface="Calibri" panose="020F0502020204030204" pitchFamily="34" charset="0"/>
                <a:cs typeface="Times New Roman" panose="02020603050405020304" pitchFamily="18" charset="0"/>
              </a:rPr>
              <a:t>, ενώ το σύνολο του προσωπικού, οδηγοί και ελεγκτές, έχει </a:t>
            </a:r>
            <a:r>
              <a:rPr lang="el-GR" sz="1500" dirty="0">
                <a:solidFill>
                  <a:srgbClr val="0070C0"/>
                </a:solidFill>
                <a:ea typeface="Calibri" panose="020F0502020204030204" pitchFamily="34" charset="0"/>
                <a:cs typeface="Times New Roman" panose="02020603050405020304" pitchFamily="18" charset="0"/>
              </a:rPr>
              <a:t>εκπαιδευτεί </a:t>
            </a:r>
            <a:r>
              <a:rPr lang="el-GR" sz="1500" dirty="0">
                <a:ea typeface="Calibri" panose="020F0502020204030204" pitchFamily="34" charset="0"/>
                <a:cs typeface="Times New Roman" panose="02020603050405020304" pitchFamily="18" charset="0"/>
              </a:rPr>
              <a:t>για υποστήριξη επιβατών με αναπηρία.</a:t>
            </a:r>
          </a:p>
          <a:p>
            <a:pPr marL="285750" lvl="0" indent="-285750" algn="just">
              <a:buFont typeface="Arial" panose="020B0604020202020204" pitchFamily="34" charset="0"/>
              <a:buChar char="•"/>
            </a:pPr>
            <a:endParaRPr lang="el-GR" sz="1500" dirty="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sz="1500" dirty="0">
                <a:ea typeface="Calibri" panose="020F0502020204030204" pitchFamily="34" charset="0"/>
                <a:cs typeface="Times New Roman" panose="02020603050405020304" pitchFamily="18" charset="0"/>
              </a:rPr>
              <a:t>Το σύνολο των τακτικών αστικών λεωφορείων φέρουν σύστημα Τηλεματικής και πληροφόρησης επιβατών, ενώ </a:t>
            </a:r>
            <a:r>
              <a:rPr lang="el-GR" sz="1500" dirty="0" err="1">
                <a:ea typeface="Calibri" panose="020F0502020204030204" pitchFamily="34" charset="0"/>
                <a:cs typeface="Times New Roman" panose="02020603050405020304" pitchFamily="18" charset="0"/>
              </a:rPr>
              <a:t>διαλειτουργούν</a:t>
            </a:r>
            <a:r>
              <a:rPr lang="el-GR" sz="1500" dirty="0">
                <a:ea typeface="Calibri" panose="020F0502020204030204" pitchFamily="34" charset="0"/>
                <a:cs typeface="Times New Roman" panose="02020603050405020304" pitchFamily="18" charset="0"/>
              </a:rPr>
              <a:t> με </a:t>
            </a:r>
            <a:r>
              <a:rPr lang="el-GR" sz="1500" dirty="0" err="1">
                <a:ea typeface="Calibri" panose="020F0502020204030204" pitchFamily="34" charset="0"/>
                <a:cs typeface="Times New Roman" panose="02020603050405020304" pitchFamily="18" charset="0"/>
              </a:rPr>
              <a:t>site</a:t>
            </a:r>
            <a:r>
              <a:rPr lang="el-GR" sz="1500" dirty="0">
                <a:ea typeface="Calibri" panose="020F0502020204030204" pitchFamily="34" charset="0"/>
                <a:cs typeface="Times New Roman" panose="02020603050405020304" pitchFamily="18" charset="0"/>
              </a:rPr>
              <a:t>, </a:t>
            </a:r>
            <a:r>
              <a:rPr lang="el-GR" sz="1500" dirty="0" err="1">
                <a:ea typeface="Calibri" panose="020F0502020204030204" pitchFamily="34" charset="0"/>
                <a:cs typeface="Times New Roman" panose="02020603050405020304" pitchFamily="18" charset="0"/>
              </a:rPr>
              <a:t>app</a:t>
            </a:r>
            <a:r>
              <a:rPr lang="el-GR" sz="1500" dirty="0">
                <a:ea typeface="Calibri" panose="020F0502020204030204" pitchFamily="34" charset="0"/>
                <a:cs typeface="Times New Roman" panose="02020603050405020304" pitchFamily="18" charset="0"/>
              </a:rPr>
              <a:t>, πληροφόρηση σε έξυπνες στάσεις, συστήματα πληροφόρησης εντός οχήματος.</a:t>
            </a:r>
          </a:p>
          <a:p>
            <a:pPr marL="285750" lvl="0" indent="-285750" algn="just">
              <a:buFont typeface="Arial" panose="020B0604020202020204" pitchFamily="34" charset="0"/>
              <a:buChar char="•"/>
            </a:pPr>
            <a:endParaRPr lang="el-GR" sz="1500" dirty="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pPr>
            <a:r>
              <a:rPr lang="el-GR" sz="1500" dirty="0">
                <a:ea typeface="Calibri" panose="020F0502020204030204" pitchFamily="34" charset="0"/>
                <a:cs typeface="Times New Roman" panose="02020603050405020304" pitchFamily="18" charset="0"/>
              </a:rPr>
              <a:t>Το </a:t>
            </a:r>
            <a:r>
              <a:rPr lang="el-GR" sz="1500" dirty="0">
                <a:solidFill>
                  <a:srgbClr val="0070C0"/>
                </a:solidFill>
                <a:ea typeface="Calibri" panose="020F0502020204030204" pitchFamily="34" charset="0"/>
                <a:cs typeface="Times New Roman" panose="02020603050405020304" pitchFamily="18" charset="0"/>
              </a:rPr>
              <a:t>σύστημα πληροφόρησης επιβατών </a:t>
            </a:r>
            <a:r>
              <a:rPr lang="el-GR" sz="1500" dirty="0">
                <a:ea typeface="Calibri" panose="020F0502020204030204" pitchFamily="34" charset="0"/>
                <a:cs typeface="Times New Roman" panose="02020603050405020304" pitchFamily="18" charset="0"/>
              </a:rPr>
              <a:t>εντός οχημάτων (ηχητική αναγγελία και οθόνες επιβατών) περιλαμβάνει:</a:t>
            </a:r>
          </a:p>
          <a:p>
            <a:pPr marL="285750" lvl="0" indent="-285750" algn="just">
              <a:buFont typeface="Arial" panose="020B0604020202020204" pitchFamily="34" charset="0"/>
              <a:buChar char="•"/>
            </a:pPr>
            <a:endParaRPr lang="el-GR" sz="500" dirty="0">
              <a:ea typeface="Calibri" panose="020F0502020204030204" pitchFamily="34" charset="0"/>
              <a:cs typeface="Times New Roman" panose="02020603050405020304" pitchFamily="18" charset="0"/>
            </a:endParaRPr>
          </a:p>
          <a:p>
            <a:pPr marL="742950" lvl="1" indent="-285750" algn="just">
              <a:buFont typeface="Arial" panose="020B0604020202020204" pitchFamily="34" charset="0"/>
              <a:buChar char="•"/>
            </a:pPr>
            <a:r>
              <a:rPr lang="el-GR" sz="1500" dirty="0">
                <a:ea typeface="Calibri" panose="020F0502020204030204" pitchFamily="34" charset="0"/>
                <a:cs typeface="Times New Roman" panose="02020603050405020304" pitchFamily="18" charset="0"/>
              </a:rPr>
              <a:t>Ηχητική ανακοίνωση «επόμενης στάσης»</a:t>
            </a:r>
          </a:p>
          <a:p>
            <a:pPr marL="742950" lvl="1" indent="-285750" algn="just">
              <a:buFont typeface="Arial" panose="020B0604020202020204" pitchFamily="34" charset="0"/>
              <a:buChar char="•"/>
            </a:pPr>
            <a:r>
              <a:rPr lang="el-GR" sz="1500" dirty="0">
                <a:ea typeface="Calibri" panose="020F0502020204030204" pitchFamily="34" charset="0"/>
                <a:cs typeface="Times New Roman" panose="02020603050405020304" pitchFamily="18" charset="0"/>
              </a:rPr>
              <a:t>Αναγγελία ενημερωτικών μηνυμάτων για την πληροφόρηση του επιβατικού κοινού για θέματα εξυπηρέτησης </a:t>
            </a:r>
          </a:p>
          <a:p>
            <a:pPr marL="742950" lvl="1" indent="-285750" algn="just">
              <a:buFont typeface="Arial" panose="020B0604020202020204" pitchFamily="34" charset="0"/>
              <a:buChar char="•"/>
            </a:pPr>
            <a:r>
              <a:rPr lang="el-GR" sz="1500" dirty="0">
                <a:ea typeface="Calibri" panose="020F0502020204030204" pitchFamily="34" charset="0"/>
                <a:cs typeface="Times New Roman" panose="02020603050405020304" pitchFamily="18" charset="0"/>
              </a:rPr>
              <a:t>Απεικόνιση σε οθόνες της διαδρομής και τρέχουσας στάσης </a:t>
            </a:r>
          </a:p>
          <a:p>
            <a:pPr marL="742950" lvl="1" indent="-285750" algn="just">
              <a:buFont typeface="Arial" panose="020B0604020202020204" pitchFamily="34" charset="0"/>
              <a:buChar char="•"/>
            </a:pPr>
            <a:r>
              <a:rPr lang="el-GR" sz="1500" dirty="0">
                <a:ea typeface="Calibri" panose="020F0502020204030204" pitchFamily="34" charset="0"/>
                <a:cs typeface="Times New Roman" panose="02020603050405020304" pitchFamily="18" charset="0"/>
              </a:rPr>
              <a:t>Απεικόνιση της θέσης του οχήματος σε χάρτη σε πραγματικό χρόνο</a:t>
            </a:r>
          </a:p>
          <a:p>
            <a:pPr marL="742950" lvl="1" indent="-285750" algn="just">
              <a:buFont typeface="Arial" panose="020B0604020202020204" pitchFamily="34" charset="0"/>
              <a:buChar char="•"/>
            </a:pPr>
            <a:r>
              <a:rPr lang="el-GR" sz="1500" dirty="0">
                <a:ea typeface="Calibri" panose="020F0502020204030204" pitchFamily="34" charset="0"/>
                <a:cs typeface="Times New Roman" panose="02020603050405020304" pitchFamily="18" charset="0"/>
              </a:rPr>
              <a:t>Προβολή χρηστικών πληροφοριακών μηνυμάτων (π.χ. τροποποιήσεις γραμμών)</a:t>
            </a:r>
          </a:p>
          <a:p>
            <a:pPr lvl="0"/>
            <a:endParaRPr lang="el-GR" sz="1500" dirty="0">
              <a:effectLst/>
              <a:ea typeface="Calibri" panose="020F0502020204030204" pitchFamily="34" charset="0"/>
              <a:cs typeface="Times New Roman" panose="02020603050405020304" pitchFamily="18" charset="0"/>
            </a:endParaRPr>
          </a:p>
          <a:p>
            <a:pPr lvl="0"/>
            <a:endParaRPr lang="el-GR" sz="1500" b="1" dirty="0">
              <a:solidFill>
                <a:srgbClr val="0070C0"/>
              </a:solidFill>
              <a:effectLst/>
              <a:latin typeface="PF Bague Sans Pro Medium" panose="02000503000000020003" pitchFamily="2" charset="0"/>
              <a:ea typeface="Calibri" panose="020F0502020204030204" pitchFamily="34" charset="0"/>
              <a:cs typeface="Times New Roman" panose="02020603050405020304" pitchFamily="18" charset="0"/>
            </a:endParaRPr>
          </a:p>
        </p:txBody>
      </p:sp>
      <p:sp>
        <p:nvSpPr>
          <p:cNvPr id="2" name="Ορθογώνιο 1">
            <a:extLst>
              <a:ext uri="{FF2B5EF4-FFF2-40B4-BE49-F238E27FC236}">
                <a16:creationId xmlns:a16="http://schemas.microsoft.com/office/drawing/2014/main" id="{BF9B6345-E986-FBD6-4D7D-DFC42847891E}"/>
              </a:ext>
            </a:extLst>
          </p:cNvPr>
          <p:cNvSpPr/>
          <p:nvPr/>
        </p:nvSpPr>
        <p:spPr>
          <a:xfrm>
            <a:off x="12039600" y="2499360"/>
            <a:ext cx="152400" cy="1859280"/>
          </a:xfrm>
          <a:prstGeom prst="rect">
            <a:avLst/>
          </a:prstGeom>
          <a:solidFill>
            <a:srgbClr val="2A6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b="1" dirty="0">
              <a:latin typeface="☞NOIR PRO" pitchFamily="2" charset="0"/>
            </a:endParaRPr>
          </a:p>
        </p:txBody>
      </p:sp>
      <p:pic>
        <p:nvPicPr>
          <p:cNvPr id="8" name="Picture 10">
            <a:extLst>
              <a:ext uri="{FF2B5EF4-FFF2-40B4-BE49-F238E27FC236}">
                <a16:creationId xmlns:a16="http://schemas.microsoft.com/office/drawing/2014/main" id="{6215F048-2E24-4C6E-B9FF-90BC4CFE2981}"/>
              </a:ext>
            </a:extLst>
          </p:cNvPr>
          <p:cNvPicPr>
            <a:picLocks noChangeAspect="1"/>
          </p:cNvPicPr>
          <p:nvPr/>
        </p:nvPicPr>
        <p:blipFill>
          <a:blip r:embed="rId3"/>
          <a:srcRect l="38122" t="-262" r="8574" b="262"/>
          <a:stretch>
            <a:fillRect/>
          </a:stretch>
        </p:blipFill>
        <p:spPr>
          <a:xfrm>
            <a:off x="0" y="-37147"/>
            <a:ext cx="4901184" cy="6896100"/>
          </a:xfrm>
          <a:prstGeom prst="rect">
            <a:avLst/>
          </a:prstGeom>
        </p:spPr>
      </p:pic>
    </p:spTree>
    <p:extLst>
      <p:ext uri="{BB962C8B-B14F-4D97-AF65-F5344CB8AC3E}">
        <p14:creationId xmlns:p14="http://schemas.microsoft.com/office/powerpoint/2010/main" val="31144663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0.xml><?xml version="1.0" encoding="utf-8"?>
<p:tagLst xmlns:a="http://schemas.openxmlformats.org/drawingml/2006/main" xmlns:r="http://schemas.openxmlformats.org/officeDocument/2006/relationships" xmlns:p="http://schemas.openxmlformats.org/presentationml/2006/main">
  <p:tag name="MIO_GUID" val="7ce9c184-0add-4894-ae7d-1cff21740093"/>
  <p:tag name="MIO_EKGUID" val="c3b4aa6e-e943-4da7-bf08-a4c4ab8a3c53"/>
  <p:tag name="MIO_UPDATE" val="True"/>
  <p:tag name="MIO_VERSION" val="20.05.2020 11:39:48"/>
  <p:tag name="MIO_DBID" val="B8FCB12D-AF03-49EB-9F79-BB019BE99E1E"/>
  <p:tag name="MIO_LASTDOWNLOADED" val="20.05.2020 21:49:20"/>
  <p:tag name="MIO_OBJECTNAME" val="01-05"/>
  <p:tag name="MIO_LASTEDITORNAME" val="Derrick Waylen"/>
  <p:tag name="MIO_SKIP_CDCHECK" val="True"/>
</p:tagLst>
</file>

<file path=ppt/tags/tag1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4.xml><?xml version="1.0" encoding="utf-8"?>
<p:tagLst xmlns:a="http://schemas.openxmlformats.org/drawingml/2006/main" xmlns:r="http://schemas.openxmlformats.org/officeDocument/2006/relationships" xmlns:p="http://schemas.openxmlformats.org/presentationml/2006/main">
  <p:tag name="MIO_GUID" val="214d494b-677a-42ac-a586-c6a1651b7eb9"/>
  <p:tag name="MIO_EKGUID" val="c3b4aa6e-e943-4da7-bf08-a4c4ab8a3c53"/>
  <p:tag name="MIO_UPDATE" val="True"/>
  <p:tag name="MIO_VERSION" val="20.05.2020 11:39:48"/>
  <p:tag name="MIO_DBID" val="B8FCB12D-AF03-49EB-9F79-BB019BE99E1E"/>
  <p:tag name="MIO_LASTDOWNLOADED" val="20.05.2020 21:49:20"/>
  <p:tag name="MIO_OBJECTNAME" val="01-05"/>
  <p:tag name="MIO_LASTEDITORNAME" val="Derrick Waylen"/>
  <p:tag name="MIO_SKIP_CDCHECK" val="True"/>
</p:tagLst>
</file>

<file path=ppt/tags/tag1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6.xml><?xml version="1.0" encoding="utf-8"?>
<p:tagLst xmlns:a="http://schemas.openxmlformats.org/drawingml/2006/main" xmlns:r="http://schemas.openxmlformats.org/officeDocument/2006/relationships" xmlns:p="http://schemas.openxmlformats.org/presentationml/2006/main">
  <p:tag name="MIO_GUID" val="7ce9c184-0add-4894-ae7d-1cff21740093"/>
  <p:tag name="MIO_EKGUID" val="c3b4aa6e-e943-4da7-bf08-a4c4ab8a3c53"/>
  <p:tag name="MIO_UPDATE" val="True"/>
  <p:tag name="MIO_VERSION" val="20.05.2020 11:39:48"/>
  <p:tag name="MIO_DBID" val="B8FCB12D-AF03-49EB-9F79-BB019BE99E1E"/>
  <p:tag name="MIO_LASTDOWNLOADED" val="20.05.2020 21:49:20"/>
  <p:tag name="MIO_OBJECTNAME" val="01-05"/>
  <p:tag name="MIO_LASTEDITORNAME" val="Derrick Waylen"/>
  <p:tag name="MIO_SKIP_CDCHECK" val="True"/>
</p:tagLst>
</file>

<file path=ppt/tags/tag1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1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xml><?xml version="1.0" encoding="utf-8"?>
<p:tagLst xmlns:a="http://schemas.openxmlformats.org/drawingml/2006/main" xmlns:r="http://schemas.openxmlformats.org/officeDocument/2006/relationships" xmlns:p="http://schemas.openxmlformats.org/presentationml/2006/main">
  <p:tag name="MIO_GUID" val="214d494b-677a-42ac-a586-c6a1651b7eb9"/>
  <p:tag name="MIO_EKGUID" val="c3b4aa6e-e943-4da7-bf08-a4c4ab8a3c53"/>
  <p:tag name="MIO_UPDATE" val="True"/>
  <p:tag name="MIO_VERSION" val="20.05.2020 11:39:48"/>
  <p:tag name="MIO_DBID" val="B8FCB12D-AF03-49EB-9F79-BB019BE99E1E"/>
  <p:tag name="MIO_LASTDOWNLOADED" val="20.05.2020 21:49:20"/>
  <p:tag name="MIO_OBJECTNAME" val="01-05"/>
  <p:tag name="MIO_LASTEDITORNAME" val="Derrick Waylen"/>
  <p:tag name="MIO_SKIP_CDCHECK" val="True"/>
</p:tagLst>
</file>

<file path=ppt/tags/tag20.xml><?xml version="1.0" encoding="utf-8"?>
<p:tagLst xmlns:a="http://schemas.openxmlformats.org/drawingml/2006/main" xmlns:r="http://schemas.openxmlformats.org/officeDocument/2006/relationships" xmlns:p="http://schemas.openxmlformats.org/presentationml/2006/main">
  <p:tag name="MIO_GUID" val="214d494b-677a-42ac-a586-c6a1651b7eb9"/>
  <p:tag name="MIO_EKGUID" val="c3b4aa6e-e943-4da7-bf08-a4c4ab8a3c53"/>
  <p:tag name="MIO_UPDATE" val="True"/>
  <p:tag name="MIO_VERSION" val="20.05.2020 11:39:48"/>
  <p:tag name="MIO_DBID" val="B8FCB12D-AF03-49EB-9F79-BB019BE99E1E"/>
  <p:tag name="MIO_LASTDOWNLOADED" val="20.05.2020 21:49:20"/>
  <p:tag name="MIO_OBJECTNAME" val="01-05"/>
  <p:tag name="MIO_LASTEDITORNAME" val="Derrick Waylen"/>
  <p:tag name="MIO_SKIP_CDCHECK" val="True"/>
</p:tagLst>
</file>

<file path=ppt/tags/tag2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2.xml><?xml version="1.0" encoding="utf-8"?>
<p:tagLst xmlns:a="http://schemas.openxmlformats.org/drawingml/2006/main" xmlns:r="http://schemas.openxmlformats.org/officeDocument/2006/relationships" xmlns:p="http://schemas.openxmlformats.org/presentationml/2006/main">
  <p:tag name="MIO_GUID" val="7ce9c184-0add-4894-ae7d-1cff21740093"/>
  <p:tag name="MIO_EKGUID" val="c3b4aa6e-e943-4da7-bf08-a4c4ab8a3c53"/>
  <p:tag name="MIO_UPDATE" val="True"/>
  <p:tag name="MIO_VERSION" val="20.05.2020 11:39:48"/>
  <p:tag name="MIO_DBID" val="B8FCB12D-AF03-49EB-9F79-BB019BE99E1E"/>
  <p:tag name="MIO_LASTDOWNLOADED" val="20.05.2020 21:49:20"/>
  <p:tag name="MIO_OBJECTNAME" val="01-05"/>
  <p:tag name="MIO_LASTEDITORNAME" val="Derrick Waylen"/>
  <p:tag name="MIO_SKIP_CDCHECK" val="True"/>
</p:tagLst>
</file>

<file path=ppt/tags/tag2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6.xml><?xml version="1.0" encoding="utf-8"?>
<p:tagLst xmlns:a="http://schemas.openxmlformats.org/drawingml/2006/main" xmlns:r="http://schemas.openxmlformats.org/officeDocument/2006/relationships" xmlns:p="http://schemas.openxmlformats.org/presentationml/2006/main">
  <p:tag name="MIO_GUID" val="214d494b-677a-42ac-a586-c6a1651b7eb9"/>
  <p:tag name="MIO_EKGUID" val="c3b4aa6e-e943-4da7-bf08-a4c4ab8a3c53"/>
  <p:tag name="MIO_UPDATE" val="True"/>
  <p:tag name="MIO_VERSION" val="20.05.2020 11:39:48"/>
  <p:tag name="MIO_DBID" val="B8FCB12D-AF03-49EB-9F79-BB019BE99E1E"/>
  <p:tag name="MIO_LASTDOWNLOADED" val="20.05.2020 21:49:20"/>
  <p:tag name="MIO_OBJECTNAME" val="01-05"/>
  <p:tag name="MIO_LASTEDITORNAME" val="Derrick Waylen"/>
  <p:tag name="MIO_SKIP_CDCHECK" val="True"/>
</p:tagLst>
</file>

<file path=ppt/tags/tag2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8.xml><?xml version="1.0" encoding="utf-8"?>
<p:tagLst xmlns:a="http://schemas.openxmlformats.org/drawingml/2006/main" xmlns:r="http://schemas.openxmlformats.org/officeDocument/2006/relationships" xmlns:p="http://schemas.openxmlformats.org/presentationml/2006/main">
  <p:tag name="MIO_GUID" val="7ce9c184-0add-4894-ae7d-1cff21740093"/>
  <p:tag name="MIO_EKGUID" val="c3b4aa6e-e943-4da7-bf08-a4c4ab8a3c53"/>
  <p:tag name="MIO_UPDATE" val="True"/>
  <p:tag name="MIO_VERSION" val="20.05.2020 11:39:48"/>
  <p:tag name="MIO_DBID" val="B8FCB12D-AF03-49EB-9F79-BB019BE99E1E"/>
  <p:tag name="MIO_LASTDOWNLOADED" val="20.05.2020 21:49:20"/>
  <p:tag name="MIO_OBJECTNAME" val="01-05"/>
  <p:tag name="MIO_LASTEDITORNAME" val="Derrick Waylen"/>
  <p:tag name="MIO_SKIP_CDCHECK" val="True"/>
</p:tagLst>
</file>

<file path=ppt/tags/tag2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2.xml><?xml version="1.0" encoding="utf-8"?>
<p:tagLst xmlns:a="http://schemas.openxmlformats.org/drawingml/2006/main" xmlns:r="http://schemas.openxmlformats.org/officeDocument/2006/relationships" xmlns:p="http://schemas.openxmlformats.org/presentationml/2006/main">
  <p:tag name="MIO_GUID" val="214d494b-677a-42ac-a586-c6a1651b7eb9"/>
  <p:tag name="MIO_EKGUID" val="c3b4aa6e-e943-4da7-bf08-a4c4ab8a3c53"/>
  <p:tag name="MIO_UPDATE" val="True"/>
  <p:tag name="MIO_VERSION" val="20.05.2020 11:39:48"/>
  <p:tag name="MIO_DBID" val="B8FCB12D-AF03-49EB-9F79-BB019BE99E1E"/>
  <p:tag name="MIO_LASTDOWNLOADED" val="20.05.2020 21:49:20"/>
  <p:tag name="MIO_OBJECTNAME" val="01-05"/>
  <p:tag name="MIO_LASTEDITORNAME" val="Derrick Waylen"/>
  <p:tag name="MIO_SKIP_CDCHECK" val="True"/>
</p:tagLst>
</file>

<file path=ppt/tags/tag3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4.xml><?xml version="1.0" encoding="utf-8"?>
<p:tagLst xmlns:a="http://schemas.openxmlformats.org/drawingml/2006/main" xmlns:r="http://schemas.openxmlformats.org/officeDocument/2006/relationships" xmlns:p="http://schemas.openxmlformats.org/presentationml/2006/main">
  <p:tag name="MIO_GUID" val="7ce9c184-0add-4894-ae7d-1cff21740093"/>
  <p:tag name="MIO_EKGUID" val="c3b4aa6e-e943-4da7-bf08-a4c4ab8a3c53"/>
  <p:tag name="MIO_UPDATE" val="True"/>
  <p:tag name="MIO_VERSION" val="20.05.2020 11:39:48"/>
  <p:tag name="MIO_DBID" val="B8FCB12D-AF03-49EB-9F79-BB019BE99E1E"/>
  <p:tag name="MIO_LASTDOWNLOADED" val="20.05.2020 21:49:20"/>
  <p:tag name="MIO_OBJECTNAME" val="01-05"/>
  <p:tag name="MIO_LASTEDITORNAME" val="Derrick Waylen"/>
  <p:tag name="MIO_SKIP_CDCHECK" val="True"/>
</p:tagLst>
</file>

<file path=ppt/tags/tag3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38.xml><?xml version="1.0" encoding="utf-8"?>
<p:tagLst xmlns:a="http://schemas.openxmlformats.org/drawingml/2006/main" xmlns:r="http://schemas.openxmlformats.org/officeDocument/2006/relationships" xmlns:p="http://schemas.openxmlformats.org/presentationml/2006/main">
  <p:tag name="MIO_GUID" val="214d494b-677a-42ac-a586-c6a1651b7eb9"/>
  <p:tag name="MIO_EKGUID" val="c3b4aa6e-e943-4da7-bf08-a4c4ab8a3c53"/>
  <p:tag name="MIO_UPDATE" val="True"/>
  <p:tag name="MIO_VERSION" val="20.05.2020 11:39:48"/>
  <p:tag name="MIO_DBID" val="B8FCB12D-AF03-49EB-9F79-BB019BE99E1E"/>
  <p:tag name="MIO_LASTDOWNLOADED" val="20.05.2020 21:49:20"/>
  <p:tag name="MIO_OBJECTNAME" val="01-05"/>
  <p:tag name="MIO_LASTEDITORNAME" val="Derrick Waylen"/>
  <p:tag name="MIO_SKIP_CDCHECK" val="True"/>
</p:tagLst>
</file>

<file path=ppt/tags/tag3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4.xml><?xml version="1.0" encoding="utf-8"?>
<p:tagLst xmlns:a="http://schemas.openxmlformats.org/drawingml/2006/main" xmlns:r="http://schemas.openxmlformats.org/officeDocument/2006/relationships" xmlns:p="http://schemas.openxmlformats.org/presentationml/2006/main">
  <p:tag name="MIO_GUID" val="7ce9c184-0add-4894-ae7d-1cff21740093"/>
  <p:tag name="MIO_EKGUID" val="c3b4aa6e-e943-4da7-bf08-a4c4ab8a3c53"/>
  <p:tag name="MIO_UPDATE" val="True"/>
  <p:tag name="MIO_VERSION" val="20.05.2020 11:39:48"/>
  <p:tag name="MIO_DBID" val="B8FCB12D-AF03-49EB-9F79-BB019BE99E1E"/>
  <p:tag name="MIO_LASTDOWNLOADED" val="20.05.2020 21:49:20"/>
  <p:tag name="MIO_OBJECTNAME" val="01-05"/>
  <p:tag name="MIO_LASTEDITORNAME" val="Derrick Waylen"/>
  <p:tag name="MIO_SKIP_CDCHECK" val="True"/>
</p:tagLst>
</file>

<file path=ppt/tags/tag40.xml><?xml version="1.0" encoding="utf-8"?>
<p:tagLst xmlns:a="http://schemas.openxmlformats.org/drawingml/2006/main" xmlns:r="http://schemas.openxmlformats.org/officeDocument/2006/relationships" xmlns:p="http://schemas.openxmlformats.org/presentationml/2006/main">
  <p:tag name="MIO_GUID" val="7ce9c184-0add-4894-ae7d-1cff21740093"/>
  <p:tag name="MIO_EKGUID" val="c3b4aa6e-e943-4da7-bf08-a4c4ab8a3c53"/>
  <p:tag name="MIO_UPDATE" val="True"/>
  <p:tag name="MIO_VERSION" val="20.05.2020 11:39:48"/>
  <p:tag name="MIO_DBID" val="B8FCB12D-AF03-49EB-9F79-BB019BE99E1E"/>
  <p:tag name="MIO_LASTDOWNLOADED" val="20.05.2020 21:49:20"/>
  <p:tag name="MIO_OBJECTNAME" val="01-05"/>
  <p:tag name="MIO_LASTEDITORNAME" val="Derrick Waylen"/>
  <p:tag name="MIO_SKIP_CDCHECK" val="True"/>
</p:tagLst>
</file>

<file path=ppt/tags/tag4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42.xml><?xml version="1.0" encoding="utf-8"?>
<p:tagLst xmlns:a="http://schemas.openxmlformats.org/drawingml/2006/main" xmlns:r="http://schemas.openxmlformats.org/officeDocument/2006/relationships" xmlns:p="http://schemas.openxmlformats.org/presentationml/2006/main">
  <p:tag name="MIO_SKIP_CDCHECK" val="True"/>
</p:tagLst>
</file>

<file path=ppt/tags/tag4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44.xml><?xml version="1.0" encoding="utf-8"?>
<p:tagLst xmlns:a="http://schemas.openxmlformats.org/drawingml/2006/main" xmlns:r="http://schemas.openxmlformats.org/officeDocument/2006/relationships" xmlns:p="http://schemas.openxmlformats.org/presentationml/2006/main">
  <p:tag name="MIO_GUID" val="214d494b-677a-42ac-a586-c6a1651b7eb9"/>
  <p:tag name="MIO_EKGUID" val="c3b4aa6e-e943-4da7-bf08-a4c4ab8a3c53"/>
  <p:tag name="MIO_UPDATE" val="True"/>
  <p:tag name="MIO_VERSION" val="20.05.2020 11:39:48"/>
  <p:tag name="MIO_DBID" val="B8FCB12D-AF03-49EB-9F79-BB019BE99E1E"/>
  <p:tag name="MIO_LASTDOWNLOADED" val="20.05.2020 21:49:20"/>
  <p:tag name="MIO_OBJECTNAME" val="01-05"/>
  <p:tag name="MIO_LASTEDITORNAME" val="Derrick Waylen"/>
  <p:tag name="MIO_SKIP_CDCHECK" val="True"/>
</p:tagLst>
</file>

<file path=ppt/tags/tag4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46.xml><?xml version="1.0" encoding="utf-8"?>
<p:tagLst xmlns:a="http://schemas.openxmlformats.org/drawingml/2006/main" xmlns:r="http://schemas.openxmlformats.org/officeDocument/2006/relationships" xmlns:p="http://schemas.openxmlformats.org/presentationml/2006/main">
  <p:tag name="MIO_GUID" val="7ce9c184-0add-4894-ae7d-1cff21740093"/>
  <p:tag name="MIO_EKGUID" val="c3b4aa6e-e943-4da7-bf08-a4c4ab8a3c53"/>
  <p:tag name="MIO_UPDATE" val="True"/>
  <p:tag name="MIO_VERSION" val="20.05.2020 11:39:48"/>
  <p:tag name="MIO_DBID" val="B8FCB12D-AF03-49EB-9F79-BB019BE99E1E"/>
  <p:tag name="MIO_LASTDOWNLOADED" val="20.05.2020 21:49:20"/>
  <p:tag name="MIO_OBJECTNAME" val="01-05"/>
  <p:tag name="MIO_LASTEDITORNAME" val="Derrick Waylen"/>
  <p:tag name="MIO_SKIP_CDCHECK" val="True"/>
</p:tagLst>
</file>

<file path=ppt/tags/tag4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48.xml><?xml version="1.0" encoding="utf-8"?>
<p:tagLst xmlns:a="http://schemas.openxmlformats.org/drawingml/2006/main" xmlns:r="http://schemas.openxmlformats.org/officeDocument/2006/relationships" xmlns:p="http://schemas.openxmlformats.org/presentationml/2006/main">
  <p:tag name="MIO_SKIP_CDCHECK" val="True"/>
</p:tagLst>
</file>

<file path=ppt/tags/tag4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50.xml><?xml version="1.0" encoding="utf-8"?>
<p:tagLst xmlns:a="http://schemas.openxmlformats.org/drawingml/2006/main" xmlns:r="http://schemas.openxmlformats.org/officeDocument/2006/relationships" xmlns:p="http://schemas.openxmlformats.org/presentationml/2006/main">
  <p:tag name="MIO_GUID" val="214d494b-677a-42ac-a586-c6a1651b7eb9"/>
  <p:tag name="MIO_EKGUID" val="c3b4aa6e-e943-4da7-bf08-a4c4ab8a3c53"/>
  <p:tag name="MIO_UPDATE" val="True"/>
  <p:tag name="MIO_VERSION" val="20.05.2020 11:39:48"/>
  <p:tag name="MIO_DBID" val="B8FCB12D-AF03-49EB-9F79-BB019BE99E1E"/>
  <p:tag name="MIO_LASTDOWNLOADED" val="20.05.2020 21:49:20"/>
  <p:tag name="MIO_OBJECTNAME" val="01-05"/>
  <p:tag name="MIO_LASTEDITORNAME" val="Derrick Waylen"/>
  <p:tag name="MIO_SKIP_CDCHECK" val="True"/>
</p:tagLst>
</file>

<file path=ppt/tags/tag5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52.xml><?xml version="1.0" encoding="utf-8"?>
<p:tagLst xmlns:a="http://schemas.openxmlformats.org/drawingml/2006/main" xmlns:r="http://schemas.openxmlformats.org/officeDocument/2006/relationships" xmlns:p="http://schemas.openxmlformats.org/presentationml/2006/main">
  <p:tag name="MIO_GUID" val="7ce9c184-0add-4894-ae7d-1cff21740093"/>
  <p:tag name="MIO_EKGUID" val="c3b4aa6e-e943-4da7-bf08-a4c4ab8a3c53"/>
  <p:tag name="MIO_UPDATE" val="True"/>
  <p:tag name="MIO_VERSION" val="20.05.2020 11:39:48"/>
  <p:tag name="MIO_DBID" val="B8FCB12D-AF03-49EB-9F79-BB019BE99E1E"/>
  <p:tag name="MIO_LASTDOWNLOADED" val="20.05.2020 21:49:20"/>
  <p:tag name="MIO_OBJECTNAME" val="01-05"/>
  <p:tag name="MIO_LASTEDITORNAME" val="Derrick Waylen"/>
  <p:tag name="MIO_SKIP_CDCHECK" val="True"/>
</p:tagLst>
</file>

<file path=ppt/tags/tag53.xml><?xml version="1.0" encoding="utf-8"?>
<p:tagLst xmlns:a="http://schemas.openxmlformats.org/drawingml/2006/main" xmlns:r="http://schemas.openxmlformats.org/officeDocument/2006/relationships" xmlns:p="http://schemas.openxmlformats.org/presentationml/2006/main">
  <p:tag name="MIO_SKIP_CDCHECK" val="True"/>
</p:tagLst>
</file>

<file path=ppt/tags/tag54.xml><?xml version="1.0" encoding="utf-8"?>
<p:tagLst xmlns:a="http://schemas.openxmlformats.org/drawingml/2006/main" xmlns:r="http://schemas.openxmlformats.org/officeDocument/2006/relationships" xmlns:p="http://schemas.openxmlformats.org/presentationml/2006/main">
  <p:tag name="MIO_SKIP_CDCHECK" val="True"/>
</p:tagLst>
</file>

<file path=ppt/tags/tag55.xml><?xml version="1.0" encoding="utf-8"?>
<p:tagLst xmlns:a="http://schemas.openxmlformats.org/drawingml/2006/main" xmlns:r="http://schemas.openxmlformats.org/officeDocument/2006/relationships" xmlns:p="http://schemas.openxmlformats.org/presentationml/2006/main">
  <p:tag name="MIO_SKIP_CDCHECK" val="True"/>
</p:tagLst>
</file>

<file path=ppt/tags/tag56.xml><?xml version="1.0" encoding="utf-8"?>
<p:tagLst xmlns:a="http://schemas.openxmlformats.org/drawingml/2006/main" xmlns:r="http://schemas.openxmlformats.org/officeDocument/2006/relationships" xmlns:p="http://schemas.openxmlformats.org/presentationml/2006/main">
  <p:tag name="MIO_GUID" val="214d494b-677a-42ac-a586-c6a1651b7eb9"/>
  <p:tag name="MIO_EKGUID" val="c3b4aa6e-e943-4da7-bf08-a4c4ab8a3c53"/>
  <p:tag name="MIO_UPDATE" val="True"/>
  <p:tag name="MIO_VERSION" val="20.05.2020 11:39:48"/>
  <p:tag name="MIO_DBID" val="B8FCB12D-AF03-49EB-9F79-BB019BE99E1E"/>
  <p:tag name="MIO_LASTDOWNLOADED" val="20.05.2020 21:49:20"/>
  <p:tag name="MIO_OBJECTNAME" val="01-05"/>
  <p:tag name="MIO_LASTEDITORNAME" val="Derrick Waylen"/>
  <p:tag name="MIO_SKIP_CDCHECK" val="True"/>
</p:tagLst>
</file>

<file path=ppt/tags/tag5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58.xml><?xml version="1.0" encoding="utf-8"?>
<p:tagLst xmlns:a="http://schemas.openxmlformats.org/drawingml/2006/main" xmlns:r="http://schemas.openxmlformats.org/officeDocument/2006/relationships" xmlns:p="http://schemas.openxmlformats.org/presentationml/2006/main">
  <p:tag name="MIO_GUID" val="7ce9c184-0add-4894-ae7d-1cff21740093"/>
  <p:tag name="MIO_EKGUID" val="c3b4aa6e-e943-4da7-bf08-a4c4ab8a3c53"/>
  <p:tag name="MIO_UPDATE" val="True"/>
  <p:tag name="MIO_VERSION" val="20.05.2020 11:39:48"/>
  <p:tag name="MIO_DBID" val="B8FCB12D-AF03-49EB-9F79-BB019BE99E1E"/>
  <p:tag name="MIO_LASTDOWNLOADED" val="20.05.2020 21:49:20"/>
  <p:tag name="MIO_OBJECTNAME" val="01-05"/>
  <p:tag name="MIO_LASTEDITORNAME" val="Derrick Waylen"/>
  <p:tag name="MIO_SKIP_CDCHECK" val="True"/>
</p:tagLst>
</file>

<file path=ppt/tags/tag59.xml><?xml version="1.0" encoding="utf-8"?>
<p:tagLst xmlns:a="http://schemas.openxmlformats.org/drawingml/2006/main" xmlns:r="http://schemas.openxmlformats.org/officeDocument/2006/relationships" xmlns:p="http://schemas.openxmlformats.org/presentationml/2006/main">
  <p:tag name="MIO_SKIP_CDCHECK" val="True"/>
</p:tagLst>
</file>

<file path=ppt/tags/tag6.xml><?xml version="1.0" encoding="utf-8"?>
<p:tagLst xmlns:a="http://schemas.openxmlformats.org/drawingml/2006/main" xmlns:r="http://schemas.openxmlformats.org/officeDocument/2006/relationships" xmlns:p="http://schemas.openxmlformats.org/presentationml/2006/main">
  <p:tag name="MIO_SKIP_CDCHECK" val="True"/>
</p:tagLst>
</file>

<file path=ppt/tags/tag60.xml><?xml version="1.0" encoding="utf-8"?>
<p:tagLst xmlns:a="http://schemas.openxmlformats.org/drawingml/2006/main" xmlns:r="http://schemas.openxmlformats.org/officeDocument/2006/relationships" xmlns:p="http://schemas.openxmlformats.org/presentationml/2006/main">
  <p:tag name="MIO_SKIP_CDCHECK" val="True"/>
</p:tagLst>
</file>

<file path=ppt/tags/tag7.xml><?xml version="1.0" encoding="utf-8"?>
<p:tagLst xmlns:a="http://schemas.openxmlformats.org/drawingml/2006/main" xmlns:r="http://schemas.openxmlformats.org/officeDocument/2006/relationships" xmlns:p="http://schemas.openxmlformats.org/presentationml/2006/main">
  <p:tag name="MIO_SKIP_CDCHECK" val="True"/>
</p:tagLst>
</file>

<file path=ppt/tags/tag8.xml><?xml version="1.0" encoding="utf-8"?>
<p:tagLst xmlns:a="http://schemas.openxmlformats.org/drawingml/2006/main" xmlns:r="http://schemas.openxmlformats.org/officeDocument/2006/relationships" xmlns:p="http://schemas.openxmlformats.org/presentationml/2006/main">
  <p:tag name="MIO_GUID" val="214d494b-677a-42ac-a586-c6a1651b7eb9"/>
  <p:tag name="MIO_EKGUID" val="c3b4aa6e-e943-4da7-bf08-a4c4ab8a3c53"/>
  <p:tag name="MIO_UPDATE" val="True"/>
  <p:tag name="MIO_VERSION" val="20.05.2020 11:39:48"/>
  <p:tag name="MIO_DBID" val="B8FCB12D-AF03-49EB-9F79-BB019BE99E1E"/>
  <p:tag name="MIO_LASTDOWNLOADED" val="20.05.2020 21:49:20"/>
  <p:tag name="MIO_OBJECTNAME" val="01-05"/>
  <p:tag name="MIO_LASTEDITORNAME" val="Derrick Waylen"/>
  <p:tag name="MIO_SKIP_CDCHECK" val="True"/>
</p:tagLst>
</file>

<file path=ppt/tags/tag9.xml><?xml version="1.0" encoding="utf-8"?>
<p:tagLst xmlns:a="http://schemas.openxmlformats.org/drawingml/2006/main" xmlns:r="http://schemas.openxmlformats.org/officeDocument/2006/relationships" xmlns:p="http://schemas.openxmlformats.org/presentationml/2006/main">
  <p:tag name="MIO_SKIP_CDCHECK" val="True"/>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3868</TotalTime>
  <Words>3728</Words>
  <Application>Microsoft Office PowerPoint</Application>
  <PresentationFormat>Ευρεία οθόνη</PresentationFormat>
  <Paragraphs>468</Paragraphs>
  <Slides>29</Slides>
  <Notes>29</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29</vt:i4>
      </vt:variant>
    </vt:vector>
  </HeadingPairs>
  <TitlesOfParts>
    <vt:vector size="40" baseType="lpstr">
      <vt:lpstr>☞NOIR PRO</vt:lpstr>
      <vt:lpstr>Arial</vt:lpstr>
      <vt:lpstr>Calibri</vt:lpstr>
      <vt:lpstr>Calibri Light</vt:lpstr>
      <vt:lpstr>Helvetica Neue Condensed</vt:lpstr>
      <vt:lpstr>PF Bague Sans Pro</vt:lpstr>
      <vt:lpstr>PF Bague Sans Pro Medium</vt:lpstr>
      <vt:lpstr>Symbol</vt:lpstr>
      <vt:lpstr>Times New Roman</vt:lpstr>
      <vt:lpstr>Wingdings</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Microsoft Office User</dc:creator>
  <cp:lastModifiedBy>GGM U2128</cp:lastModifiedBy>
  <cp:revision>118</cp:revision>
  <cp:lastPrinted>2026-04-30T15:08:02Z</cp:lastPrinted>
  <dcterms:created xsi:type="dcterms:W3CDTF">2026-03-22T08:20:43Z</dcterms:created>
  <dcterms:modified xsi:type="dcterms:W3CDTF">2026-05-04T07:10:49Z</dcterms:modified>
</cp:coreProperties>
</file>